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1" r:id="rId1"/>
  </p:sldMasterIdLst>
  <p:notesMasterIdLst>
    <p:notesMasterId r:id="rId14"/>
  </p:notesMasterIdLst>
  <p:sldIdLst>
    <p:sldId id="256" r:id="rId2"/>
    <p:sldId id="258" r:id="rId3"/>
    <p:sldId id="292" r:id="rId4"/>
    <p:sldId id="296" r:id="rId5"/>
    <p:sldId id="289" r:id="rId6"/>
    <p:sldId id="266" r:id="rId7"/>
    <p:sldId id="297" r:id="rId8"/>
    <p:sldId id="286" r:id="rId9"/>
    <p:sldId id="295" r:id="rId10"/>
    <p:sldId id="290" r:id="rId11"/>
    <p:sldId id="293" r:id="rId12"/>
    <p:sldId id="291" r:id="rId13"/>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289DA"/>
    <a:srgbClr val="003520"/>
    <a:srgbClr val="33CCCC"/>
    <a:srgbClr val="009458"/>
    <a:srgbClr val="091335"/>
    <a:srgbClr val="1F2731"/>
    <a:srgbClr val="E6E6E6"/>
    <a:srgbClr val="070F2B"/>
    <a:srgbClr val="030611"/>
    <a:srgbClr val="00033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706" autoAdjust="0"/>
    <p:restoredTop sz="94660"/>
  </p:normalViewPr>
  <p:slideViewPr>
    <p:cSldViewPr snapToGrid="0">
      <p:cViewPr varScale="1">
        <p:scale>
          <a:sx n="166" d="100"/>
          <a:sy n="166" d="100"/>
        </p:scale>
        <p:origin x="403" y="10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7BF267-8169-4086-A5AC-B7F4F93769C7}" type="datetimeFigureOut">
              <a:rPr lang="zh-CN" altLang="en-US" smtClean="0"/>
              <a:t>2021/7/19</a:t>
            </a:fld>
            <a:endParaRPr lang="zh-CN" alt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69A397-A60D-4CC0-B110-51D873AC8EF7}" type="slidenum">
              <a:rPr lang="zh-CN" altLang="en-US" smtClean="0"/>
              <a:t>‹#›</a:t>
            </a:fld>
            <a:endParaRPr lang="zh-CN" altLang="en-US"/>
          </a:p>
        </p:txBody>
      </p:sp>
    </p:spTree>
    <p:extLst>
      <p:ext uri="{BB962C8B-B14F-4D97-AF65-F5344CB8AC3E}">
        <p14:creationId xmlns:p14="http://schemas.microsoft.com/office/powerpoint/2010/main" val="35747930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6675482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28427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
        <p:nvSpPr>
          <p:cNvPr id="20" name="TextBox 19"/>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latin typeface="Arial"/>
              </a:rPr>
              <a:t>”</a:t>
            </a:r>
            <a:endParaRPr lang="en-US" sz="1350" dirty="0">
              <a:solidFill>
                <a:schemeClr val="accent1">
                  <a:lumMod val="60000"/>
                  <a:lumOff val="40000"/>
                </a:schemeClr>
              </a:solidFill>
              <a:latin typeface="Arial"/>
            </a:endParaRPr>
          </a:p>
        </p:txBody>
      </p:sp>
    </p:spTree>
    <p:extLst>
      <p:ext uri="{BB962C8B-B14F-4D97-AF65-F5344CB8AC3E}">
        <p14:creationId xmlns:p14="http://schemas.microsoft.com/office/powerpoint/2010/main" val="41666007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154790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982851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0169340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921120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995978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5143500"/>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2144667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Comparison">
    <p:spTree>
      <p:nvGrpSpPr>
        <p:cNvPr id="1" name=""/>
        <p:cNvGrpSpPr/>
        <p:nvPr/>
      </p:nvGrpSpPr>
      <p:grpSpPr>
        <a:xfrm>
          <a:off x="0" y="0"/>
          <a:ext cx="0" cy="0"/>
          <a:chOff x="0" y="0"/>
          <a:chExt cx="0" cy="0"/>
        </a:xfrm>
      </p:grpSpPr>
      <p:sp>
        <p:nvSpPr>
          <p:cNvPr id="18" name="Picture Placeholder 17"/>
          <p:cNvSpPr>
            <a:spLocks noGrp="1"/>
          </p:cNvSpPr>
          <p:nvPr>
            <p:ph type="pic" sz="quarter" idx="10"/>
          </p:nvPr>
        </p:nvSpPr>
        <p:spPr>
          <a:xfrm>
            <a:off x="4600575" y="0"/>
            <a:ext cx="4543425" cy="5143500"/>
          </a:xfrm>
          <a:custGeom>
            <a:avLst/>
            <a:gdLst>
              <a:gd name="connsiteX0" fmla="*/ 3020990 w 6057900"/>
              <a:gd name="connsiteY0" fmla="*/ 0 h 6858000"/>
              <a:gd name="connsiteX1" fmla="*/ 6057900 w 6057900"/>
              <a:gd name="connsiteY1" fmla="*/ 0 h 6858000"/>
              <a:gd name="connsiteX2" fmla="*/ 6057900 w 6057900"/>
              <a:gd name="connsiteY2" fmla="*/ 6858000 h 6858000"/>
              <a:gd name="connsiteX3" fmla="*/ 1794819 w 6057900"/>
              <a:gd name="connsiteY3" fmla="*/ 6858000 h 6858000"/>
              <a:gd name="connsiteX4" fmla="*/ 0 w 6057900"/>
              <a:gd name="connsiteY4" fmla="*/ 5275545 h 6858000"/>
              <a:gd name="connsiteX5" fmla="*/ 2695382 w 6057900"/>
              <a:gd name="connsiteY5" fmla="*/ 2984712 h 6858000"/>
              <a:gd name="connsiteX6" fmla="*/ 1134213 w 6057900"/>
              <a:gd name="connsiteY6" fmla="*/ 16332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57900" h="6858000">
                <a:moveTo>
                  <a:pt x="3020990" y="0"/>
                </a:moveTo>
                <a:lnTo>
                  <a:pt x="6057900" y="0"/>
                </a:lnTo>
                <a:lnTo>
                  <a:pt x="6057900" y="6858000"/>
                </a:lnTo>
                <a:lnTo>
                  <a:pt x="1794819" y="6858000"/>
                </a:lnTo>
                <a:lnTo>
                  <a:pt x="0" y="5275545"/>
                </a:lnTo>
                <a:lnTo>
                  <a:pt x="2695382" y="2984712"/>
                </a:lnTo>
                <a:lnTo>
                  <a:pt x="1134213" y="1633287"/>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3063962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1+#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12" name="Freeform 11"/>
          <p:cNvSpPr/>
          <p:nvPr userDrawn="1"/>
        </p:nvSpPr>
        <p:spPr>
          <a:xfrm>
            <a:off x="0" y="2581133"/>
            <a:ext cx="1363070" cy="1883391"/>
          </a:xfrm>
          <a:custGeom>
            <a:avLst/>
            <a:gdLst>
              <a:gd name="connsiteX0" fmla="*/ 15926 w 1817426"/>
              <a:gd name="connsiteY0" fmla="*/ 0 h 2511188"/>
              <a:gd name="connsiteX1" fmla="*/ 1817426 w 1817426"/>
              <a:gd name="connsiteY1" fmla="*/ 0 h 2511188"/>
              <a:gd name="connsiteX2" fmla="*/ 766544 w 1817426"/>
              <a:gd name="connsiteY2" fmla="*/ 2511188 h 2511188"/>
              <a:gd name="connsiteX3" fmla="*/ 0 w 1817426"/>
              <a:gd name="connsiteY3" fmla="*/ 2511188 h 2511188"/>
              <a:gd name="connsiteX4" fmla="*/ 0 w 1817426"/>
              <a:gd name="connsiteY4" fmla="*/ 38057 h 25111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7426" h="2511188">
                <a:moveTo>
                  <a:pt x="15926" y="0"/>
                </a:moveTo>
                <a:lnTo>
                  <a:pt x="1817426" y="0"/>
                </a:lnTo>
                <a:lnTo>
                  <a:pt x="766544" y="2511188"/>
                </a:lnTo>
                <a:lnTo>
                  <a:pt x="0" y="2511188"/>
                </a:lnTo>
                <a:lnTo>
                  <a:pt x="0" y="3805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nvGrpSpPr>
          <p:cNvPr id="20" name="Group 19"/>
          <p:cNvGrpSpPr/>
          <p:nvPr userDrawn="1"/>
        </p:nvGrpSpPr>
        <p:grpSpPr>
          <a:xfrm>
            <a:off x="2518012" y="0"/>
            <a:ext cx="2139287" cy="1883391"/>
            <a:chOff x="3357350" y="0"/>
            <a:chExt cx="2852382" cy="2511188"/>
          </a:xfrm>
        </p:grpSpPr>
        <p:sp>
          <p:nvSpPr>
            <p:cNvPr id="7" name="Parallelogram 6"/>
            <p:cNvSpPr/>
            <p:nvPr userDrawn="1"/>
          </p:nvSpPr>
          <p:spPr>
            <a:xfrm>
              <a:off x="3357350" y="0"/>
              <a:ext cx="2852382" cy="2511188"/>
            </a:xfrm>
            <a:prstGeom prst="parallelogram">
              <a:avLst>
                <a:gd name="adj" fmla="val 4184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7" name="Freeform 16"/>
            <p:cNvSpPr/>
            <p:nvPr userDrawn="1"/>
          </p:nvSpPr>
          <p:spPr>
            <a:xfrm>
              <a:off x="3357352" y="0"/>
              <a:ext cx="2207401" cy="2511188"/>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sp>
        <p:nvSpPr>
          <p:cNvPr id="14" name="Picture Placeholder 13"/>
          <p:cNvSpPr>
            <a:spLocks noGrp="1"/>
          </p:cNvSpPr>
          <p:nvPr>
            <p:ph type="pic" sz="quarter" idx="10"/>
          </p:nvPr>
        </p:nvSpPr>
        <p:spPr>
          <a:xfrm>
            <a:off x="457200" y="514350"/>
            <a:ext cx="5486400" cy="4105275"/>
          </a:xfrm>
          <a:prstGeom prst="rect">
            <a:avLst/>
          </a:prstGeom>
        </p:spPr>
        <p:txBody>
          <a:bodyPr/>
          <a:lstStyle/>
          <a:p>
            <a:endParaRPr lang="en-US"/>
          </a:p>
        </p:txBody>
      </p:sp>
    </p:spTree>
    <p:extLst>
      <p:ext uri="{BB962C8B-B14F-4D97-AF65-F5344CB8AC3E}">
        <p14:creationId xmlns:p14="http://schemas.microsoft.com/office/powerpoint/2010/main" val="652439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up)">
                                      <p:cBhvr>
                                        <p:cTn id="12" dur="500"/>
                                        <p:tgtEl>
                                          <p:spTgt spid="20"/>
                                        </p:tgtEl>
                                      </p:cBhvr>
                                    </p:animEffect>
                                  </p:childTnLst>
                                </p:cTn>
                              </p:par>
                            </p:childTnLst>
                          </p:cTn>
                        </p:par>
                        <p:par>
                          <p:cTn id="13" fill="hold">
                            <p:stCondLst>
                              <p:cond delay="1000"/>
                            </p:stCondLst>
                            <p:childTnLst>
                              <p:par>
                                <p:cTn id="14" presetID="22" presetClass="entr" presetSubtype="4"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down)">
                                      <p:cBhvr>
                                        <p:cTn id="1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7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5747764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Content with Caption">
    <p:spTree>
      <p:nvGrpSpPr>
        <p:cNvPr id="1" name=""/>
        <p:cNvGrpSpPr/>
        <p:nvPr/>
      </p:nvGrpSpPr>
      <p:grpSpPr>
        <a:xfrm>
          <a:off x="0" y="0"/>
          <a:ext cx="0" cy="0"/>
          <a:chOff x="0" y="0"/>
          <a:chExt cx="0" cy="0"/>
        </a:xfrm>
      </p:grpSpPr>
      <p:grpSp>
        <p:nvGrpSpPr>
          <p:cNvPr id="17" name="Group 16"/>
          <p:cNvGrpSpPr/>
          <p:nvPr userDrawn="1"/>
        </p:nvGrpSpPr>
        <p:grpSpPr>
          <a:xfrm>
            <a:off x="0" y="0"/>
            <a:ext cx="2487277" cy="3282744"/>
            <a:chOff x="0" y="0"/>
            <a:chExt cx="3316369" cy="4376992"/>
          </a:xfrm>
        </p:grpSpPr>
        <p:sp>
          <p:nvSpPr>
            <p:cNvPr id="11" name="Freeform 10"/>
            <p:cNvSpPr/>
            <p:nvPr userDrawn="1"/>
          </p:nvSpPr>
          <p:spPr>
            <a:xfrm>
              <a:off x="2" y="1"/>
              <a:ext cx="3316367" cy="4376991"/>
            </a:xfrm>
            <a:custGeom>
              <a:avLst/>
              <a:gdLst>
                <a:gd name="connsiteX0" fmla="*/ 0 w 3316367"/>
                <a:gd name="connsiteY0" fmla="*/ 0 h 4376991"/>
                <a:gd name="connsiteX1" fmla="*/ 3136367 w 3316367"/>
                <a:gd name="connsiteY1" fmla="*/ 0 h 4376991"/>
                <a:gd name="connsiteX2" fmla="*/ 3316367 w 3316367"/>
                <a:gd name="connsiteY2" fmla="*/ 4376991 h 4376991"/>
                <a:gd name="connsiteX3" fmla="*/ 0 w 3316367"/>
                <a:gd name="connsiteY3" fmla="*/ 1755546 h 4376991"/>
              </a:gdLst>
              <a:ahLst/>
              <a:cxnLst>
                <a:cxn ang="0">
                  <a:pos x="connsiteX0" y="connsiteY0"/>
                </a:cxn>
                <a:cxn ang="0">
                  <a:pos x="connsiteX1" y="connsiteY1"/>
                </a:cxn>
                <a:cxn ang="0">
                  <a:pos x="connsiteX2" y="connsiteY2"/>
                </a:cxn>
                <a:cxn ang="0">
                  <a:pos x="connsiteX3" y="connsiteY3"/>
                </a:cxn>
              </a:cxnLst>
              <a:rect l="l" t="t" r="r" b="b"/>
              <a:pathLst>
                <a:path w="3316367" h="4376991">
                  <a:moveTo>
                    <a:pt x="0" y="0"/>
                  </a:moveTo>
                  <a:lnTo>
                    <a:pt x="3136367" y="0"/>
                  </a:lnTo>
                  <a:lnTo>
                    <a:pt x="3316367" y="4376991"/>
                  </a:lnTo>
                  <a:lnTo>
                    <a:pt x="0" y="1755546"/>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6" name="Freeform 15"/>
            <p:cNvSpPr/>
            <p:nvPr userDrawn="1"/>
          </p:nvSpPr>
          <p:spPr>
            <a:xfrm>
              <a:off x="0" y="0"/>
              <a:ext cx="3316368" cy="4376992"/>
            </a:xfrm>
            <a:custGeom>
              <a:avLst/>
              <a:gdLst>
                <a:gd name="connsiteX0" fmla="*/ 0 w 3316368"/>
                <a:gd name="connsiteY0" fmla="*/ 0 h 4376992"/>
                <a:gd name="connsiteX1" fmla="*/ 599228 w 3316368"/>
                <a:gd name="connsiteY1" fmla="*/ 0 h 4376992"/>
                <a:gd name="connsiteX2" fmla="*/ 3316368 w 3316368"/>
                <a:gd name="connsiteY2" fmla="*/ 4376992 h 4376992"/>
                <a:gd name="connsiteX3" fmla="*/ 0 w 3316368"/>
                <a:gd name="connsiteY3" fmla="*/ 1794250 h 4376992"/>
              </a:gdLst>
              <a:ahLst/>
              <a:cxnLst>
                <a:cxn ang="0">
                  <a:pos x="connsiteX0" y="connsiteY0"/>
                </a:cxn>
                <a:cxn ang="0">
                  <a:pos x="connsiteX1" y="connsiteY1"/>
                </a:cxn>
                <a:cxn ang="0">
                  <a:pos x="connsiteX2" y="connsiteY2"/>
                </a:cxn>
                <a:cxn ang="0">
                  <a:pos x="connsiteX3" y="connsiteY3"/>
                </a:cxn>
              </a:cxnLst>
              <a:rect l="l" t="t" r="r" b="b"/>
              <a:pathLst>
                <a:path w="3316368" h="4376992">
                  <a:moveTo>
                    <a:pt x="0" y="0"/>
                  </a:moveTo>
                  <a:lnTo>
                    <a:pt x="599228" y="0"/>
                  </a:lnTo>
                  <a:lnTo>
                    <a:pt x="3316368" y="4376992"/>
                  </a:lnTo>
                  <a:lnTo>
                    <a:pt x="0" y="1794250"/>
                  </a:ln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sp>
        <p:nvSpPr>
          <p:cNvPr id="20" name="Picture Placeholder 13"/>
          <p:cNvSpPr>
            <a:spLocks noGrp="1"/>
          </p:cNvSpPr>
          <p:nvPr>
            <p:ph type="pic" sz="quarter" idx="10"/>
          </p:nvPr>
        </p:nvSpPr>
        <p:spPr>
          <a:xfrm>
            <a:off x="0" y="514350"/>
            <a:ext cx="5238750" cy="4629150"/>
          </a:xfrm>
          <a:prstGeom prst="rect">
            <a:avLst/>
          </a:prstGeom>
        </p:spPr>
        <p:txBody>
          <a:bodyPr/>
          <a:lstStyle/>
          <a:p>
            <a:endParaRPr lang="en-US"/>
          </a:p>
        </p:txBody>
      </p:sp>
    </p:spTree>
    <p:extLst>
      <p:ext uri="{BB962C8B-B14F-4D97-AF65-F5344CB8AC3E}">
        <p14:creationId xmlns:p14="http://schemas.microsoft.com/office/powerpoint/2010/main" val="1407715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up)">
                                      <p:cBhvr>
                                        <p:cTn id="7" dur="500"/>
                                        <p:tgtEl>
                                          <p:spTgt spid="17"/>
                                        </p:tgtEl>
                                      </p:cBhvr>
                                    </p:animEffect>
                                  </p:childTnLst>
                                </p:cTn>
                              </p:par>
                            </p:childTnLst>
                          </p:cTn>
                        </p:par>
                        <p:par>
                          <p:cTn id="8" fill="hold">
                            <p:stCondLst>
                              <p:cond delay="500"/>
                            </p:stCondLst>
                            <p:childTnLst>
                              <p:par>
                                <p:cTn id="9" presetID="2" presetClass="entr" presetSubtype="4" fill="hold" grpId="0" nodeType="afterEffect" nodePh="1">
                                  <p:stCondLst>
                                    <p:cond delay="0"/>
                                  </p:stCondLst>
                                  <p:endCondLst>
                                    <p:cond evt="begin" delay="0">
                                      <p:tn val="9"/>
                                    </p:cond>
                                  </p:end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Vertical Title and Text">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a:xfrm>
            <a:off x="4591050" y="0"/>
            <a:ext cx="4552950" cy="5143500"/>
          </a:xfrm>
          <a:custGeom>
            <a:avLst/>
            <a:gdLst>
              <a:gd name="connsiteX0" fmla="*/ 1771657 w 6070600"/>
              <a:gd name="connsiteY0" fmla="*/ 1587500 h 6858000"/>
              <a:gd name="connsiteX1" fmla="*/ 2651193 w 6070600"/>
              <a:gd name="connsiteY1" fmla="*/ 5331189 h 6858000"/>
              <a:gd name="connsiteX2" fmla="*/ 6070600 w 6070600"/>
              <a:gd name="connsiteY2" fmla="*/ 6858000 h 6858000"/>
              <a:gd name="connsiteX3" fmla="*/ 3009900 w 6070600"/>
              <a:gd name="connsiteY3" fmla="*/ 6858000 h 6858000"/>
              <a:gd name="connsiteX4" fmla="*/ 1651000 w 6070600"/>
              <a:gd name="connsiteY4" fmla="*/ 6858000 h 6858000"/>
              <a:gd name="connsiteX5" fmla="*/ 0 w 6070600"/>
              <a:gd name="connsiteY5" fmla="*/ 6858000 h 6858000"/>
              <a:gd name="connsiteX6" fmla="*/ 1638300 w 6070600"/>
              <a:gd name="connsiteY6" fmla="*/ 0 h 6858000"/>
              <a:gd name="connsiteX7" fmla="*/ 5105400 w 6070600"/>
              <a:gd name="connsiteY7" fmla="*/ 0 h 6858000"/>
              <a:gd name="connsiteX8" fmla="*/ 2846827 w 6070600"/>
              <a:gd name="connsiteY8" fmla="*/ 49403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70600" h="6858000">
                <a:moveTo>
                  <a:pt x="1771657" y="1587500"/>
                </a:moveTo>
                <a:lnTo>
                  <a:pt x="2651193" y="5331189"/>
                </a:lnTo>
                <a:lnTo>
                  <a:pt x="6070600" y="6858000"/>
                </a:lnTo>
                <a:lnTo>
                  <a:pt x="3009900" y="6858000"/>
                </a:lnTo>
                <a:lnTo>
                  <a:pt x="1651000" y="6858000"/>
                </a:lnTo>
                <a:lnTo>
                  <a:pt x="0" y="6858000"/>
                </a:lnTo>
                <a:close/>
                <a:moveTo>
                  <a:pt x="1638300" y="0"/>
                </a:moveTo>
                <a:lnTo>
                  <a:pt x="5105400" y="0"/>
                </a:lnTo>
                <a:lnTo>
                  <a:pt x="2846827" y="4940300"/>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1840789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1+#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8_Vertical Title and Tex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0" y="-1"/>
            <a:ext cx="3886202" cy="5143502"/>
          </a:xfrm>
          <a:custGeom>
            <a:avLst/>
            <a:gdLst>
              <a:gd name="connsiteX0" fmla="*/ 0 w 5181603"/>
              <a:gd name="connsiteY0" fmla="*/ 0 h 6858003"/>
              <a:gd name="connsiteX1" fmla="*/ 4145283 w 5181603"/>
              <a:gd name="connsiteY1" fmla="*/ 0 h 6858003"/>
              <a:gd name="connsiteX2" fmla="*/ 5181603 w 5181603"/>
              <a:gd name="connsiteY2" fmla="*/ 6858003 h 6858003"/>
              <a:gd name="connsiteX3" fmla="*/ 0 w 5181603"/>
              <a:gd name="connsiteY3" fmla="*/ 6858003 h 6858003"/>
            </a:gdLst>
            <a:ahLst/>
            <a:cxnLst>
              <a:cxn ang="0">
                <a:pos x="connsiteX0" y="connsiteY0"/>
              </a:cxn>
              <a:cxn ang="0">
                <a:pos x="connsiteX1" y="connsiteY1"/>
              </a:cxn>
              <a:cxn ang="0">
                <a:pos x="connsiteX2" y="connsiteY2"/>
              </a:cxn>
              <a:cxn ang="0">
                <a:pos x="connsiteX3" y="connsiteY3"/>
              </a:cxn>
            </a:cxnLst>
            <a:rect l="l" t="t" r="r" b="b"/>
            <a:pathLst>
              <a:path w="5181603" h="6858003">
                <a:moveTo>
                  <a:pt x="0" y="0"/>
                </a:moveTo>
                <a:lnTo>
                  <a:pt x="4145283" y="0"/>
                </a:lnTo>
                <a:lnTo>
                  <a:pt x="5181603" y="6858003"/>
                </a:lnTo>
                <a:lnTo>
                  <a:pt x="0" y="6858003"/>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3177815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6_Vertical Title and Tex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2" y="1"/>
            <a:ext cx="3898230" cy="5143502"/>
          </a:xfrm>
          <a:custGeom>
            <a:avLst/>
            <a:gdLst>
              <a:gd name="connsiteX0" fmla="*/ 0 w 5197640"/>
              <a:gd name="connsiteY0" fmla="*/ 0 h 6858003"/>
              <a:gd name="connsiteX1" fmla="*/ 5197640 w 5197640"/>
              <a:gd name="connsiteY1" fmla="*/ 0 h 6858003"/>
              <a:gd name="connsiteX2" fmla="*/ 4158112 w 5197640"/>
              <a:gd name="connsiteY2" fmla="*/ 6858003 h 6858003"/>
              <a:gd name="connsiteX3" fmla="*/ 0 w 5197640"/>
              <a:gd name="connsiteY3" fmla="*/ 6858003 h 6858003"/>
            </a:gdLst>
            <a:ahLst/>
            <a:cxnLst>
              <a:cxn ang="0">
                <a:pos x="connsiteX0" y="connsiteY0"/>
              </a:cxn>
              <a:cxn ang="0">
                <a:pos x="connsiteX1" y="connsiteY1"/>
              </a:cxn>
              <a:cxn ang="0">
                <a:pos x="connsiteX2" y="connsiteY2"/>
              </a:cxn>
              <a:cxn ang="0">
                <a:pos x="connsiteX3" y="connsiteY3"/>
              </a:cxn>
            </a:cxnLst>
            <a:rect l="l" t="t" r="r" b="b"/>
            <a:pathLst>
              <a:path w="5197640" h="6858003">
                <a:moveTo>
                  <a:pt x="0" y="0"/>
                </a:moveTo>
                <a:lnTo>
                  <a:pt x="5197640" y="0"/>
                </a:lnTo>
                <a:lnTo>
                  <a:pt x="4158112" y="6858003"/>
                </a:lnTo>
                <a:lnTo>
                  <a:pt x="0" y="6858003"/>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913368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4_Vertical Titl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9144000" cy="5143500"/>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3230982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8_Vertical Titl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9144000" cy="5143500"/>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913795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9_Vertical Titl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9144000" cy="5143500"/>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3212328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0_Vertical Title and Text">
    <p:spTree>
      <p:nvGrpSpPr>
        <p:cNvPr id="1" name=""/>
        <p:cNvGrpSpPr/>
        <p:nvPr/>
      </p:nvGrpSpPr>
      <p:grpSpPr>
        <a:xfrm>
          <a:off x="0" y="0"/>
          <a:ext cx="0" cy="0"/>
          <a:chOff x="0" y="0"/>
          <a:chExt cx="0" cy="0"/>
        </a:xfrm>
      </p:grpSpPr>
      <p:sp>
        <p:nvSpPr>
          <p:cNvPr id="2" name="Picture Placeholder 2"/>
          <p:cNvSpPr>
            <a:spLocks noGrp="1"/>
          </p:cNvSpPr>
          <p:nvPr>
            <p:ph type="pic" sz="quarter" idx="10"/>
          </p:nvPr>
        </p:nvSpPr>
        <p:spPr>
          <a:xfrm>
            <a:off x="0" y="0"/>
            <a:ext cx="9144000" cy="5143500"/>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3139194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5496349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244761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85666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4134807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699002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1290107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658519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C764DE79-268F-4C1A-8933-263129D2AF90}" type="datetimeFigureOut">
              <a:rPr lang="en-US" smtClean="0"/>
              <a:t>7/19/2021</a:t>
            </a:fld>
            <a:endParaRPr lang="en-US" dirty="0"/>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8F63A3B-78C7-47BE-AE5E-E10140E04643}" type="slidenum">
              <a:rPr lang="en-US" smtClean="0"/>
              <a:t>‹#›</a:t>
            </a:fld>
            <a:endParaRPr lang="en-US" dirty="0"/>
          </a:p>
        </p:txBody>
      </p:sp>
      <p:sp>
        <p:nvSpPr>
          <p:cNvPr id="18" name="Rectangle 17">
            <a:extLst>
              <a:ext uri="{FF2B5EF4-FFF2-40B4-BE49-F238E27FC236}">
                <a16:creationId xmlns:a16="http://schemas.microsoft.com/office/drawing/2014/main" id="{6F62663B-1C40-4D54-B80A-8C8030B2AE8C}"/>
              </a:ext>
            </a:extLst>
          </p:cNvPr>
          <p:cNvSpPr/>
          <p:nvPr userDrawn="1"/>
        </p:nvSpPr>
        <p:spPr>
          <a:xfrm>
            <a:off x="0" y="0"/>
            <a:ext cx="9144000" cy="51435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2122717322"/>
      </p:ext>
    </p:extLst>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 id="2147483923" r:id="rId12"/>
    <p:sldLayoutId id="2147483924" r:id="rId13"/>
    <p:sldLayoutId id="2147483925" r:id="rId14"/>
    <p:sldLayoutId id="2147483926" r:id="rId15"/>
    <p:sldLayoutId id="2147483927" r:id="rId16"/>
    <p:sldLayoutId id="2147483928" r:id="rId17"/>
    <p:sldLayoutId id="2147483931" r:id="rId18"/>
    <p:sldLayoutId id="2147483935" r:id="rId19"/>
    <p:sldLayoutId id="2147483936" r:id="rId20"/>
    <p:sldLayoutId id="2147483938" r:id="rId21"/>
    <p:sldLayoutId id="2147483944" r:id="rId22"/>
    <p:sldLayoutId id="2147483660" r:id="rId23"/>
    <p:sldLayoutId id="2147483665" r:id="rId24"/>
    <p:sldLayoutId id="2147483673" r:id="rId25"/>
    <p:sldLayoutId id="2147483677" r:id="rId26"/>
    <p:sldLayoutId id="2147483678" r:id="rId27"/>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png"/><Relationship Id="rId1" Type="http://schemas.openxmlformats.org/officeDocument/2006/relationships/slideLayout" Target="../slideLayouts/slideLayout18.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png"/><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png"/><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025" name="Rectangle 1024">
            <a:extLst>
              <a:ext uri="{FF2B5EF4-FFF2-40B4-BE49-F238E27FC236}">
                <a16:creationId xmlns:a16="http://schemas.microsoft.com/office/drawing/2014/main" id="{863126F1-0360-4A8A-AB5A-B297F3B4299B}"/>
              </a:ext>
            </a:extLst>
          </p:cNvPr>
          <p:cNvSpPr/>
          <p:nvPr/>
        </p:nvSpPr>
        <p:spPr>
          <a:xfrm>
            <a:off x="2878976" y="0"/>
            <a:ext cx="6265024" cy="5143501"/>
          </a:xfrm>
          <a:prstGeom prst="rect">
            <a:avLst/>
          </a:prstGeom>
          <a:blipFill dpi="0" rotWithShape="1">
            <a:blip r:embed="rId2">
              <a:alphaModFix amt="1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9" name="TextBox 8">
            <a:extLst>
              <a:ext uri="{FF2B5EF4-FFF2-40B4-BE49-F238E27FC236}">
                <a16:creationId xmlns:a16="http://schemas.microsoft.com/office/drawing/2014/main" id="{E0F19999-B9F0-4A12-A9CE-C3145D7BDDE7}"/>
              </a:ext>
            </a:extLst>
          </p:cNvPr>
          <p:cNvSpPr txBox="1"/>
          <p:nvPr/>
        </p:nvSpPr>
        <p:spPr>
          <a:xfrm>
            <a:off x="3711604" y="1151995"/>
            <a:ext cx="4385006" cy="1200329"/>
          </a:xfrm>
          <a:prstGeom prst="rect">
            <a:avLst/>
          </a:prstGeom>
          <a:noFill/>
        </p:spPr>
        <p:txBody>
          <a:bodyPr wrap="square" rtlCol="0">
            <a:spAutoFit/>
          </a:bodyPr>
          <a:lstStyle/>
          <a:p>
            <a:pPr algn="r"/>
            <a:r>
              <a:rPr lang="en-US" sz="3600" b="1" dirty="0">
                <a:solidFill>
                  <a:schemeClr val="bg1"/>
                </a:solidFill>
                <a:latin typeface="+mj-lt"/>
              </a:rPr>
              <a:t>Day 4: Diversity in esports </a:t>
            </a:r>
            <a:endParaRPr lang="en-ID" sz="3600" b="1" dirty="0">
              <a:solidFill>
                <a:schemeClr val="accent1"/>
              </a:solidFill>
              <a:latin typeface="+mj-lt"/>
            </a:endParaRPr>
          </a:p>
        </p:txBody>
      </p:sp>
      <p:sp>
        <p:nvSpPr>
          <p:cNvPr id="11" name="Rectangle 10"/>
          <p:cNvSpPr/>
          <p:nvPr/>
        </p:nvSpPr>
        <p:spPr>
          <a:xfrm>
            <a:off x="7334250" y="3743323"/>
            <a:ext cx="669901" cy="1905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75" dirty="0"/>
              <a:t>HF!</a:t>
            </a:r>
          </a:p>
        </p:txBody>
      </p:sp>
      <p:sp>
        <p:nvSpPr>
          <p:cNvPr id="12" name="Rectangle 11"/>
          <p:cNvSpPr/>
          <p:nvPr/>
        </p:nvSpPr>
        <p:spPr>
          <a:xfrm>
            <a:off x="6558706" y="3743323"/>
            <a:ext cx="669901" cy="1905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75" dirty="0"/>
              <a:t>GL</a:t>
            </a:r>
          </a:p>
        </p:txBody>
      </p:sp>
      <p:sp>
        <p:nvSpPr>
          <p:cNvPr id="15" name="Freeform 86">
            <a:extLst>
              <a:ext uri="{FF2B5EF4-FFF2-40B4-BE49-F238E27FC236}">
                <a16:creationId xmlns:a16="http://schemas.microsoft.com/office/drawing/2014/main" id="{D54F1DB2-87D9-4CE4-B06A-755672FA1C2A}"/>
              </a:ext>
            </a:extLst>
          </p:cNvPr>
          <p:cNvSpPr>
            <a:spLocks noChangeArrowheads="1"/>
          </p:cNvSpPr>
          <p:nvPr/>
        </p:nvSpPr>
        <p:spPr bwMode="auto">
          <a:xfrm>
            <a:off x="439061" y="4664368"/>
            <a:ext cx="160235" cy="157322"/>
          </a:xfrm>
          <a:custGeom>
            <a:avLst/>
            <a:gdLst>
              <a:gd name="T0" fmla="*/ 347795 w 480"/>
              <a:gd name="T1" fmla="*/ 0 h 471"/>
              <a:gd name="T2" fmla="*/ 347795 w 480"/>
              <a:gd name="T3" fmla="*/ 0 h 471"/>
              <a:gd name="T4" fmla="*/ 0 w 480"/>
              <a:gd name="T5" fmla="*/ 336348 h 471"/>
              <a:gd name="T6" fmla="*/ 347795 w 480"/>
              <a:gd name="T7" fmla="*/ 684344 h 471"/>
              <a:gd name="T8" fmla="*/ 697045 w 480"/>
              <a:gd name="T9" fmla="*/ 336348 h 471"/>
              <a:gd name="T10" fmla="*/ 347795 w 480"/>
              <a:gd name="T11" fmla="*/ 0 h 471"/>
              <a:gd name="T12" fmla="*/ 490405 w 480"/>
              <a:gd name="T13" fmla="*/ 283930 h 471"/>
              <a:gd name="T14" fmla="*/ 490405 w 480"/>
              <a:gd name="T15" fmla="*/ 283930 h 471"/>
              <a:gd name="T16" fmla="*/ 490405 w 480"/>
              <a:gd name="T17" fmla="*/ 283930 h 471"/>
              <a:gd name="T18" fmla="*/ 296863 w 480"/>
              <a:gd name="T19" fmla="*/ 477585 h 471"/>
              <a:gd name="T20" fmla="*/ 193543 w 480"/>
              <a:gd name="T21" fmla="*/ 451376 h 471"/>
              <a:gd name="T22" fmla="*/ 206640 w 480"/>
              <a:gd name="T23" fmla="*/ 451376 h 471"/>
              <a:gd name="T24" fmla="*/ 296863 w 480"/>
              <a:gd name="T25" fmla="*/ 426623 h 471"/>
              <a:gd name="T26" fmla="*/ 232833 w 480"/>
              <a:gd name="T27" fmla="*/ 374205 h 471"/>
              <a:gd name="T28" fmla="*/ 245930 w 480"/>
              <a:gd name="T29" fmla="*/ 374205 h 471"/>
              <a:gd name="T30" fmla="*/ 259027 w 480"/>
              <a:gd name="T31" fmla="*/ 374205 h 471"/>
              <a:gd name="T32" fmla="*/ 206640 w 480"/>
              <a:gd name="T33" fmla="*/ 310139 h 471"/>
              <a:gd name="T34" fmla="*/ 206640 w 480"/>
              <a:gd name="T35" fmla="*/ 310139 h 471"/>
              <a:gd name="T36" fmla="*/ 232833 w 480"/>
              <a:gd name="T37" fmla="*/ 310139 h 471"/>
              <a:gd name="T38" fmla="*/ 206640 w 480"/>
              <a:gd name="T39" fmla="*/ 259177 h 471"/>
              <a:gd name="T40" fmla="*/ 219736 w 480"/>
              <a:gd name="T41" fmla="*/ 219864 h 471"/>
              <a:gd name="T42" fmla="*/ 347795 w 480"/>
              <a:gd name="T43" fmla="*/ 297034 h 471"/>
              <a:gd name="T44" fmla="*/ 347795 w 480"/>
              <a:gd name="T45" fmla="*/ 283930 h 471"/>
              <a:gd name="T46" fmla="*/ 424921 w 480"/>
              <a:gd name="T47" fmla="*/ 206759 h 471"/>
              <a:gd name="T48" fmla="*/ 464211 w 480"/>
              <a:gd name="T49" fmla="*/ 232968 h 471"/>
              <a:gd name="T50" fmla="*/ 516599 w 480"/>
              <a:gd name="T51" fmla="*/ 219864 h 471"/>
              <a:gd name="T52" fmla="*/ 490405 w 480"/>
              <a:gd name="T53" fmla="*/ 259177 h 471"/>
              <a:gd name="T54" fmla="*/ 529696 w 480"/>
              <a:gd name="T55" fmla="*/ 246073 h 471"/>
              <a:gd name="T56" fmla="*/ 490405 w 480"/>
              <a:gd name="T57" fmla="*/ 283930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p:spPr>
        <p:txBody>
          <a:bodyPr wrap="none" lIns="91424" tIns="45712" rIns="91424" bIns="45712" anchor="ctr"/>
          <a:lstStyle/>
          <a:p>
            <a:endParaRPr lang="id-ID" sz="1800">
              <a:solidFill>
                <a:schemeClr val="tx1">
                  <a:lumMod val="85000"/>
                  <a:lumOff val="15000"/>
                </a:schemeClr>
              </a:solidFill>
            </a:endParaRPr>
          </a:p>
        </p:txBody>
      </p:sp>
      <p:grpSp>
        <p:nvGrpSpPr>
          <p:cNvPr id="16" name="Group 673">
            <a:extLst>
              <a:ext uri="{FF2B5EF4-FFF2-40B4-BE49-F238E27FC236}">
                <a16:creationId xmlns:a16="http://schemas.microsoft.com/office/drawing/2014/main" id="{E22813B9-308A-43D9-9288-F85BAD78FEF5}"/>
              </a:ext>
            </a:extLst>
          </p:cNvPr>
          <p:cNvGrpSpPr>
            <a:grpSpLocks noChangeAspect="1"/>
          </p:cNvGrpSpPr>
          <p:nvPr/>
        </p:nvGrpSpPr>
        <p:grpSpPr bwMode="auto">
          <a:xfrm>
            <a:off x="994003" y="4664367"/>
            <a:ext cx="159581" cy="161583"/>
            <a:chOff x="6267" y="2329"/>
            <a:chExt cx="797" cy="807"/>
          </a:xfrm>
          <a:solidFill>
            <a:schemeClr val="bg1"/>
          </a:solidFill>
        </p:grpSpPr>
        <p:sp>
          <p:nvSpPr>
            <p:cNvPr id="17" name="Freeform 675">
              <a:extLst>
                <a:ext uri="{FF2B5EF4-FFF2-40B4-BE49-F238E27FC236}">
                  <a16:creationId xmlns:a16="http://schemas.microsoft.com/office/drawing/2014/main" id="{C4C14D4B-D7A5-4219-9623-DA3D26806FEF}"/>
                </a:ext>
              </a:extLst>
            </p:cNvPr>
            <p:cNvSpPr>
              <a:spLocks/>
            </p:cNvSpPr>
            <p:nvPr/>
          </p:nvSpPr>
          <p:spPr bwMode="auto">
            <a:xfrm>
              <a:off x="6586" y="2651"/>
              <a:ext cx="159" cy="162"/>
            </a:xfrm>
            <a:custGeom>
              <a:avLst/>
              <a:gdLst>
                <a:gd name="T0" fmla="*/ 399 w 798"/>
                <a:gd name="T1" fmla="*/ 0 h 646"/>
                <a:gd name="T2" fmla="*/ 455 w 798"/>
                <a:gd name="T3" fmla="*/ 3 h 646"/>
                <a:gd name="T4" fmla="*/ 509 w 798"/>
                <a:gd name="T5" fmla="*/ 12 h 646"/>
                <a:gd name="T6" fmla="*/ 559 w 798"/>
                <a:gd name="T7" fmla="*/ 27 h 646"/>
                <a:gd name="T8" fmla="*/ 606 w 798"/>
                <a:gd name="T9" fmla="*/ 47 h 646"/>
                <a:gd name="T10" fmla="*/ 650 w 798"/>
                <a:gd name="T11" fmla="*/ 72 h 646"/>
                <a:gd name="T12" fmla="*/ 689 w 798"/>
                <a:gd name="T13" fmla="*/ 102 h 646"/>
                <a:gd name="T14" fmla="*/ 722 w 798"/>
                <a:gd name="T15" fmla="*/ 134 h 646"/>
                <a:gd name="T16" fmla="*/ 748 w 798"/>
                <a:gd name="T17" fmla="*/ 167 h 646"/>
                <a:gd name="T18" fmla="*/ 770 w 798"/>
                <a:gd name="T19" fmla="*/ 204 h 646"/>
                <a:gd name="T20" fmla="*/ 785 w 798"/>
                <a:gd name="T21" fmla="*/ 241 h 646"/>
                <a:gd name="T22" fmla="*/ 795 w 798"/>
                <a:gd name="T23" fmla="*/ 281 h 646"/>
                <a:gd name="T24" fmla="*/ 798 w 798"/>
                <a:gd name="T25" fmla="*/ 323 h 646"/>
                <a:gd name="T26" fmla="*/ 795 w 798"/>
                <a:gd name="T27" fmla="*/ 366 h 646"/>
                <a:gd name="T28" fmla="*/ 783 w 798"/>
                <a:gd name="T29" fmla="*/ 409 h 646"/>
                <a:gd name="T30" fmla="*/ 767 w 798"/>
                <a:gd name="T31" fmla="*/ 448 h 646"/>
                <a:gd name="T32" fmla="*/ 743 w 798"/>
                <a:gd name="T33" fmla="*/ 485 h 646"/>
                <a:gd name="T34" fmla="*/ 715 w 798"/>
                <a:gd name="T35" fmla="*/ 520 h 646"/>
                <a:gd name="T36" fmla="*/ 681 w 798"/>
                <a:gd name="T37" fmla="*/ 551 h 646"/>
                <a:gd name="T38" fmla="*/ 642 w 798"/>
                <a:gd name="T39" fmla="*/ 578 h 646"/>
                <a:gd name="T40" fmla="*/ 600 w 798"/>
                <a:gd name="T41" fmla="*/ 601 h 646"/>
                <a:gd name="T42" fmla="*/ 554 w 798"/>
                <a:gd name="T43" fmla="*/ 621 h 646"/>
                <a:gd name="T44" fmla="*/ 505 w 798"/>
                <a:gd name="T45" fmla="*/ 634 h 646"/>
                <a:gd name="T46" fmla="*/ 453 w 798"/>
                <a:gd name="T47" fmla="*/ 643 h 646"/>
                <a:gd name="T48" fmla="*/ 399 w 798"/>
                <a:gd name="T49" fmla="*/ 646 h 646"/>
                <a:gd name="T50" fmla="*/ 344 w 798"/>
                <a:gd name="T51" fmla="*/ 643 h 646"/>
                <a:gd name="T52" fmla="*/ 293 w 798"/>
                <a:gd name="T53" fmla="*/ 634 h 646"/>
                <a:gd name="T54" fmla="*/ 243 w 798"/>
                <a:gd name="T55" fmla="*/ 621 h 646"/>
                <a:gd name="T56" fmla="*/ 197 w 798"/>
                <a:gd name="T57" fmla="*/ 601 h 646"/>
                <a:gd name="T58" fmla="*/ 155 w 798"/>
                <a:gd name="T59" fmla="*/ 578 h 646"/>
                <a:gd name="T60" fmla="*/ 117 w 798"/>
                <a:gd name="T61" fmla="*/ 551 h 646"/>
                <a:gd name="T62" fmla="*/ 82 w 798"/>
                <a:gd name="T63" fmla="*/ 520 h 646"/>
                <a:gd name="T64" fmla="*/ 54 w 798"/>
                <a:gd name="T65" fmla="*/ 485 h 646"/>
                <a:gd name="T66" fmla="*/ 31 w 798"/>
                <a:gd name="T67" fmla="*/ 448 h 646"/>
                <a:gd name="T68" fmla="*/ 14 w 798"/>
                <a:gd name="T69" fmla="*/ 409 h 646"/>
                <a:gd name="T70" fmla="*/ 4 w 798"/>
                <a:gd name="T71" fmla="*/ 366 h 646"/>
                <a:gd name="T72" fmla="*/ 0 w 798"/>
                <a:gd name="T73" fmla="*/ 323 h 646"/>
                <a:gd name="T74" fmla="*/ 3 w 798"/>
                <a:gd name="T75" fmla="*/ 281 h 646"/>
                <a:gd name="T76" fmla="*/ 12 w 798"/>
                <a:gd name="T77" fmla="*/ 241 h 646"/>
                <a:gd name="T78" fmla="*/ 29 w 798"/>
                <a:gd name="T79" fmla="*/ 204 h 646"/>
                <a:gd name="T80" fmla="*/ 49 w 798"/>
                <a:gd name="T81" fmla="*/ 167 h 646"/>
                <a:gd name="T82" fmla="*/ 75 w 798"/>
                <a:gd name="T83" fmla="*/ 134 h 646"/>
                <a:gd name="T84" fmla="*/ 109 w 798"/>
                <a:gd name="T85" fmla="*/ 102 h 646"/>
                <a:gd name="T86" fmla="*/ 148 w 798"/>
                <a:gd name="T87" fmla="*/ 72 h 646"/>
                <a:gd name="T88" fmla="*/ 191 w 798"/>
                <a:gd name="T89" fmla="*/ 47 h 646"/>
                <a:gd name="T90" fmla="*/ 238 w 798"/>
                <a:gd name="T91" fmla="*/ 27 h 646"/>
                <a:gd name="T92" fmla="*/ 289 w 798"/>
                <a:gd name="T93" fmla="*/ 12 h 646"/>
                <a:gd name="T94" fmla="*/ 343 w 798"/>
                <a:gd name="T95" fmla="*/ 3 h 646"/>
                <a:gd name="T96" fmla="*/ 399 w 798"/>
                <a:gd name="T97" fmla="*/ 0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8" h="646">
                  <a:moveTo>
                    <a:pt x="399" y="0"/>
                  </a:moveTo>
                  <a:lnTo>
                    <a:pt x="455" y="3"/>
                  </a:lnTo>
                  <a:lnTo>
                    <a:pt x="509" y="12"/>
                  </a:lnTo>
                  <a:lnTo>
                    <a:pt x="559" y="27"/>
                  </a:lnTo>
                  <a:lnTo>
                    <a:pt x="606" y="47"/>
                  </a:lnTo>
                  <a:lnTo>
                    <a:pt x="650" y="72"/>
                  </a:lnTo>
                  <a:lnTo>
                    <a:pt x="689" y="102"/>
                  </a:lnTo>
                  <a:lnTo>
                    <a:pt x="722" y="134"/>
                  </a:lnTo>
                  <a:lnTo>
                    <a:pt x="748" y="167"/>
                  </a:lnTo>
                  <a:lnTo>
                    <a:pt x="770" y="204"/>
                  </a:lnTo>
                  <a:lnTo>
                    <a:pt x="785" y="241"/>
                  </a:lnTo>
                  <a:lnTo>
                    <a:pt x="795" y="281"/>
                  </a:lnTo>
                  <a:lnTo>
                    <a:pt x="798" y="323"/>
                  </a:lnTo>
                  <a:lnTo>
                    <a:pt x="795" y="366"/>
                  </a:lnTo>
                  <a:lnTo>
                    <a:pt x="783" y="409"/>
                  </a:lnTo>
                  <a:lnTo>
                    <a:pt x="767" y="448"/>
                  </a:lnTo>
                  <a:lnTo>
                    <a:pt x="743" y="485"/>
                  </a:lnTo>
                  <a:lnTo>
                    <a:pt x="715" y="520"/>
                  </a:lnTo>
                  <a:lnTo>
                    <a:pt x="681" y="551"/>
                  </a:lnTo>
                  <a:lnTo>
                    <a:pt x="642" y="578"/>
                  </a:lnTo>
                  <a:lnTo>
                    <a:pt x="600" y="601"/>
                  </a:lnTo>
                  <a:lnTo>
                    <a:pt x="554" y="621"/>
                  </a:lnTo>
                  <a:lnTo>
                    <a:pt x="505" y="634"/>
                  </a:lnTo>
                  <a:lnTo>
                    <a:pt x="453" y="643"/>
                  </a:lnTo>
                  <a:lnTo>
                    <a:pt x="399" y="646"/>
                  </a:lnTo>
                  <a:lnTo>
                    <a:pt x="344" y="643"/>
                  </a:lnTo>
                  <a:lnTo>
                    <a:pt x="293" y="634"/>
                  </a:lnTo>
                  <a:lnTo>
                    <a:pt x="243" y="621"/>
                  </a:lnTo>
                  <a:lnTo>
                    <a:pt x="197" y="601"/>
                  </a:lnTo>
                  <a:lnTo>
                    <a:pt x="155" y="578"/>
                  </a:lnTo>
                  <a:lnTo>
                    <a:pt x="117" y="551"/>
                  </a:lnTo>
                  <a:lnTo>
                    <a:pt x="82" y="520"/>
                  </a:lnTo>
                  <a:lnTo>
                    <a:pt x="54" y="485"/>
                  </a:lnTo>
                  <a:lnTo>
                    <a:pt x="31" y="448"/>
                  </a:lnTo>
                  <a:lnTo>
                    <a:pt x="14" y="409"/>
                  </a:lnTo>
                  <a:lnTo>
                    <a:pt x="4" y="366"/>
                  </a:lnTo>
                  <a:lnTo>
                    <a:pt x="0" y="323"/>
                  </a:lnTo>
                  <a:lnTo>
                    <a:pt x="3" y="281"/>
                  </a:lnTo>
                  <a:lnTo>
                    <a:pt x="12" y="241"/>
                  </a:lnTo>
                  <a:lnTo>
                    <a:pt x="29" y="204"/>
                  </a:lnTo>
                  <a:lnTo>
                    <a:pt x="49" y="167"/>
                  </a:lnTo>
                  <a:lnTo>
                    <a:pt x="75" y="134"/>
                  </a:lnTo>
                  <a:lnTo>
                    <a:pt x="109" y="102"/>
                  </a:lnTo>
                  <a:lnTo>
                    <a:pt x="148" y="72"/>
                  </a:lnTo>
                  <a:lnTo>
                    <a:pt x="191" y="47"/>
                  </a:lnTo>
                  <a:lnTo>
                    <a:pt x="238" y="27"/>
                  </a:lnTo>
                  <a:lnTo>
                    <a:pt x="289" y="12"/>
                  </a:lnTo>
                  <a:lnTo>
                    <a:pt x="343" y="3"/>
                  </a:lnTo>
                  <a:lnTo>
                    <a:pt x="399"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18" name="Freeform 676">
              <a:extLst>
                <a:ext uri="{FF2B5EF4-FFF2-40B4-BE49-F238E27FC236}">
                  <a16:creationId xmlns:a16="http://schemas.microsoft.com/office/drawing/2014/main" id="{D8B78A9C-2E39-4A89-BD87-1FE56C5A8DD8}"/>
                </a:ext>
              </a:extLst>
            </p:cNvPr>
            <p:cNvSpPr>
              <a:spLocks/>
            </p:cNvSpPr>
            <p:nvPr/>
          </p:nvSpPr>
          <p:spPr bwMode="auto">
            <a:xfrm>
              <a:off x="6763" y="2555"/>
              <a:ext cx="77" cy="78"/>
            </a:xfrm>
            <a:custGeom>
              <a:avLst/>
              <a:gdLst>
                <a:gd name="T0" fmla="*/ 334 w 385"/>
                <a:gd name="T1" fmla="*/ 0 h 312"/>
                <a:gd name="T2" fmla="*/ 385 w 385"/>
                <a:gd name="T3" fmla="*/ 0 h 312"/>
                <a:gd name="T4" fmla="*/ 385 w 385"/>
                <a:gd name="T5" fmla="*/ 311 h 312"/>
                <a:gd name="T6" fmla="*/ 1 w 385"/>
                <a:gd name="T7" fmla="*/ 312 h 312"/>
                <a:gd name="T8" fmla="*/ 0 w 385"/>
                <a:gd name="T9" fmla="*/ 1 h 312"/>
                <a:gd name="T10" fmla="*/ 334 w 385"/>
                <a:gd name="T11" fmla="*/ 0 h 312"/>
              </a:gdLst>
              <a:ahLst/>
              <a:cxnLst>
                <a:cxn ang="0">
                  <a:pos x="T0" y="T1"/>
                </a:cxn>
                <a:cxn ang="0">
                  <a:pos x="T2" y="T3"/>
                </a:cxn>
                <a:cxn ang="0">
                  <a:pos x="T4" y="T5"/>
                </a:cxn>
                <a:cxn ang="0">
                  <a:pos x="T6" y="T7"/>
                </a:cxn>
                <a:cxn ang="0">
                  <a:pos x="T8" y="T9"/>
                </a:cxn>
                <a:cxn ang="0">
                  <a:pos x="T10" y="T11"/>
                </a:cxn>
              </a:cxnLst>
              <a:rect l="0" t="0" r="r" b="b"/>
              <a:pathLst>
                <a:path w="385" h="312">
                  <a:moveTo>
                    <a:pt x="334" y="0"/>
                  </a:moveTo>
                  <a:lnTo>
                    <a:pt x="385" y="0"/>
                  </a:lnTo>
                  <a:lnTo>
                    <a:pt x="385" y="311"/>
                  </a:lnTo>
                  <a:lnTo>
                    <a:pt x="1" y="312"/>
                  </a:lnTo>
                  <a:lnTo>
                    <a:pt x="0" y="1"/>
                  </a:lnTo>
                  <a:lnTo>
                    <a:pt x="33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19" name="Freeform 677">
              <a:extLst>
                <a:ext uri="{FF2B5EF4-FFF2-40B4-BE49-F238E27FC236}">
                  <a16:creationId xmlns:a16="http://schemas.microsoft.com/office/drawing/2014/main" id="{89E1E8CE-D0C0-419F-BCA1-5694F6A9B201}"/>
                </a:ext>
              </a:extLst>
            </p:cNvPr>
            <p:cNvSpPr>
              <a:spLocks noEditPoints="1"/>
            </p:cNvSpPr>
            <p:nvPr/>
          </p:nvSpPr>
          <p:spPr bwMode="auto">
            <a:xfrm>
              <a:off x="6267" y="2329"/>
              <a:ext cx="797" cy="807"/>
            </a:xfrm>
            <a:custGeom>
              <a:avLst/>
              <a:gdLst>
                <a:gd name="T0" fmla="*/ 1191 w 3987"/>
                <a:gd name="T1" fmla="*/ 708 h 3229"/>
                <a:gd name="T2" fmla="*/ 1047 w 3987"/>
                <a:gd name="T3" fmla="*/ 761 h 3229"/>
                <a:gd name="T4" fmla="*/ 939 w 3987"/>
                <a:gd name="T5" fmla="*/ 849 h 3229"/>
                <a:gd name="T6" fmla="*/ 873 w 3987"/>
                <a:gd name="T7" fmla="*/ 964 h 3229"/>
                <a:gd name="T8" fmla="*/ 860 w 3987"/>
                <a:gd name="T9" fmla="*/ 2178 h 3229"/>
                <a:gd name="T10" fmla="*/ 889 w 3987"/>
                <a:gd name="T11" fmla="*/ 2306 h 3229"/>
                <a:gd name="T12" fmla="*/ 970 w 3987"/>
                <a:gd name="T13" fmla="*/ 2413 h 3229"/>
                <a:gd name="T14" fmla="*/ 1092 w 3987"/>
                <a:gd name="T15" fmla="*/ 2491 h 3229"/>
                <a:gd name="T16" fmla="*/ 1243 w 3987"/>
                <a:gd name="T17" fmla="*/ 2530 h 3229"/>
                <a:gd name="T18" fmla="*/ 2744 w 3987"/>
                <a:gd name="T19" fmla="*/ 2530 h 3229"/>
                <a:gd name="T20" fmla="*/ 2896 w 3987"/>
                <a:gd name="T21" fmla="*/ 2491 h 3229"/>
                <a:gd name="T22" fmla="*/ 3017 w 3987"/>
                <a:gd name="T23" fmla="*/ 2413 h 3229"/>
                <a:gd name="T24" fmla="*/ 3098 w 3987"/>
                <a:gd name="T25" fmla="*/ 2306 h 3229"/>
                <a:gd name="T26" fmla="*/ 3128 w 3987"/>
                <a:gd name="T27" fmla="*/ 2178 h 3229"/>
                <a:gd name="T28" fmla="*/ 3114 w 3987"/>
                <a:gd name="T29" fmla="*/ 964 h 3229"/>
                <a:gd name="T30" fmla="*/ 3049 w 3987"/>
                <a:gd name="T31" fmla="*/ 849 h 3229"/>
                <a:gd name="T32" fmla="*/ 2940 w 3987"/>
                <a:gd name="T33" fmla="*/ 761 h 3229"/>
                <a:gd name="T34" fmla="*/ 2797 w 3987"/>
                <a:gd name="T35" fmla="*/ 708 h 3229"/>
                <a:gd name="T36" fmla="*/ 1298 w 3987"/>
                <a:gd name="T37" fmla="*/ 697 h 3229"/>
                <a:gd name="T38" fmla="*/ 2244 w 3987"/>
                <a:gd name="T39" fmla="*/ 13 h 3229"/>
                <a:gd name="T40" fmla="*/ 2600 w 3987"/>
                <a:gd name="T41" fmla="*/ 77 h 3229"/>
                <a:gd name="T42" fmla="*/ 2931 w 3987"/>
                <a:gd name="T43" fmla="*/ 190 h 3229"/>
                <a:gd name="T44" fmla="*/ 3226 w 3987"/>
                <a:gd name="T45" fmla="*/ 348 h 3229"/>
                <a:gd name="T46" fmla="*/ 3483 w 3987"/>
                <a:gd name="T47" fmla="*/ 543 h 3229"/>
                <a:gd name="T48" fmla="*/ 3695 w 3987"/>
                <a:gd name="T49" fmla="*/ 774 h 3229"/>
                <a:gd name="T50" fmla="*/ 3854 w 3987"/>
                <a:gd name="T51" fmla="*/ 1032 h 3229"/>
                <a:gd name="T52" fmla="*/ 3954 w 3987"/>
                <a:gd name="T53" fmla="*/ 1314 h 3229"/>
                <a:gd name="T54" fmla="*/ 3987 w 3987"/>
                <a:gd name="T55" fmla="*/ 1615 h 3229"/>
                <a:gd name="T56" fmla="*/ 3954 w 3987"/>
                <a:gd name="T57" fmla="*/ 1916 h 3229"/>
                <a:gd name="T58" fmla="*/ 3854 w 3987"/>
                <a:gd name="T59" fmla="*/ 2197 h 3229"/>
                <a:gd name="T60" fmla="*/ 3695 w 3987"/>
                <a:gd name="T61" fmla="*/ 2456 h 3229"/>
                <a:gd name="T62" fmla="*/ 3483 w 3987"/>
                <a:gd name="T63" fmla="*/ 2686 h 3229"/>
                <a:gd name="T64" fmla="*/ 3226 w 3987"/>
                <a:gd name="T65" fmla="*/ 2882 h 3229"/>
                <a:gd name="T66" fmla="*/ 2931 w 3987"/>
                <a:gd name="T67" fmla="*/ 3039 h 3229"/>
                <a:gd name="T68" fmla="*/ 2600 w 3987"/>
                <a:gd name="T69" fmla="*/ 3152 h 3229"/>
                <a:gd name="T70" fmla="*/ 2244 w 3987"/>
                <a:gd name="T71" fmla="*/ 3216 h 3229"/>
                <a:gd name="T72" fmla="*/ 1868 w 3987"/>
                <a:gd name="T73" fmla="*/ 3225 h 3229"/>
                <a:gd name="T74" fmla="*/ 1504 w 3987"/>
                <a:gd name="T75" fmla="*/ 3180 h 3229"/>
                <a:gd name="T76" fmla="*/ 1163 w 3987"/>
                <a:gd name="T77" fmla="*/ 3082 h 3229"/>
                <a:gd name="T78" fmla="*/ 855 w 3987"/>
                <a:gd name="T79" fmla="*/ 2939 h 3229"/>
                <a:gd name="T80" fmla="*/ 585 w 3987"/>
                <a:gd name="T81" fmla="*/ 2756 h 3229"/>
                <a:gd name="T82" fmla="*/ 358 w 3987"/>
                <a:gd name="T83" fmla="*/ 2537 h 3229"/>
                <a:gd name="T84" fmla="*/ 181 w 3987"/>
                <a:gd name="T85" fmla="*/ 2286 h 3229"/>
                <a:gd name="T86" fmla="*/ 61 w 3987"/>
                <a:gd name="T87" fmla="*/ 2012 h 3229"/>
                <a:gd name="T88" fmla="*/ 3 w 3987"/>
                <a:gd name="T89" fmla="*/ 1717 h 3229"/>
                <a:gd name="T90" fmla="*/ 16 w 3987"/>
                <a:gd name="T91" fmla="*/ 1413 h 3229"/>
                <a:gd name="T92" fmla="*/ 95 w 3987"/>
                <a:gd name="T93" fmla="*/ 1124 h 3229"/>
                <a:gd name="T94" fmla="*/ 234 w 3987"/>
                <a:gd name="T95" fmla="*/ 856 h 3229"/>
                <a:gd name="T96" fmla="*/ 428 w 3987"/>
                <a:gd name="T97" fmla="*/ 616 h 3229"/>
                <a:gd name="T98" fmla="*/ 671 w 3987"/>
                <a:gd name="T99" fmla="*/ 408 h 3229"/>
                <a:gd name="T100" fmla="*/ 954 w 3987"/>
                <a:gd name="T101" fmla="*/ 237 h 3229"/>
                <a:gd name="T102" fmla="*/ 1274 w 3987"/>
                <a:gd name="T103" fmla="*/ 109 h 3229"/>
                <a:gd name="T104" fmla="*/ 1622 w 3987"/>
                <a:gd name="T105" fmla="*/ 28 h 3229"/>
                <a:gd name="T106" fmla="*/ 1994 w 3987"/>
                <a:gd name="T107" fmla="*/ 0 h 3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87" h="3229">
                  <a:moveTo>
                    <a:pt x="1298" y="697"/>
                  </a:moveTo>
                  <a:lnTo>
                    <a:pt x="1243" y="700"/>
                  </a:lnTo>
                  <a:lnTo>
                    <a:pt x="1191" y="708"/>
                  </a:lnTo>
                  <a:lnTo>
                    <a:pt x="1140" y="721"/>
                  </a:lnTo>
                  <a:lnTo>
                    <a:pt x="1092" y="738"/>
                  </a:lnTo>
                  <a:lnTo>
                    <a:pt x="1047" y="761"/>
                  </a:lnTo>
                  <a:lnTo>
                    <a:pt x="1008" y="787"/>
                  </a:lnTo>
                  <a:lnTo>
                    <a:pt x="970" y="816"/>
                  </a:lnTo>
                  <a:lnTo>
                    <a:pt x="939" y="849"/>
                  </a:lnTo>
                  <a:lnTo>
                    <a:pt x="912" y="885"/>
                  </a:lnTo>
                  <a:lnTo>
                    <a:pt x="889" y="923"/>
                  </a:lnTo>
                  <a:lnTo>
                    <a:pt x="873" y="964"/>
                  </a:lnTo>
                  <a:lnTo>
                    <a:pt x="863" y="1007"/>
                  </a:lnTo>
                  <a:lnTo>
                    <a:pt x="860" y="1051"/>
                  </a:lnTo>
                  <a:lnTo>
                    <a:pt x="860" y="2178"/>
                  </a:lnTo>
                  <a:lnTo>
                    <a:pt x="863" y="2223"/>
                  </a:lnTo>
                  <a:lnTo>
                    <a:pt x="873" y="2265"/>
                  </a:lnTo>
                  <a:lnTo>
                    <a:pt x="889" y="2306"/>
                  </a:lnTo>
                  <a:lnTo>
                    <a:pt x="912" y="2345"/>
                  </a:lnTo>
                  <a:lnTo>
                    <a:pt x="939" y="2380"/>
                  </a:lnTo>
                  <a:lnTo>
                    <a:pt x="970" y="2413"/>
                  </a:lnTo>
                  <a:lnTo>
                    <a:pt x="1008" y="2443"/>
                  </a:lnTo>
                  <a:lnTo>
                    <a:pt x="1047" y="2469"/>
                  </a:lnTo>
                  <a:lnTo>
                    <a:pt x="1092" y="2491"/>
                  </a:lnTo>
                  <a:lnTo>
                    <a:pt x="1140" y="2508"/>
                  </a:lnTo>
                  <a:lnTo>
                    <a:pt x="1191" y="2521"/>
                  </a:lnTo>
                  <a:lnTo>
                    <a:pt x="1243" y="2530"/>
                  </a:lnTo>
                  <a:lnTo>
                    <a:pt x="1298" y="2533"/>
                  </a:lnTo>
                  <a:lnTo>
                    <a:pt x="2689" y="2533"/>
                  </a:lnTo>
                  <a:lnTo>
                    <a:pt x="2744" y="2530"/>
                  </a:lnTo>
                  <a:lnTo>
                    <a:pt x="2797" y="2521"/>
                  </a:lnTo>
                  <a:lnTo>
                    <a:pt x="2847" y="2508"/>
                  </a:lnTo>
                  <a:lnTo>
                    <a:pt x="2896" y="2491"/>
                  </a:lnTo>
                  <a:lnTo>
                    <a:pt x="2940" y="2469"/>
                  </a:lnTo>
                  <a:lnTo>
                    <a:pt x="2981" y="2443"/>
                  </a:lnTo>
                  <a:lnTo>
                    <a:pt x="3017" y="2413"/>
                  </a:lnTo>
                  <a:lnTo>
                    <a:pt x="3049" y="2380"/>
                  </a:lnTo>
                  <a:lnTo>
                    <a:pt x="3077" y="2345"/>
                  </a:lnTo>
                  <a:lnTo>
                    <a:pt x="3098" y="2306"/>
                  </a:lnTo>
                  <a:lnTo>
                    <a:pt x="3114" y="2265"/>
                  </a:lnTo>
                  <a:lnTo>
                    <a:pt x="3124" y="2223"/>
                  </a:lnTo>
                  <a:lnTo>
                    <a:pt x="3128" y="2178"/>
                  </a:lnTo>
                  <a:lnTo>
                    <a:pt x="3128" y="1051"/>
                  </a:lnTo>
                  <a:lnTo>
                    <a:pt x="3124" y="1007"/>
                  </a:lnTo>
                  <a:lnTo>
                    <a:pt x="3114" y="964"/>
                  </a:lnTo>
                  <a:lnTo>
                    <a:pt x="3098" y="923"/>
                  </a:lnTo>
                  <a:lnTo>
                    <a:pt x="3077" y="885"/>
                  </a:lnTo>
                  <a:lnTo>
                    <a:pt x="3049" y="849"/>
                  </a:lnTo>
                  <a:lnTo>
                    <a:pt x="3017" y="816"/>
                  </a:lnTo>
                  <a:lnTo>
                    <a:pt x="2981" y="787"/>
                  </a:lnTo>
                  <a:lnTo>
                    <a:pt x="2940" y="761"/>
                  </a:lnTo>
                  <a:lnTo>
                    <a:pt x="2896" y="738"/>
                  </a:lnTo>
                  <a:lnTo>
                    <a:pt x="2847" y="721"/>
                  </a:lnTo>
                  <a:lnTo>
                    <a:pt x="2797" y="708"/>
                  </a:lnTo>
                  <a:lnTo>
                    <a:pt x="2744" y="700"/>
                  </a:lnTo>
                  <a:lnTo>
                    <a:pt x="2689" y="697"/>
                  </a:lnTo>
                  <a:lnTo>
                    <a:pt x="1298" y="697"/>
                  </a:lnTo>
                  <a:close/>
                  <a:moveTo>
                    <a:pt x="1994" y="0"/>
                  </a:moveTo>
                  <a:lnTo>
                    <a:pt x="2120" y="4"/>
                  </a:lnTo>
                  <a:lnTo>
                    <a:pt x="2244" y="13"/>
                  </a:lnTo>
                  <a:lnTo>
                    <a:pt x="2365" y="28"/>
                  </a:lnTo>
                  <a:lnTo>
                    <a:pt x="2484" y="50"/>
                  </a:lnTo>
                  <a:lnTo>
                    <a:pt x="2600" y="77"/>
                  </a:lnTo>
                  <a:lnTo>
                    <a:pt x="2714" y="109"/>
                  </a:lnTo>
                  <a:lnTo>
                    <a:pt x="2824" y="148"/>
                  </a:lnTo>
                  <a:lnTo>
                    <a:pt x="2931" y="190"/>
                  </a:lnTo>
                  <a:lnTo>
                    <a:pt x="3033" y="237"/>
                  </a:lnTo>
                  <a:lnTo>
                    <a:pt x="3132" y="290"/>
                  </a:lnTo>
                  <a:lnTo>
                    <a:pt x="3226" y="348"/>
                  </a:lnTo>
                  <a:lnTo>
                    <a:pt x="3318" y="408"/>
                  </a:lnTo>
                  <a:lnTo>
                    <a:pt x="3404" y="474"/>
                  </a:lnTo>
                  <a:lnTo>
                    <a:pt x="3483" y="543"/>
                  </a:lnTo>
                  <a:lnTo>
                    <a:pt x="3559" y="616"/>
                  </a:lnTo>
                  <a:lnTo>
                    <a:pt x="3631" y="693"/>
                  </a:lnTo>
                  <a:lnTo>
                    <a:pt x="3695" y="774"/>
                  </a:lnTo>
                  <a:lnTo>
                    <a:pt x="3754" y="856"/>
                  </a:lnTo>
                  <a:lnTo>
                    <a:pt x="3806" y="943"/>
                  </a:lnTo>
                  <a:lnTo>
                    <a:pt x="3854" y="1032"/>
                  </a:lnTo>
                  <a:lnTo>
                    <a:pt x="3894" y="1124"/>
                  </a:lnTo>
                  <a:lnTo>
                    <a:pt x="3927" y="1218"/>
                  </a:lnTo>
                  <a:lnTo>
                    <a:pt x="3954" y="1314"/>
                  </a:lnTo>
                  <a:lnTo>
                    <a:pt x="3972" y="1413"/>
                  </a:lnTo>
                  <a:lnTo>
                    <a:pt x="3984" y="1513"/>
                  </a:lnTo>
                  <a:lnTo>
                    <a:pt x="3987" y="1615"/>
                  </a:lnTo>
                  <a:lnTo>
                    <a:pt x="3984" y="1717"/>
                  </a:lnTo>
                  <a:lnTo>
                    <a:pt x="3972" y="1817"/>
                  </a:lnTo>
                  <a:lnTo>
                    <a:pt x="3954" y="1916"/>
                  </a:lnTo>
                  <a:lnTo>
                    <a:pt x="3927" y="2012"/>
                  </a:lnTo>
                  <a:lnTo>
                    <a:pt x="3894" y="2105"/>
                  </a:lnTo>
                  <a:lnTo>
                    <a:pt x="3854" y="2197"/>
                  </a:lnTo>
                  <a:lnTo>
                    <a:pt x="3806" y="2286"/>
                  </a:lnTo>
                  <a:lnTo>
                    <a:pt x="3754" y="2373"/>
                  </a:lnTo>
                  <a:lnTo>
                    <a:pt x="3695" y="2456"/>
                  </a:lnTo>
                  <a:lnTo>
                    <a:pt x="3631" y="2537"/>
                  </a:lnTo>
                  <a:lnTo>
                    <a:pt x="3559" y="2613"/>
                  </a:lnTo>
                  <a:lnTo>
                    <a:pt x="3483" y="2686"/>
                  </a:lnTo>
                  <a:lnTo>
                    <a:pt x="3404" y="2756"/>
                  </a:lnTo>
                  <a:lnTo>
                    <a:pt x="3318" y="2821"/>
                  </a:lnTo>
                  <a:lnTo>
                    <a:pt x="3226" y="2882"/>
                  </a:lnTo>
                  <a:lnTo>
                    <a:pt x="3132" y="2939"/>
                  </a:lnTo>
                  <a:lnTo>
                    <a:pt x="3033" y="2992"/>
                  </a:lnTo>
                  <a:lnTo>
                    <a:pt x="2931" y="3039"/>
                  </a:lnTo>
                  <a:lnTo>
                    <a:pt x="2824" y="3082"/>
                  </a:lnTo>
                  <a:lnTo>
                    <a:pt x="2714" y="3120"/>
                  </a:lnTo>
                  <a:lnTo>
                    <a:pt x="2600" y="3152"/>
                  </a:lnTo>
                  <a:lnTo>
                    <a:pt x="2484" y="3180"/>
                  </a:lnTo>
                  <a:lnTo>
                    <a:pt x="2365" y="3201"/>
                  </a:lnTo>
                  <a:lnTo>
                    <a:pt x="2244" y="3216"/>
                  </a:lnTo>
                  <a:lnTo>
                    <a:pt x="2120" y="3225"/>
                  </a:lnTo>
                  <a:lnTo>
                    <a:pt x="1994" y="3229"/>
                  </a:lnTo>
                  <a:lnTo>
                    <a:pt x="1868" y="3225"/>
                  </a:lnTo>
                  <a:lnTo>
                    <a:pt x="1743" y="3216"/>
                  </a:lnTo>
                  <a:lnTo>
                    <a:pt x="1622" y="3201"/>
                  </a:lnTo>
                  <a:lnTo>
                    <a:pt x="1504" y="3180"/>
                  </a:lnTo>
                  <a:lnTo>
                    <a:pt x="1387" y="3152"/>
                  </a:lnTo>
                  <a:lnTo>
                    <a:pt x="1274" y="3120"/>
                  </a:lnTo>
                  <a:lnTo>
                    <a:pt x="1163" y="3082"/>
                  </a:lnTo>
                  <a:lnTo>
                    <a:pt x="1057" y="3039"/>
                  </a:lnTo>
                  <a:lnTo>
                    <a:pt x="954" y="2992"/>
                  </a:lnTo>
                  <a:lnTo>
                    <a:pt x="855" y="2939"/>
                  </a:lnTo>
                  <a:lnTo>
                    <a:pt x="761" y="2882"/>
                  </a:lnTo>
                  <a:lnTo>
                    <a:pt x="671" y="2821"/>
                  </a:lnTo>
                  <a:lnTo>
                    <a:pt x="585" y="2756"/>
                  </a:lnTo>
                  <a:lnTo>
                    <a:pt x="504" y="2686"/>
                  </a:lnTo>
                  <a:lnTo>
                    <a:pt x="428" y="2613"/>
                  </a:lnTo>
                  <a:lnTo>
                    <a:pt x="358" y="2537"/>
                  </a:lnTo>
                  <a:lnTo>
                    <a:pt x="293" y="2456"/>
                  </a:lnTo>
                  <a:lnTo>
                    <a:pt x="234" y="2373"/>
                  </a:lnTo>
                  <a:lnTo>
                    <a:pt x="181" y="2286"/>
                  </a:lnTo>
                  <a:lnTo>
                    <a:pt x="134" y="2197"/>
                  </a:lnTo>
                  <a:lnTo>
                    <a:pt x="95" y="2105"/>
                  </a:lnTo>
                  <a:lnTo>
                    <a:pt x="61" y="2012"/>
                  </a:lnTo>
                  <a:lnTo>
                    <a:pt x="35" y="1916"/>
                  </a:lnTo>
                  <a:lnTo>
                    <a:pt x="16" y="1817"/>
                  </a:lnTo>
                  <a:lnTo>
                    <a:pt x="3" y="1717"/>
                  </a:lnTo>
                  <a:lnTo>
                    <a:pt x="0" y="1615"/>
                  </a:lnTo>
                  <a:lnTo>
                    <a:pt x="3" y="1513"/>
                  </a:lnTo>
                  <a:lnTo>
                    <a:pt x="16" y="1413"/>
                  </a:lnTo>
                  <a:lnTo>
                    <a:pt x="35" y="1314"/>
                  </a:lnTo>
                  <a:lnTo>
                    <a:pt x="61" y="1218"/>
                  </a:lnTo>
                  <a:lnTo>
                    <a:pt x="95" y="1124"/>
                  </a:lnTo>
                  <a:lnTo>
                    <a:pt x="134" y="1032"/>
                  </a:lnTo>
                  <a:lnTo>
                    <a:pt x="181" y="943"/>
                  </a:lnTo>
                  <a:lnTo>
                    <a:pt x="234" y="856"/>
                  </a:lnTo>
                  <a:lnTo>
                    <a:pt x="293" y="774"/>
                  </a:lnTo>
                  <a:lnTo>
                    <a:pt x="358" y="693"/>
                  </a:lnTo>
                  <a:lnTo>
                    <a:pt x="428" y="616"/>
                  </a:lnTo>
                  <a:lnTo>
                    <a:pt x="504" y="543"/>
                  </a:lnTo>
                  <a:lnTo>
                    <a:pt x="585" y="474"/>
                  </a:lnTo>
                  <a:lnTo>
                    <a:pt x="671" y="408"/>
                  </a:lnTo>
                  <a:lnTo>
                    <a:pt x="761" y="348"/>
                  </a:lnTo>
                  <a:lnTo>
                    <a:pt x="855" y="290"/>
                  </a:lnTo>
                  <a:lnTo>
                    <a:pt x="954" y="237"/>
                  </a:lnTo>
                  <a:lnTo>
                    <a:pt x="1057" y="190"/>
                  </a:lnTo>
                  <a:lnTo>
                    <a:pt x="1163" y="148"/>
                  </a:lnTo>
                  <a:lnTo>
                    <a:pt x="1274" y="109"/>
                  </a:lnTo>
                  <a:lnTo>
                    <a:pt x="1387" y="77"/>
                  </a:lnTo>
                  <a:lnTo>
                    <a:pt x="1504" y="50"/>
                  </a:lnTo>
                  <a:lnTo>
                    <a:pt x="1622" y="28"/>
                  </a:lnTo>
                  <a:lnTo>
                    <a:pt x="1743" y="13"/>
                  </a:lnTo>
                  <a:lnTo>
                    <a:pt x="1868" y="4"/>
                  </a:lnTo>
                  <a:lnTo>
                    <a:pt x="199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dirty="0"/>
            </a:p>
          </p:txBody>
        </p:sp>
        <p:sp>
          <p:nvSpPr>
            <p:cNvPr id="20" name="Freeform 678">
              <a:extLst>
                <a:ext uri="{FF2B5EF4-FFF2-40B4-BE49-F238E27FC236}">
                  <a16:creationId xmlns:a16="http://schemas.microsoft.com/office/drawing/2014/main" id="{F20B0894-1E90-47D4-847C-08942EDA24C1}"/>
                </a:ext>
              </a:extLst>
            </p:cNvPr>
            <p:cNvSpPr>
              <a:spLocks/>
            </p:cNvSpPr>
            <p:nvPr/>
          </p:nvSpPr>
          <p:spPr bwMode="auto">
            <a:xfrm>
              <a:off x="6483" y="2685"/>
              <a:ext cx="365" cy="232"/>
            </a:xfrm>
            <a:custGeom>
              <a:avLst/>
              <a:gdLst>
                <a:gd name="T0" fmla="*/ 0 w 1826"/>
                <a:gd name="T1" fmla="*/ 0 h 928"/>
                <a:gd name="T2" fmla="*/ 338 w 1826"/>
                <a:gd name="T3" fmla="*/ 0 h 928"/>
                <a:gd name="T4" fmla="*/ 319 w 1826"/>
                <a:gd name="T5" fmla="*/ 45 h 928"/>
                <a:gd name="T6" fmla="*/ 304 w 1826"/>
                <a:gd name="T7" fmla="*/ 92 h 928"/>
                <a:gd name="T8" fmla="*/ 296 w 1826"/>
                <a:gd name="T9" fmla="*/ 139 h 928"/>
                <a:gd name="T10" fmla="*/ 293 w 1826"/>
                <a:gd name="T11" fmla="*/ 189 h 928"/>
                <a:gd name="T12" fmla="*/ 297 w 1826"/>
                <a:gd name="T13" fmla="*/ 243 h 928"/>
                <a:gd name="T14" fmla="*/ 307 w 1826"/>
                <a:gd name="T15" fmla="*/ 296 h 928"/>
                <a:gd name="T16" fmla="*/ 324 w 1826"/>
                <a:gd name="T17" fmla="*/ 347 h 928"/>
                <a:gd name="T18" fmla="*/ 348 w 1826"/>
                <a:gd name="T19" fmla="*/ 396 h 928"/>
                <a:gd name="T20" fmla="*/ 378 w 1826"/>
                <a:gd name="T21" fmla="*/ 442 h 928"/>
                <a:gd name="T22" fmla="*/ 413 w 1826"/>
                <a:gd name="T23" fmla="*/ 485 h 928"/>
                <a:gd name="T24" fmla="*/ 453 w 1826"/>
                <a:gd name="T25" fmla="*/ 525 h 928"/>
                <a:gd name="T26" fmla="*/ 498 w 1826"/>
                <a:gd name="T27" fmla="*/ 561 h 928"/>
                <a:gd name="T28" fmla="*/ 546 w 1826"/>
                <a:gd name="T29" fmla="*/ 594 h 928"/>
                <a:gd name="T30" fmla="*/ 600 w 1826"/>
                <a:gd name="T31" fmla="*/ 622 h 928"/>
                <a:gd name="T32" fmla="*/ 657 w 1826"/>
                <a:gd name="T33" fmla="*/ 646 h 928"/>
                <a:gd name="T34" fmla="*/ 717 w 1826"/>
                <a:gd name="T35" fmla="*/ 665 h 928"/>
                <a:gd name="T36" fmla="*/ 780 w 1826"/>
                <a:gd name="T37" fmla="*/ 679 h 928"/>
                <a:gd name="T38" fmla="*/ 846 w 1826"/>
                <a:gd name="T39" fmla="*/ 688 h 928"/>
                <a:gd name="T40" fmla="*/ 913 w 1826"/>
                <a:gd name="T41" fmla="*/ 691 h 928"/>
                <a:gd name="T42" fmla="*/ 981 w 1826"/>
                <a:gd name="T43" fmla="*/ 688 h 928"/>
                <a:gd name="T44" fmla="*/ 1045 w 1826"/>
                <a:gd name="T45" fmla="*/ 679 h 928"/>
                <a:gd name="T46" fmla="*/ 1109 w 1826"/>
                <a:gd name="T47" fmla="*/ 665 h 928"/>
                <a:gd name="T48" fmla="*/ 1169 w 1826"/>
                <a:gd name="T49" fmla="*/ 646 h 928"/>
                <a:gd name="T50" fmla="*/ 1226 w 1826"/>
                <a:gd name="T51" fmla="*/ 622 h 928"/>
                <a:gd name="T52" fmla="*/ 1279 w 1826"/>
                <a:gd name="T53" fmla="*/ 594 h 928"/>
                <a:gd name="T54" fmla="*/ 1329 w 1826"/>
                <a:gd name="T55" fmla="*/ 561 h 928"/>
                <a:gd name="T56" fmla="*/ 1373 w 1826"/>
                <a:gd name="T57" fmla="*/ 525 h 928"/>
                <a:gd name="T58" fmla="*/ 1413 w 1826"/>
                <a:gd name="T59" fmla="*/ 485 h 928"/>
                <a:gd name="T60" fmla="*/ 1448 w 1826"/>
                <a:gd name="T61" fmla="*/ 442 h 928"/>
                <a:gd name="T62" fmla="*/ 1478 w 1826"/>
                <a:gd name="T63" fmla="*/ 396 h 928"/>
                <a:gd name="T64" fmla="*/ 1502 w 1826"/>
                <a:gd name="T65" fmla="*/ 347 h 928"/>
                <a:gd name="T66" fmla="*/ 1519 w 1826"/>
                <a:gd name="T67" fmla="*/ 296 h 928"/>
                <a:gd name="T68" fmla="*/ 1529 w 1826"/>
                <a:gd name="T69" fmla="*/ 243 h 928"/>
                <a:gd name="T70" fmla="*/ 1533 w 1826"/>
                <a:gd name="T71" fmla="*/ 189 h 928"/>
                <a:gd name="T72" fmla="*/ 1531 w 1826"/>
                <a:gd name="T73" fmla="*/ 139 h 928"/>
                <a:gd name="T74" fmla="*/ 1521 w 1826"/>
                <a:gd name="T75" fmla="*/ 92 h 928"/>
                <a:gd name="T76" fmla="*/ 1507 w 1826"/>
                <a:gd name="T77" fmla="*/ 45 h 928"/>
                <a:gd name="T78" fmla="*/ 1487 w 1826"/>
                <a:gd name="T79" fmla="*/ 0 h 928"/>
                <a:gd name="T80" fmla="*/ 1826 w 1826"/>
                <a:gd name="T81" fmla="*/ 0 h 928"/>
                <a:gd name="T82" fmla="*/ 1826 w 1826"/>
                <a:gd name="T83" fmla="*/ 752 h 928"/>
                <a:gd name="T84" fmla="*/ 1822 w 1826"/>
                <a:gd name="T85" fmla="*/ 783 h 928"/>
                <a:gd name="T86" fmla="*/ 1812 w 1826"/>
                <a:gd name="T87" fmla="*/ 814 h 928"/>
                <a:gd name="T88" fmla="*/ 1796 w 1826"/>
                <a:gd name="T89" fmla="*/ 841 h 928"/>
                <a:gd name="T90" fmla="*/ 1775 w 1826"/>
                <a:gd name="T91" fmla="*/ 865 h 928"/>
                <a:gd name="T92" fmla="*/ 1749 w 1826"/>
                <a:gd name="T93" fmla="*/ 886 h 928"/>
                <a:gd name="T94" fmla="*/ 1718 w 1826"/>
                <a:gd name="T95" fmla="*/ 904 h 928"/>
                <a:gd name="T96" fmla="*/ 1684 w 1826"/>
                <a:gd name="T97" fmla="*/ 917 h 928"/>
                <a:gd name="T98" fmla="*/ 1648 w 1826"/>
                <a:gd name="T99" fmla="*/ 925 h 928"/>
                <a:gd name="T100" fmla="*/ 1608 w 1826"/>
                <a:gd name="T101" fmla="*/ 928 h 928"/>
                <a:gd name="T102" fmla="*/ 217 w 1826"/>
                <a:gd name="T103" fmla="*/ 928 h 928"/>
                <a:gd name="T104" fmla="*/ 179 w 1826"/>
                <a:gd name="T105" fmla="*/ 925 h 928"/>
                <a:gd name="T106" fmla="*/ 141 w 1826"/>
                <a:gd name="T107" fmla="*/ 917 h 928"/>
                <a:gd name="T108" fmla="*/ 107 w 1826"/>
                <a:gd name="T109" fmla="*/ 904 h 928"/>
                <a:gd name="T110" fmla="*/ 77 w 1826"/>
                <a:gd name="T111" fmla="*/ 886 h 928"/>
                <a:gd name="T112" fmla="*/ 51 w 1826"/>
                <a:gd name="T113" fmla="*/ 865 h 928"/>
                <a:gd name="T114" fmla="*/ 30 w 1826"/>
                <a:gd name="T115" fmla="*/ 841 h 928"/>
                <a:gd name="T116" fmla="*/ 14 w 1826"/>
                <a:gd name="T117" fmla="*/ 814 h 928"/>
                <a:gd name="T118" fmla="*/ 4 w 1826"/>
                <a:gd name="T119" fmla="*/ 783 h 928"/>
                <a:gd name="T120" fmla="*/ 0 w 1826"/>
                <a:gd name="T121" fmla="*/ 752 h 928"/>
                <a:gd name="T122" fmla="*/ 0 w 1826"/>
                <a:gd name="T123" fmla="*/ 0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26" h="928">
                  <a:moveTo>
                    <a:pt x="0" y="0"/>
                  </a:moveTo>
                  <a:lnTo>
                    <a:pt x="338" y="0"/>
                  </a:lnTo>
                  <a:lnTo>
                    <a:pt x="319" y="45"/>
                  </a:lnTo>
                  <a:lnTo>
                    <a:pt x="304" y="92"/>
                  </a:lnTo>
                  <a:lnTo>
                    <a:pt x="296" y="139"/>
                  </a:lnTo>
                  <a:lnTo>
                    <a:pt x="293" y="189"/>
                  </a:lnTo>
                  <a:lnTo>
                    <a:pt x="297" y="243"/>
                  </a:lnTo>
                  <a:lnTo>
                    <a:pt x="307" y="296"/>
                  </a:lnTo>
                  <a:lnTo>
                    <a:pt x="324" y="347"/>
                  </a:lnTo>
                  <a:lnTo>
                    <a:pt x="348" y="396"/>
                  </a:lnTo>
                  <a:lnTo>
                    <a:pt x="378" y="442"/>
                  </a:lnTo>
                  <a:lnTo>
                    <a:pt x="413" y="485"/>
                  </a:lnTo>
                  <a:lnTo>
                    <a:pt x="453" y="525"/>
                  </a:lnTo>
                  <a:lnTo>
                    <a:pt x="498" y="561"/>
                  </a:lnTo>
                  <a:lnTo>
                    <a:pt x="546" y="594"/>
                  </a:lnTo>
                  <a:lnTo>
                    <a:pt x="600" y="622"/>
                  </a:lnTo>
                  <a:lnTo>
                    <a:pt x="657" y="646"/>
                  </a:lnTo>
                  <a:lnTo>
                    <a:pt x="717" y="665"/>
                  </a:lnTo>
                  <a:lnTo>
                    <a:pt x="780" y="679"/>
                  </a:lnTo>
                  <a:lnTo>
                    <a:pt x="846" y="688"/>
                  </a:lnTo>
                  <a:lnTo>
                    <a:pt x="913" y="691"/>
                  </a:lnTo>
                  <a:lnTo>
                    <a:pt x="981" y="688"/>
                  </a:lnTo>
                  <a:lnTo>
                    <a:pt x="1045" y="679"/>
                  </a:lnTo>
                  <a:lnTo>
                    <a:pt x="1109" y="665"/>
                  </a:lnTo>
                  <a:lnTo>
                    <a:pt x="1169" y="646"/>
                  </a:lnTo>
                  <a:lnTo>
                    <a:pt x="1226" y="622"/>
                  </a:lnTo>
                  <a:lnTo>
                    <a:pt x="1279" y="594"/>
                  </a:lnTo>
                  <a:lnTo>
                    <a:pt x="1329" y="561"/>
                  </a:lnTo>
                  <a:lnTo>
                    <a:pt x="1373" y="525"/>
                  </a:lnTo>
                  <a:lnTo>
                    <a:pt x="1413" y="485"/>
                  </a:lnTo>
                  <a:lnTo>
                    <a:pt x="1448" y="442"/>
                  </a:lnTo>
                  <a:lnTo>
                    <a:pt x="1478" y="396"/>
                  </a:lnTo>
                  <a:lnTo>
                    <a:pt x="1502" y="347"/>
                  </a:lnTo>
                  <a:lnTo>
                    <a:pt x="1519" y="296"/>
                  </a:lnTo>
                  <a:lnTo>
                    <a:pt x="1529" y="243"/>
                  </a:lnTo>
                  <a:lnTo>
                    <a:pt x="1533" y="189"/>
                  </a:lnTo>
                  <a:lnTo>
                    <a:pt x="1531" y="139"/>
                  </a:lnTo>
                  <a:lnTo>
                    <a:pt x="1521" y="92"/>
                  </a:lnTo>
                  <a:lnTo>
                    <a:pt x="1507" y="45"/>
                  </a:lnTo>
                  <a:lnTo>
                    <a:pt x="1487" y="0"/>
                  </a:lnTo>
                  <a:lnTo>
                    <a:pt x="1826" y="0"/>
                  </a:lnTo>
                  <a:lnTo>
                    <a:pt x="1826" y="752"/>
                  </a:lnTo>
                  <a:lnTo>
                    <a:pt x="1822" y="783"/>
                  </a:lnTo>
                  <a:lnTo>
                    <a:pt x="1812" y="814"/>
                  </a:lnTo>
                  <a:lnTo>
                    <a:pt x="1796" y="841"/>
                  </a:lnTo>
                  <a:lnTo>
                    <a:pt x="1775" y="865"/>
                  </a:lnTo>
                  <a:lnTo>
                    <a:pt x="1749" y="886"/>
                  </a:lnTo>
                  <a:lnTo>
                    <a:pt x="1718" y="904"/>
                  </a:lnTo>
                  <a:lnTo>
                    <a:pt x="1684" y="917"/>
                  </a:lnTo>
                  <a:lnTo>
                    <a:pt x="1648" y="925"/>
                  </a:lnTo>
                  <a:lnTo>
                    <a:pt x="1608" y="928"/>
                  </a:lnTo>
                  <a:lnTo>
                    <a:pt x="217" y="928"/>
                  </a:lnTo>
                  <a:lnTo>
                    <a:pt x="179" y="925"/>
                  </a:lnTo>
                  <a:lnTo>
                    <a:pt x="141" y="917"/>
                  </a:lnTo>
                  <a:lnTo>
                    <a:pt x="107" y="904"/>
                  </a:lnTo>
                  <a:lnTo>
                    <a:pt x="77" y="886"/>
                  </a:lnTo>
                  <a:lnTo>
                    <a:pt x="51" y="865"/>
                  </a:lnTo>
                  <a:lnTo>
                    <a:pt x="30" y="841"/>
                  </a:lnTo>
                  <a:lnTo>
                    <a:pt x="14" y="814"/>
                  </a:lnTo>
                  <a:lnTo>
                    <a:pt x="4" y="783"/>
                  </a:lnTo>
                  <a:lnTo>
                    <a:pt x="0" y="752"/>
                  </a:lnTo>
                  <a:lnTo>
                    <a:pt x="0"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sp>
        <p:nvSpPr>
          <p:cNvPr id="22" name="Isosceles Triangle 21">
            <a:extLst>
              <a:ext uri="{FF2B5EF4-FFF2-40B4-BE49-F238E27FC236}">
                <a16:creationId xmlns:a16="http://schemas.microsoft.com/office/drawing/2014/main" id="{395775CE-299B-4615-B556-D4FDF9A0A48F}"/>
              </a:ext>
            </a:extLst>
          </p:cNvPr>
          <p:cNvSpPr/>
          <p:nvPr/>
        </p:nvSpPr>
        <p:spPr>
          <a:xfrm rot="1420415">
            <a:off x="8733412" y="160017"/>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3" name="Donut 23">
            <a:extLst>
              <a:ext uri="{FF2B5EF4-FFF2-40B4-BE49-F238E27FC236}">
                <a16:creationId xmlns:a16="http://schemas.microsoft.com/office/drawing/2014/main" id="{53E1E058-5C4B-449C-BD40-40EF7B944222}"/>
              </a:ext>
            </a:extLst>
          </p:cNvPr>
          <p:cNvSpPr/>
          <p:nvPr/>
        </p:nvSpPr>
        <p:spPr>
          <a:xfrm>
            <a:off x="8327919" y="-234251"/>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grpSp>
        <p:nvGrpSpPr>
          <p:cNvPr id="25" name="Group 24">
            <a:extLst>
              <a:ext uri="{FF2B5EF4-FFF2-40B4-BE49-F238E27FC236}">
                <a16:creationId xmlns:a16="http://schemas.microsoft.com/office/drawing/2014/main" id="{8BB3B149-575D-48FF-A3B2-FE283CCAA50C}"/>
              </a:ext>
            </a:extLst>
          </p:cNvPr>
          <p:cNvGrpSpPr/>
          <p:nvPr/>
        </p:nvGrpSpPr>
        <p:grpSpPr>
          <a:xfrm>
            <a:off x="8650630" y="1979887"/>
            <a:ext cx="74938" cy="1196666"/>
            <a:chOff x="560040" y="3112970"/>
            <a:chExt cx="99917" cy="1595555"/>
          </a:xfrm>
          <a:solidFill>
            <a:schemeClr val="bg2"/>
          </a:solidFill>
        </p:grpSpPr>
        <p:grpSp>
          <p:nvGrpSpPr>
            <p:cNvPr id="26" name="Group 25">
              <a:extLst>
                <a:ext uri="{FF2B5EF4-FFF2-40B4-BE49-F238E27FC236}">
                  <a16:creationId xmlns:a16="http://schemas.microsoft.com/office/drawing/2014/main" id="{00414C6D-E819-42DE-8E4E-58C8E8B6D7CA}"/>
                </a:ext>
              </a:extLst>
            </p:cNvPr>
            <p:cNvGrpSpPr/>
            <p:nvPr/>
          </p:nvGrpSpPr>
          <p:grpSpPr>
            <a:xfrm>
              <a:off x="560040" y="3112970"/>
              <a:ext cx="99917" cy="619752"/>
              <a:chOff x="903383" y="3809977"/>
              <a:chExt cx="99917" cy="619752"/>
            </a:xfrm>
            <a:grpFill/>
          </p:grpSpPr>
          <p:sp>
            <p:nvSpPr>
              <p:cNvPr id="28" name="Oval 27">
                <a:extLst>
                  <a:ext uri="{FF2B5EF4-FFF2-40B4-BE49-F238E27FC236}">
                    <a16:creationId xmlns:a16="http://schemas.microsoft.com/office/drawing/2014/main" id="{414E593A-0510-4CA5-8850-7026A15767D4}"/>
                  </a:ext>
                </a:extLst>
              </p:cNvPr>
              <p:cNvSpPr/>
              <p:nvPr/>
            </p:nvSpPr>
            <p:spPr>
              <a:xfrm>
                <a:off x="903383" y="3809977"/>
                <a:ext cx="99917" cy="9991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29" name="Oval 28">
                <a:extLst>
                  <a:ext uri="{FF2B5EF4-FFF2-40B4-BE49-F238E27FC236}">
                    <a16:creationId xmlns:a16="http://schemas.microsoft.com/office/drawing/2014/main" id="{ECC8F696-6A41-476D-BD78-45CB6D1218C5}"/>
                  </a:ext>
                </a:extLst>
              </p:cNvPr>
              <p:cNvSpPr/>
              <p:nvPr/>
            </p:nvSpPr>
            <p:spPr>
              <a:xfrm>
                <a:off x="903383" y="3981427"/>
                <a:ext cx="99917" cy="9991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0" name="Oval 29">
                <a:extLst>
                  <a:ext uri="{FF2B5EF4-FFF2-40B4-BE49-F238E27FC236}">
                    <a16:creationId xmlns:a16="http://schemas.microsoft.com/office/drawing/2014/main" id="{57BF5E35-24B0-4F6B-BCFE-DABB56054FEB}"/>
                  </a:ext>
                </a:extLst>
              </p:cNvPr>
              <p:cNvSpPr/>
              <p:nvPr/>
            </p:nvSpPr>
            <p:spPr>
              <a:xfrm>
                <a:off x="903383" y="4152877"/>
                <a:ext cx="99917" cy="9991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1" name="Oval 30">
                <a:extLst>
                  <a:ext uri="{FF2B5EF4-FFF2-40B4-BE49-F238E27FC236}">
                    <a16:creationId xmlns:a16="http://schemas.microsoft.com/office/drawing/2014/main" id="{DE450200-B79D-4690-BD44-662ECBC3D86B}"/>
                  </a:ext>
                </a:extLst>
              </p:cNvPr>
              <p:cNvSpPr/>
              <p:nvPr/>
            </p:nvSpPr>
            <p:spPr>
              <a:xfrm>
                <a:off x="903383" y="4329812"/>
                <a:ext cx="99917" cy="9991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grpSp>
        <p:cxnSp>
          <p:nvCxnSpPr>
            <p:cNvPr id="27" name="Straight Connector 26">
              <a:extLst>
                <a:ext uri="{FF2B5EF4-FFF2-40B4-BE49-F238E27FC236}">
                  <a16:creationId xmlns:a16="http://schemas.microsoft.com/office/drawing/2014/main" id="{C568C700-4CB6-40CB-BA03-D6690F21CF44}"/>
                </a:ext>
              </a:extLst>
            </p:cNvPr>
            <p:cNvCxnSpPr/>
            <p:nvPr/>
          </p:nvCxnSpPr>
          <p:spPr>
            <a:xfrm>
              <a:off x="609998" y="3889375"/>
              <a:ext cx="0" cy="819150"/>
            </a:xfrm>
            <a:prstGeom prst="line">
              <a:avLst/>
            </a:prstGeom>
            <a:grpFill/>
          </p:spPr>
          <p:style>
            <a:lnRef idx="1">
              <a:schemeClr val="accent1"/>
            </a:lnRef>
            <a:fillRef idx="0">
              <a:schemeClr val="accent1"/>
            </a:fillRef>
            <a:effectRef idx="0">
              <a:schemeClr val="accent1"/>
            </a:effectRef>
            <a:fontRef idx="minor">
              <a:schemeClr val="tx1"/>
            </a:fontRef>
          </p:style>
        </p:cxnSp>
      </p:grpSp>
      <p:sp>
        <p:nvSpPr>
          <p:cNvPr id="1027" name="Oval 1026">
            <a:extLst>
              <a:ext uri="{FF2B5EF4-FFF2-40B4-BE49-F238E27FC236}">
                <a16:creationId xmlns:a16="http://schemas.microsoft.com/office/drawing/2014/main" id="{76F94BED-869E-4398-996B-EB60AD927CAD}"/>
              </a:ext>
            </a:extLst>
          </p:cNvPr>
          <p:cNvSpPr/>
          <p:nvPr/>
        </p:nvSpPr>
        <p:spPr>
          <a:xfrm>
            <a:off x="705796" y="4664367"/>
            <a:ext cx="167683" cy="157322"/>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9" name="TextBox 1028">
            <a:extLst>
              <a:ext uri="{FF2B5EF4-FFF2-40B4-BE49-F238E27FC236}">
                <a16:creationId xmlns:a16="http://schemas.microsoft.com/office/drawing/2014/main" id="{0D50E191-45C0-4365-AC00-DE5CB71625CC}"/>
              </a:ext>
            </a:extLst>
          </p:cNvPr>
          <p:cNvSpPr txBox="1"/>
          <p:nvPr/>
        </p:nvSpPr>
        <p:spPr>
          <a:xfrm>
            <a:off x="1196833" y="4550982"/>
            <a:ext cx="1682143" cy="369332"/>
          </a:xfrm>
          <a:prstGeom prst="rect">
            <a:avLst/>
          </a:prstGeom>
          <a:noFill/>
        </p:spPr>
        <p:txBody>
          <a:bodyPr wrap="square" rtlCol="0">
            <a:spAutoFit/>
          </a:bodyPr>
          <a:lstStyle/>
          <a:p>
            <a:r>
              <a:rPr lang="en-US" sz="1600" dirty="0">
                <a:solidFill>
                  <a:schemeClr val="accent1"/>
                </a:solidFill>
              </a:rPr>
              <a:t>@USF_E</a:t>
            </a:r>
            <a:r>
              <a:rPr lang="en-US" dirty="0">
                <a:solidFill>
                  <a:schemeClr val="accent1"/>
                </a:solidFill>
              </a:rPr>
              <a:t>sports</a:t>
            </a:r>
            <a:endParaRPr lang="en-US" sz="1600" dirty="0">
              <a:solidFill>
                <a:schemeClr val="accent1"/>
              </a:solidFill>
            </a:endParaRPr>
          </a:p>
        </p:txBody>
      </p:sp>
      <p:sp>
        <p:nvSpPr>
          <p:cNvPr id="1032" name="Rectangle 1031">
            <a:extLst>
              <a:ext uri="{FF2B5EF4-FFF2-40B4-BE49-F238E27FC236}">
                <a16:creationId xmlns:a16="http://schemas.microsoft.com/office/drawing/2014/main" id="{37FC58C3-B12A-4208-B4B9-AD65DD937885}"/>
              </a:ext>
            </a:extLst>
          </p:cNvPr>
          <p:cNvSpPr/>
          <p:nvPr/>
        </p:nvSpPr>
        <p:spPr>
          <a:xfrm>
            <a:off x="599296" y="506005"/>
            <a:ext cx="3054848" cy="3877392"/>
          </a:xfrm>
          <a:prstGeom prst="rect">
            <a:avLst/>
          </a:prstGeom>
          <a:blipFill dpi="0" rotWithShape="1">
            <a:blip r:embed="rId4">
              <a:alphaModFix amt="88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02589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500"/>
                                        <p:tgtEl>
                                          <p:spTgt spid="12"/>
                                        </p:tgtEl>
                                      </p:cBhvr>
                                    </p:animEffect>
                                  </p:childTnLst>
                                </p:cTn>
                              </p:par>
                            </p:childTnLst>
                          </p:cTn>
                        </p:par>
                        <p:par>
                          <p:cTn id="16" fill="hold">
                            <p:stCondLst>
                              <p:cond delay="1500"/>
                            </p:stCondLst>
                            <p:childTnLst>
                              <p:par>
                                <p:cTn id="17" presetID="2" presetClass="entr" presetSubtype="4"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fill="hold"/>
                                        <p:tgtEl>
                                          <p:spTgt spid="16"/>
                                        </p:tgtEl>
                                        <p:attrNameLst>
                                          <p:attrName>ppt_x</p:attrName>
                                        </p:attrNameLst>
                                      </p:cBhvr>
                                      <p:tavLst>
                                        <p:tav tm="0">
                                          <p:val>
                                            <p:strVal val="#ppt_x"/>
                                          </p:val>
                                        </p:tav>
                                        <p:tav tm="100000">
                                          <p:val>
                                            <p:strVal val="#ppt_x"/>
                                          </p:val>
                                        </p:tav>
                                      </p:tavLst>
                                    </p:anim>
                                    <p:anim calcmode="lin" valueType="num">
                                      <p:cBhvr additive="base">
                                        <p:cTn id="25" dur="500" fill="hold"/>
                                        <p:tgtEl>
                                          <p:spTgt spid="16"/>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left)">
                                      <p:cBhvr>
                                        <p:cTn id="3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animBg="1"/>
      <p:bldP spid="12" grpId="0" animBg="1"/>
      <p:bldP spid="15" grpId="0" animBg="1"/>
      <p:bldP spid="22" grpId="0" animBg="1"/>
      <p:bldP spid="23" grpId="0" animBg="1"/>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21" name="Multiply 21">
            <a:extLst>
              <a:ext uri="{FF2B5EF4-FFF2-40B4-BE49-F238E27FC236}">
                <a16:creationId xmlns:a16="http://schemas.microsoft.com/office/drawing/2014/main" id="{8434BD48-48C4-4D97-911A-C2B3A3FE636C}"/>
              </a:ext>
            </a:extLst>
          </p:cNvPr>
          <p:cNvSpPr/>
          <p:nvPr/>
        </p:nvSpPr>
        <p:spPr>
          <a:xfrm rot="2700000">
            <a:off x="4150138" y="1101912"/>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9" name="TextBox 8">
            <a:extLst>
              <a:ext uri="{FF2B5EF4-FFF2-40B4-BE49-F238E27FC236}">
                <a16:creationId xmlns:a16="http://schemas.microsoft.com/office/drawing/2014/main" id="{241AD251-58E6-4E39-A541-040D80D409CC}"/>
              </a:ext>
            </a:extLst>
          </p:cNvPr>
          <p:cNvSpPr txBox="1"/>
          <p:nvPr/>
        </p:nvSpPr>
        <p:spPr>
          <a:xfrm>
            <a:off x="4572000" y="647438"/>
            <a:ext cx="3794002" cy="461665"/>
          </a:xfrm>
          <a:prstGeom prst="rect">
            <a:avLst/>
          </a:prstGeom>
          <a:noFill/>
        </p:spPr>
        <p:txBody>
          <a:bodyPr wrap="square" rtlCol="0">
            <a:spAutoFit/>
          </a:bodyPr>
          <a:lstStyle/>
          <a:p>
            <a:r>
              <a:rPr lang="en-US" sz="2400" b="1" dirty="0">
                <a:solidFill>
                  <a:schemeClr val="bg1"/>
                </a:solidFill>
                <a:latin typeface="+mj-lt"/>
              </a:rPr>
              <a:t>Efforts and Initiatives</a:t>
            </a:r>
            <a:endParaRPr lang="en-ID" sz="2400" b="1" dirty="0">
              <a:solidFill>
                <a:schemeClr val="bg1"/>
              </a:solidFill>
              <a:latin typeface="+mj-lt"/>
            </a:endParaRPr>
          </a:p>
        </p:txBody>
      </p:sp>
      <p:sp>
        <p:nvSpPr>
          <p:cNvPr id="10" name="TextBox 9">
            <a:extLst>
              <a:ext uri="{FF2B5EF4-FFF2-40B4-BE49-F238E27FC236}">
                <a16:creationId xmlns:a16="http://schemas.microsoft.com/office/drawing/2014/main" id="{78C0141D-0C99-4D66-9868-788A2665B990}"/>
              </a:ext>
            </a:extLst>
          </p:cNvPr>
          <p:cNvSpPr txBox="1"/>
          <p:nvPr/>
        </p:nvSpPr>
        <p:spPr>
          <a:xfrm flipH="1">
            <a:off x="4901595" y="1268556"/>
            <a:ext cx="3794003" cy="3203185"/>
          </a:xfrm>
          <a:prstGeom prst="rect">
            <a:avLst/>
          </a:prstGeom>
          <a:noFill/>
        </p:spPr>
        <p:txBody>
          <a:bodyPr wrap="square" lIns="0" tIns="0" rIns="0" bIns="0" rtlCol="0">
            <a:spAutoFit/>
          </a:bodyPr>
          <a:lstStyle/>
          <a:p>
            <a:pPr>
              <a:lnSpc>
                <a:spcPct val="150000"/>
              </a:lnSpc>
            </a:pPr>
            <a:r>
              <a:rPr lang="en-US" sz="1000" dirty="0">
                <a:solidFill>
                  <a:schemeClr val="accent1"/>
                </a:solidFill>
                <a:ea typeface="Lato regular" panose="020F0502020204030203" pitchFamily="34" charset="0"/>
                <a:cs typeface="Lato regular" panose="020F0502020204030203" pitchFamily="34" charset="0"/>
              </a:rPr>
              <a:t>Because of the lack of diversity, there are several groups in the games industry who are doing work to make esports more inclusive.</a:t>
            </a:r>
            <a:r>
              <a:rPr lang="en-US" sz="1000" dirty="0">
                <a:solidFill>
                  <a:schemeClr val="bg1"/>
                </a:solidFill>
                <a:ea typeface="Lato regular" panose="020F0502020204030203" pitchFamily="34" charset="0"/>
                <a:cs typeface="Lato regular" panose="020F0502020204030203" pitchFamily="34" charset="0"/>
              </a:rPr>
              <a:t> These organizations make an effort to get girls more involved in esports by hosting esports boot camps and workshops, providing scholarships, creating a safe community for girls, and conducting research on inclusivity in the gaming community.</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accent1"/>
                </a:solidFill>
                <a:ea typeface="Lato regular" panose="020F0502020204030203" pitchFamily="34" charset="0"/>
                <a:cs typeface="Lato regular" panose="020F0502020204030203" pitchFamily="34" charset="0"/>
              </a:rPr>
              <a:t>There are a few women’s-only esports tournaments </a:t>
            </a:r>
            <a:r>
              <a:rPr lang="en-US" sz="1000" dirty="0">
                <a:solidFill>
                  <a:schemeClr val="bg1"/>
                </a:solidFill>
                <a:ea typeface="Lato regular" panose="020F0502020204030203" pitchFamily="34" charset="0"/>
                <a:cs typeface="Lato regular" panose="020F0502020204030203" pitchFamily="34" charset="0"/>
              </a:rPr>
              <a:t>but they aren’t at the same level of the world’s biggest esports competitions. Some people argue that these tournaments are dividing men and women even further. </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bg1"/>
                </a:solidFill>
                <a:ea typeface="Lato regular" panose="020F0502020204030203" pitchFamily="34" charset="0"/>
                <a:cs typeface="Lato regular" panose="020F0502020204030203" pitchFamily="34" charset="0"/>
              </a:rPr>
              <a:t>From funding and training to online communities and advocacy groups, there is also a growing number of efforts and initiatives that work towards promoting racial diversity in the games industry.</a:t>
            </a:r>
          </a:p>
        </p:txBody>
      </p:sp>
      <p:pic>
        <p:nvPicPr>
          <p:cNvPr id="5" name="Picture Placeholder 4">
            <a:extLst>
              <a:ext uri="{FF2B5EF4-FFF2-40B4-BE49-F238E27FC236}">
                <a16:creationId xmlns:a16="http://schemas.microsoft.com/office/drawing/2014/main" id="{EA8C9BAE-2BBF-4FCC-AC47-7F720F0DC595}"/>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21748" r="15207"/>
          <a:stretch/>
        </p:blipFill>
        <p:spPr>
          <a:xfrm>
            <a:off x="0" y="0"/>
            <a:ext cx="4389120" cy="5143500"/>
          </a:xfrm>
        </p:spPr>
      </p:pic>
      <p:sp>
        <p:nvSpPr>
          <p:cNvPr id="20" name="Multiply 21">
            <a:extLst>
              <a:ext uri="{FF2B5EF4-FFF2-40B4-BE49-F238E27FC236}">
                <a16:creationId xmlns:a16="http://schemas.microsoft.com/office/drawing/2014/main" id="{584AF429-C172-40B0-96A1-DCB182208BC5}"/>
              </a:ext>
            </a:extLst>
          </p:cNvPr>
          <p:cNvSpPr/>
          <p:nvPr/>
        </p:nvSpPr>
        <p:spPr>
          <a:xfrm>
            <a:off x="8032410" y="253761"/>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1" name="Donut 23">
            <a:extLst>
              <a:ext uri="{FF2B5EF4-FFF2-40B4-BE49-F238E27FC236}">
                <a16:creationId xmlns:a16="http://schemas.microsoft.com/office/drawing/2014/main" id="{9C534483-FF75-428C-B3F9-4778E047A168}"/>
              </a:ext>
            </a:extLst>
          </p:cNvPr>
          <p:cNvSpPr/>
          <p:nvPr/>
        </p:nvSpPr>
        <p:spPr>
          <a:xfrm>
            <a:off x="3690788" y="3387948"/>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12" name="Isosceles Triangle 11">
            <a:extLst>
              <a:ext uri="{FF2B5EF4-FFF2-40B4-BE49-F238E27FC236}">
                <a16:creationId xmlns:a16="http://schemas.microsoft.com/office/drawing/2014/main" id="{B290AB0A-6878-474E-8C9B-990D6CBB119D}"/>
              </a:ext>
            </a:extLst>
          </p:cNvPr>
          <p:cNvSpPr/>
          <p:nvPr/>
        </p:nvSpPr>
        <p:spPr>
          <a:xfrm rot="1420415">
            <a:off x="4096281" y="3807078"/>
            <a:ext cx="197745" cy="170470"/>
          </a:xfrm>
          <a:prstGeom prst="triangle">
            <a:avLst/>
          </a:prstGeom>
          <a:noFill/>
          <a:ln w="2857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accent2">
                  <a:lumMod val="60000"/>
                  <a:lumOff val="40000"/>
                </a:schemeClr>
              </a:solidFill>
            </a:endParaRPr>
          </a:p>
        </p:txBody>
      </p:sp>
    </p:spTree>
    <p:extLst>
      <p:ext uri="{BB962C8B-B14F-4D97-AF65-F5344CB8AC3E}">
        <p14:creationId xmlns:p14="http://schemas.microsoft.com/office/powerpoint/2010/main" val="6995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fltVal val="0"/>
                                          </p:val>
                                        </p:tav>
                                        <p:tav tm="100000">
                                          <p:val>
                                            <p:strVal val="#ppt_h"/>
                                          </p:val>
                                        </p:tav>
                                      </p:tavLst>
                                    </p:anim>
                                    <p:animEffect transition="in" filter="fade">
                                      <p:cBhvr>
                                        <p:cTn id="15" dur="500"/>
                                        <p:tgtEl>
                                          <p:spTgt spid="21"/>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p:stCondLst>
                              <p:cond delay="1500"/>
                            </p:stCondLst>
                            <p:childTnLst>
                              <p:par>
                                <p:cTn id="21" presetID="22" presetClass="entr" presetSubtype="1"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
                                        <p:tgtEl>
                                          <p:spTgt spid="10"/>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Effect transition="in" filter="fade">
                                      <p:cBhvr>
                                        <p:cTn id="3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9" grpId="0"/>
      <p:bldP spid="10" grpId="0"/>
      <p:bldP spid="20" grpId="0" animBg="1"/>
      <p:bldP spid="11" grpId="0" animBg="1"/>
      <p:bldP spid="12"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11" name="Picture Placeholder 10">
            <a:extLst>
              <a:ext uri="{FF2B5EF4-FFF2-40B4-BE49-F238E27FC236}">
                <a16:creationId xmlns:a16="http://schemas.microsoft.com/office/drawing/2014/main" id="{6798DA77-B23E-4D5D-9FCE-9D95D64D1370}"/>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2277" r="12277"/>
          <a:stretch>
            <a:fillRect/>
          </a:stretch>
        </p:blipFill>
        <p:spPr>
          <a:xfrm>
            <a:off x="508294" y="583599"/>
            <a:ext cx="4472358" cy="3951938"/>
          </a:xfrm>
        </p:spPr>
      </p:pic>
      <p:sp>
        <p:nvSpPr>
          <p:cNvPr id="4" name="Freeform 3"/>
          <p:cNvSpPr/>
          <p:nvPr/>
        </p:nvSpPr>
        <p:spPr>
          <a:xfrm>
            <a:off x="2330819" y="3282744"/>
            <a:ext cx="2252701" cy="1860757"/>
          </a:xfrm>
          <a:custGeom>
            <a:avLst/>
            <a:gdLst>
              <a:gd name="connsiteX0" fmla="*/ 1906207 w 1906207"/>
              <a:gd name="connsiteY0" fmla="*/ 0 h 1574549"/>
              <a:gd name="connsiteX1" fmla="*/ 1385720 w 1906207"/>
              <a:gd name="connsiteY1" fmla="*/ 1574549 h 1574549"/>
              <a:gd name="connsiteX2" fmla="*/ 0 w 1906207"/>
              <a:gd name="connsiteY2" fmla="*/ 1574549 h 1574549"/>
            </a:gdLst>
            <a:ahLst/>
            <a:cxnLst>
              <a:cxn ang="0">
                <a:pos x="connsiteX0" y="connsiteY0"/>
              </a:cxn>
              <a:cxn ang="0">
                <a:pos x="connsiteX1" y="connsiteY1"/>
              </a:cxn>
              <a:cxn ang="0">
                <a:pos x="connsiteX2" y="connsiteY2"/>
              </a:cxn>
            </a:cxnLst>
            <a:rect l="l" t="t" r="r" b="b"/>
            <a:pathLst>
              <a:path w="1906207" h="1574549">
                <a:moveTo>
                  <a:pt x="1906207" y="0"/>
                </a:moveTo>
                <a:lnTo>
                  <a:pt x="1385720" y="1574549"/>
                </a:lnTo>
                <a:lnTo>
                  <a:pt x="0" y="157454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 name="TextBox 5">
            <a:extLst>
              <a:ext uri="{FF2B5EF4-FFF2-40B4-BE49-F238E27FC236}">
                <a16:creationId xmlns:a16="http://schemas.microsoft.com/office/drawing/2014/main" id="{E0F19999-B9F0-4A12-A9CE-C3145D7BDDE7}"/>
              </a:ext>
            </a:extLst>
          </p:cNvPr>
          <p:cNvSpPr txBox="1"/>
          <p:nvPr/>
        </p:nvSpPr>
        <p:spPr>
          <a:xfrm>
            <a:off x="5451504" y="528212"/>
            <a:ext cx="2809875" cy="830997"/>
          </a:xfrm>
          <a:prstGeom prst="rect">
            <a:avLst/>
          </a:prstGeom>
          <a:noFill/>
        </p:spPr>
        <p:txBody>
          <a:bodyPr wrap="square" rtlCol="0">
            <a:spAutoFit/>
          </a:bodyPr>
          <a:lstStyle/>
          <a:p>
            <a:r>
              <a:rPr lang="en-US" sz="2400" b="1" dirty="0">
                <a:solidFill>
                  <a:schemeClr val="bg1"/>
                </a:solidFill>
                <a:latin typeface="+mj-lt"/>
              </a:rPr>
              <a:t>Publishers and Developers</a:t>
            </a:r>
            <a:endParaRPr lang="en-ID" sz="2400" b="1" dirty="0">
              <a:solidFill>
                <a:schemeClr val="bg1"/>
              </a:solidFill>
              <a:latin typeface="+mj-lt"/>
            </a:endParaRPr>
          </a:p>
        </p:txBody>
      </p:sp>
      <p:sp>
        <p:nvSpPr>
          <p:cNvPr id="7" name="TextBox 6"/>
          <p:cNvSpPr txBox="1"/>
          <p:nvPr/>
        </p:nvSpPr>
        <p:spPr>
          <a:xfrm flipH="1">
            <a:off x="5562385" y="1493936"/>
            <a:ext cx="3119369" cy="2741520"/>
          </a:xfrm>
          <a:prstGeom prst="rect">
            <a:avLst/>
          </a:prstGeom>
          <a:noFill/>
        </p:spPr>
        <p:txBody>
          <a:bodyPr wrap="square" lIns="0" tIns="0" rIns="0" bIns="0" rtlCol="0">
            <a:spAutoFit/>
          </a:bodyPr>
          <a:lstStyle/>
          <a:p>
            <a:pPr>
              <a:lnSpc>
                <a:spcPct val="150000"/>
              </a:lnSpc>
            </a:pPr>
            <a:r>
              <a:rPr lang="en-US" sz="1000" dirty="0">
                <a:solidFill>
                  <a:schemeClr val="accent1"/>
                </a:solidFill>
                <a:ea typeface="Lato regular" panose="020F0502020204030203" pitchFamily="34" charset="0"/>
                <a:cs typeface="Lato regular" panose="020F0502020204030203" pitchFamily="34" charset="0"/>
              </a:rPr>
              <a:t>Gaming publishers and developers have worked to create better community management techniques </a:t>
            </a:r>
            <a:r>
              <a:rPr lang="en-US" sz="1000" dirty="0">
                <a:solidFill>
                  <a:schemeClr val="bg1"/>
                </a:solidFill>
                <a:ea typeface="Lato regular" panose="020F0502020204030203" pitchFamily="34" charset="0"/>
                <a:cs typeface="Lato regular" panose="020F0502020204030203" pitchFamily="34" charset="0"/>
              </a:rPr>
              <a:t>to prevent harassment online, like clear community guidelines.</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bg1"/>
                </a:solidFill>
                <a:ea typeface="Lato regular" panose="020F0502020204030203" pitchFamily="34" charset="0"/>
                <a:cs typeface="Lato regular" panose="020F0502020204030203" pitchFamily="34" charset="0"/>
              </a:rPr>
              <a:t>Right now, </a:t>
            </a:r>
            <a:r>
              <a:rPr lang="en-US" sz="1000" dirty="0">
                <a:solidFill>
                  <a:schemeClr val="accent1"/>
                </a:solidFill>
                <a:ea typeface="Lato regular" panose="020F0502020204030203" pitchFamily="34" charset="0"/>
                <a:cs typeface="Lato regular" panose="020F0502020204030203" pitchFamily="34" charset="0"/>
              </a:rPr>
              <a:t>many companies take action though practices like banning or blocking </a:t>
            </a:r>
            <a:r>
              <a:rPr lang="en-US" sz="1000" dirty="0">
                <a:solidFill>
                  <a:schemeClr val="bg1"/>
                </a:solidFill>
                <a:ea typeface="Lato regular" panose="020F0502020204030203" pitchFamily="34" charset="0"/>
                <a:cs typeface="Lato regular" panose="020F0502020204030203" pitchFamily="34" charset="0"/>
              </a:rPr>
              <a:t>harassers. Blocking manages harassment after it happens, rather than stopping it when it begins. </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accent1"/>
                </a:solidFill>
                <a:ea typeface="Lato regular" panose="020F0502020204030203" pitchFamily="34" charset="0"/>
                <a:cs typeface="Lato regular" panose="020F0502020204030203" pitchFamily="34" charset="0"/>
              </a:rPr>
              <a:t>Blocking should be combined with other approaches such as working to change the cultural norms of gaming itself. </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p:txBody>
      </p:sp>
      <p:sp>
        <p:nvSpPr>
          <p:cNvPr id="8" name="Right Arrow 7"/>
          <p:cNvSpPr/>
          <p:nvPr/>
        </p:nvSpPr>
        <p:spPr>
          <a:xfrm>
            <a:off x="7087973" y="4498055"/>
            <a:ext cx="317744" cy="8572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9" name="TextBox 8"/>
          <p:cNvSpPr txBox="1"/>
          <p:nvPr/>
        </p:nvSpPr>
        <p:spPr>
          <a:xfrm flipH="1">
            <a:off x="7506760" y="4466288"/>
            <a:ext cx="1174994" cy="138499"/>
          </a:xfrm>
          <a:prstGeom prst="rect">
            <a:avLst/>
          </a:prstGeom>
          <a:noFill/>
        </p:spPr>
        <p:txBody>
          <a:bodyPr wrap="square" lIns="0" tIns="0" rIns="0" bIns="0" rtlCol="0">
            <a:spAutoFit/>
          </a:bodyPr>
          <a:lstStyle/>
          <a:p>
            <a:r>
              <a:rPr lang="en-US" sz="900" b="1" spc="225" dirty="0">
                <a:solidFill>
                  <a:schemeClr val="bg1"/>
                </a:solidFill>
                <a:ea typeface="Lato regular" panose="020F0502020204030203" pitchFamily="34" charset="0"/>
                <a:cs typeface="Lato regular" panose="020F0502020204030203" pitchFamily="34" charset="0"/>
              </a:rPr>
              <a:t>NEXT GAME</a:t>
            </a:r>
          </a:p>
        </p:txBody>
      </p:sp>
      <p:sp>
        <p:nvSpPr>
          <p:cNvPr id="14" name="Isosceles Triangle 13">
            <a:extLst>
              <a:ext uri="{FF2B5EF4-FFF2-40B4-BE49-F238E27FC236}">
                <a16:creationId xmlns:a16="http://schemas.microsoft.com/office/drawing/2014/main" id="{C5D56A46-D4AB-40FE-9756-DFB61F0D96EA}"/>
              </a:ext>
            </a:extLst>
          </p:cNvPr>
          <p:cNvSpPr/>
          <p:nvPr/>
        </p:nvSpPr>
        <p:spPr>
          <a:xfrm rot="1420415">
            <a:off x="8707658" y="171623"/>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5" name="Donut 23">
            <a:extLst>
              <a:ext uri="{FF2B5EF4-FFF2-40B4-BE49-F238E27FC236}">
                <a16:creationId xmlns:a16="http://schemas.microsoft.com/office/drawing/2014/main" id="{1E93DA7F-6198-4A80-ABD0-410D35904931}"/>
              </a:ext>
            </a:extLst>
          </p:cNvPr>
          <p:cNvSpPr/>
          <p:nvPr/>
        </p:nvSpPr>
        <p:spPr>
          <a:xfrm>
            <a:off x="8302166" y="-207017"/>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16" name="Multiply 21">
            <a:extLst>
              <a:ext uri="{FF2B5EF4-FFF2-40B4-BE49-F238E27FC236}">
                <a16:creationId xmlns:a16="http://schemas.microsoft.com/office/drawing/2014/main" id="{9ADCF2FE-1ABA-4F37-8CCE-BF83B99B2230}"/>
              </a:ext>
            </a:extLst>
          </p:cNvPr>
          <p:cNvSpPr/>
          <p:nvPr/>
        </p:nvSpPr>
        <p:spPr>
          <a:xfrm>
            <a:off x="4788091" y="3635258"/>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7" name="Multiply 21">
            <a:extLst>
              <a:ext uri="{FF2B5EF4-FFF2-40B4-BE49-F238E27FC236}">
                <a16:creationId xmlns:a16="http://schemas.microsoft.com/office/drawing/2014/main" id="{E9A58C2F-92A4-4204-9013-A53A9C79AD90}"/>
              </a:ext>
            </a:extLst>
          </p:cNvPr>
          <p:cNvSpPr/>
          <p:nvPr/>
        </p:nvSpPr>
        <p:spPr>
          <a:xfrm rot="2700000">
            <a:off x="1408880" y="391037"/>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1312484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up)">
                                      <p:cBhvr>
                                        <p:cTn id="23" dur="500"/>
                                        <p:tgtEl>
                                          <p:spTgt spid="9"/>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500" fill="hold"/>
                                        <p:tgtEl>
                                          <p:spTgt spid="14"/>
                                        </p:tgtEl>
                                        <p:attrNameLst>
                                          <p:attrName>ppt_w</p:attrName>
                                        </p:attrNameLst>
                                      </p:cBhvr>
                                      <p:tavLst>
                                        <p:tav tm="0">
                                          <p:val>
                                            <p:fltVal val="0"/>
                                          </p:val>
                                        </p:tav>
                                        <p:tav tm="100000">
                                          <p:val>
                                            <p:strVal val="#ppt_w"/>
                                          </p:val>
                                        </p:tav>
                                      </p:tavLst>
                                    </p:anim>
                                    <p:anim calcmode="lin" valueType="num">
                                      <p:cBhvr>
                                        <p:cTn id="28" dur="500" fill="hold"/>
                                        <p:tgtEl>
                                          <p:spTgt spid="14"/>
                                        </p:tgtEl>
                                        <p:attrNameLst>
                                          <p:attrName>ppt_h</p:attrName>
                                        </p:attrNameLst>
                                      </p:cBhvr>
                                      <p:tavLst>
                                        <p:tav tm="0">
                                          <p:val>
                                            <p:fltVal val="0"/>
                                          </p:val>
                                        </p:tav>
                                        <p:tav tm="100000">
                                          <p:val>
                                            <p:strVal val="#ppt_h"/>
                                          </p:val>
                                        </p:tav>
                                      </p:tavLst>
                                    </p:anim>
                                    <p:animEffect transition="in" filter="fade">
                                      <p:cBhvr>
                                        <p:cTn id="29" dur="500"/>
                                        <p:tgtEl>
                                          <p:spTgt spid="1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ipe(left)">
                                      <p:cBhvr>
                                        <p:cTn id="33" dur="500"/>
                                        <p:tgtEl>
                                          <p:spTgt spid="15"/>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Effect transition="in" filter="fade">
                                      <p:cBhvr>
                                        <p:cTn id="39" dur="500"/>
                                        <p:tgtEl>
                                          <p:spTgt spid="16"/>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p:cTn id="43" dur="500" fill="hold"/>
                                        <p:tgtEl>
                                          <p:spTgt spid="17"/>
                                        </p:tgtEl>
                                        <p:attrNameLst>
                                          <p:attrName>ppt_w</p:attrName>
                                        </p:attrNameLst>
                                      </p:cBhvr>
                                      <p:tavLst>
                                        <p:tav tm="0">
                                          <p:val>
                                            <p:fltVal val="0"/>
                                          </p:val>
                                        </p:tav>
                                        <p:tav tm="100000">
                                          <p:val>
                                            <p:strVal val="#ppt_w"/>
                                          </p:val>
                                        </p:tav>
                                      </p:tavLst>
                                    </p:anim>
                                    <p:anim calcmode="lin" valueType="num">
                                      <p:cBhvr>
                                        <p:cTn id="44" dur="500" fill="hold"/>
                                        <p:tgtEl>
                                          <p:spTgt spid="17"/>
                                        </p:tgtEl>
                                        <p:attrNameLst>
                                          <p:attrName>ppt_h</p:attrName>
                                        </p:attrNameLst>
                                      </p:cBhvr>
                                      <p:tavLst>
                                        <p:tav tm="0">
                                          <p:val>
                                            <p:fltVal val="0"/>
                                          </p:val>
                                        </p:tav>
                                        <p:tav tm="100000">
                                          <p:val>
                                            <p:strVal val="#ppt_h"/>
                                          </p:val>
                                        </p:tav>
                                      </p:tavLst>
                                    </p:anim>
                                    <p:animEffect transition="in" filter="fade">
                                      <p:cBhvr>
                                        <p:cTn id="4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P spid="7" grpId="0"/>
      <p:bldP spid="8" grpId="0" animBg="1"/>
      <p:bldP spid="9" grpId="0"/>
      <p:bldP spid="14" grpId="0" animBg="1"/>
      <p:bldP spid="15" grpId="0" animBg="1"/>
      <p:bldP spid="16" grpId="0" animBg="1"/>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7795715-7FDB-45F2-8325-FA954261C40C}"/>
              </a:ext>
            </a:extLst>
          </p:cNvPr>
          <p:cNvPicPr>
            <a:picLocks noChangeAspect="1"/>
          </p:cNvPicPr>
          <p:nvPr/>
        </p:nvPicPr>
        <p:blipFill>
          <a:blip r:embed="rId2"/>
          <a:stretch>
            <a:fillRect/>
          </a:stretch>
        </p:blipFill>
        <p:spPr>
          <a:xfrm flipH="1">
            <a:off x="0" y="-11430"/>
            <a:ext cx="5223803" cy="5143500"/>
          </a:xfrm>
          <a:prstGeom prst="rect">
            <a:avLst/>
          </a:prstGeom>
        </p:spPr>
      </p:pic>
      <p:sp>
        <p:nvSpPr>
          <p:cNvPr id="7" name="TextBox 6">
            <a:extLst>
              <a:ext uri="{FF2B5EF4-FFF2-40B4-BE49-F238E27FC236}">
                <a16:creationId xmlns:a16="http://schemas.microsoft.com/office/drawing/2014/main" id="{E0F19999-B9F0-4A12-A9CE-C3145D7BDDE7}"/>
              </a:ext>
            </a:extLst>
          </p:cNvPr>
          <p:cNvSpPr txBox="1"/>
          <p:nvPr/>
        </p:nvSpPr>
        <p:spPr>
          <a:xfrm>
            <a:off x="668669" y="472381"/>
            <a:ext cx="3346780" cy="461665"/>
          </a:xfrm>
          <a:prstGeom prst="rect">
            <a:avLst/>
          </a:prstGeom>
          <a:noFill/>
        </p:spPr>
        <p:txBody>
          <a:bodyPr wrap="square" rtlCol="0">
            <a:spAutoFit/>
          </a:bodyPr>
          <a:lstStyle/>
          <a:p>
            <a:r>
              <a:rPr lang="en-US" sz="2400" b="1" dirty="0">
                <a:solidFill>
                  <a:schemeClr val="bg1"/>
                </a:solidFill>
                <a:latin typeface="+mj-lt"/>
              </a:rPr>
              <a:t>Practicing Inclusivity</a:t>
            </a:r>
            <a:endParaRPr lang="en-ID" sz="2400" b="1" dirty="0">
              <a:solidFill>
                <a:schemeClr val="bg1"/>
              </a:solidFill>
              <a:latin typeface="+mj-lt"/>
            </a:endParaRPr>
          </a:p>
        </p:txBody>
      </p:sp>
      <p:pic>
        <p:nvPicPr>
          <p:cNvPr id="3" name="Picture 2">
            <a:extLst>
              <a:ext uri="{FF2B5EF4-FFF2-40B4-BE49-F238E27FC236}">
                <a16:creationId xmlns:a16="http://schemas.microsoft.com/office/drawing/2014/main" id="{5DCB5A8A-40A6-45EE-B7EB-AA5AC80EA25F}"/>
              </a:ext>
            </a:extLst>
          </p:cNvPr>
          <p:cNvPicPr>
            <a:picLocks noChangeAspect="1"/>
          </p:cNvPicPr>
          <p:nvPr/>
        </p:nvPicPr>
        <p:blipFill>
          <a:blip r:embed="rId3"/>
          <a:stretch>
            <a:fillRect/>
          </a:stretch>
        </p:blipFill>
        <p:spPr>
          <a:xfrm>
            <a:off x="4283032" y="656848"/>
            <a:ext cx="249958" cy="249958"/>
          </a:xfrm>
          <a:prstGeom prst="rect">
            <a:avLst/>
          </a:prstGeom>
        </p:spPr>
      </p:pic>
      <p:pic>
        <p:nvPicPr>
          <p:cNvPr id="11" name="Picture 10">
            <a:extLst>
              <a:ext uri="{FF2B5EF4-FFF2-40B4-BE49-F238E27FC236}">
                <a16:creationId xmlns:a16="http://schemas.microsoft.com/office/drawing/2014/main" id="{64CD232B-A769-465D-B3F4-D9548BC94E35}"/>
              </a:ext>
            </a:extLst>
          </p:cNvPr>
          <p:cNvPicPr>
            <a:picLocks noChangeAspect="1"/>
          </p:cNvPicPr>
          <p:nvPr/>
        </p:nvPicPr>
        <p:blipFill>
          <a:blip r:embed="rId4"/>
          <a:stretch>
            <a:fillRect/>
          </a:stretch>
        </p:blipFill>
        <p:spPr>
          <a:xfrm>
            <a:off x="382132" y="173412"/>
            <a:ext cx="286537" cy="292633"/>
          </a:xfrm>
          <a:prstGeom prst="rect">
            <a:avLst/>
          </a:prstGeom>
        </p:spPr>
      </p:pic>
      <p:sp>
        <p:nvSpPr>
          <p:cNvPr id="12" name="TextBox 11">
            <a:extLst>
              <a:ext uri="{FF2B5EF4-FFF2-40B4-BE49-F238E27FC236}">
                <a16:creationId xmlns:a16="http://schemas.microsoft.com/office/drawing/2014/main" id="{40333112-E05D-45EC-941D-BBECACE8C204}"/>
              </a:ext>
            </a:extLst>
          </p:cNvPr>
          <p:cNvSpPr txBox="1"/>
          <p:nvPr/>
        </p:nvSpPr>
        <p:spPr>
          <a:xfrm flipH="1">
            <a:off x="415368" y="1129524"/>
            <a:ext cx="8313263" cy="3664849"/>
          </a:xfrm>
          <a:prstGeom prst="rect">
            <a:avLst/>
          </a:prstGeom>
          <a:noFill/>
        </p:spPr>
        <p:txBody>
          <a:bodyPr wrap="square" lIns="0" tIns="0" rIns="0" bIns="0" rtlCol="0">
            <a:spAutoFit/>
          </a:bodyPr>
          <a:lstStyle/>
          <a:p>
            <a:pPr>
              <a:lnSpc>
                <a:spcPct val="150000"/>
              </a:lnSpc>
            </a:pPr>
            <a:r>
              <a:rPr lang="en-US" sz="1000" dirty="0">
                <a:solidFill>
                  <a:schemeClr val="accent1"/>
                </a:solidFill>
                <a:ea typeface="Lato regular" panose="020F0502020204030203" pitchFamily="34" charset="0"/>
                <a:cs typeface="Lato regular" panose="020F0502020204030203" pitchFamily="34" charset="0"/>
              </a:rPr>
              <a:t>The only way to fix the diversity issue in games is to hold people accountable, meaning that they must understand the consequences of their sexist, racist, or homophobic behavior. </a:t>
            </a:r>
            <a:r>
              <a:rPr lang="en-US" sz="1000" dirty="0">
                <a:solidFill>
                  <a:schemeClr val="bg1"/>
                </a:solidFill>
                <a:ea typeface="Lato regular" panose="020F0502020204030203" pitchFamily="34" charset="0"/>
                <a:cs typeface="Lato regular" panose="020F0502020204030203" pitchFamily="34" charset="0"/>
              </a:rPr>
              <a:t>It can be difficult to speak up when you hear people cyber-bullying or making hateful comments. If you see or hear people making these type of comments in a game, </a:t>
            </a:r>
            <a:r>
              <a:rPr lang="en-US" sz="1000" dirty="0">
                <a:solidFill>
                  <a:schemeClr val="accent1"/>
                </a:solidFill>
                <a:ea typeface="Lato regular" panose="020F0502020204030203" pitchFamily="34" charset="0"/>
                <a:cs typeface="Lato regular" panose="020F0502020204030203" pitchFamily="34" charset="0"/>
              </a:rPr>
              <a:t>the first step you can take is to immediately report them</a:t>
            </a:r>
            <a:r>
              <a:rPr lang="en-US" sz="1000" dirty="0">
                <a:solidFill>
                  <a:schemeClr val="bg1"/>
                </a:solidFill>
                <a:ea typeface="Lato regular" panose="020F0502020204030203" pitchFamily="34" charset="0"/>
                <a:cs typeface="Lato regular" panose="020F0502020204030203" pitchFamily="34" charset="0"/>
              </a:rPr>
              <a:t>- chat and voice is monitored, and they will most likely get banned. </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bg1"/>
                </a:solidFill>
                <a:ea typeface="Lato regular" panose="020F0502020204030203" pitchFamily="34" charset="0"/>
                <a:cs typeface="Lato regular" panose="020F0502020204030203" pitchFamily="34" charset="0"/>
              </a:rPr>
              <a:t>It’s good to voice your opinion when people say hurtful and hateful things in games. The next time you hear someone making these types of comments, try speaking up by calling out their behavior:</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marL="171450" indent="-171450" algn="ctr">
              <a:lnSpc>
                <a:spcPct val="150000"/>
              </a:lnSpc>
              <a:buFont typeface="Wingdings" panose="05000000000000000000" pitchFamily="2" charset="2"/>
              <a:buChar char="§"/>
            </a:pPr>
            <a:r>
              <a:rPr lang="en-US" sz="1000" dirty="0">
                <a:solidFill>
                  <a:schemeClr val="bg1"/>
                </a:solidFill>
                <a:ea typeface="Lato regular" panose="020F0502020204030203" pitchFamily="34" charset="0"/>
                <a:cs typeface="Lato regular" panose="020F0502020204030203" pitchFamily="34" charset="0"/>
              </a:rPr>
              <a:t>"Let's be careful of our words. We respect all people here.“</a:t>
            </a:r>
          </a:p>
          <a:p>
            <a:pPr marL="171450" indent="-171450" algn="ctr">
              <a:lnSpc>
                <a:spcPct val="150000"/>
              </a:lnSpc>
              <a:buFont typeface="Wingdings" panose="05000000000000000000" pitchFamily="2" charset="2"/>
              <a:buChar char="§"/>
            </a:pPr>
            <a:r>
              <a:rPr lang="en-US" sz="1000" dirty="0">
                <a:solidFill>
                  <a:schemeClr val="bg1"/>
                </a:solidFill>
                <a:ea typeface="Lato regular" panose="020F0502020204030203" pitchFamily="34" charset="0"/>
                <a:cs typeface="Lato regular" panose="020F0502020204030203" pitchFamily="34" charset="0"/>
              </a:rPr>
              <a:t>“What makes that joke funny? Nobody is laughing“</a:t>
            </a:r>
          </a:p>
          <a:p>
            <a:pPr marL="171450" indent="-171450" algn="ctr">
              <a:lnSpc>
                <a:spcPct val="150000"/>
              </a:lnSpc>
              <a:buFont typeface="Wingdings" panose="05000000000000000000" pitchFamily="2" charset="2"/>
              <a:buChar char="§"/>
            </a:pPr>
            <a:r>
              <a:rPr lang="en-US" sz="1000" dirty="0">
                <a:solidFill>
                  <a:schemeClr val="bg1"/>
                </a:solidFill>
                <a:ea typeface="Lato regular" panose="020F0502020204030203" pitchFamily="34" charset="0"/>
                <a:cs typeface="Lato regular" panose="020F0502020204030203" pitchFamily="34" charset="0"/>
              </a:rPr>
              <a:t>“I have no idea if you realize the impact of those words.“</a:t>
            </a:r>
          </a:p>
          <a:p>
            <a:pPr>
              <a:lnSpc>
                <a:spcPct val="150000"/>
              </a:lnSpc>
            </a:pPr>
            <a:endParaRPr lang="en-US" sz="1000" dirty="0">
              <a:solidFill>
                <a:schemeClr val="accent1"/>
              </a:solidFill>
              <a:ea typeface="Lato regular" panose="020F0502020204030203" pitchFamily="34" charset="0"/>
              <a:cs typeface="Lato regular" panose="020F0502020204030203" pitchFamily="34" charset="0"/>
            </a:endParaRPr>
          </a:p>
          <a:p>
            <a:pPr>
              <a:lnSpc>
                <a:spcPct val="150000"/>
              </a:lnSpc>
            </a:pPr>
            <a:r>
              <a:rPr lang="en-US" sz="1000" dirty="0">
                <a:solidFill>
                  <a:schemeClr val="accent1"/>
                </a:solidFill>
                <a:ea typeface="Lato regular" panose="020F0502020204030203" pitchFamily="34" charset="0"/>
                <a:cs typeface="Lato regular" panose="020F0502020204030203" pitchFamily="34" charset="0"/>
              </a:rPr>
              <a:t>Unfortunately speaking up won’t always work</a:t>
            </a:r>
            <a:r>
              <a:rPr lang="en-US" sz="1000" dirty="0">
                <a:solidFill>
                  <a:schemeClr val="bg1"/>
                </a:solidFill>
                <a:ea typeface="Lato regular" panose="020F0502020204030203" pitchFamily="34" charset="0"/>
                <a:cs typeface="Lato regular" panose="020F0502020204030203" pitchFamily="34" charset="0"/>
              </a:rPr>
              <a:t>. Bullies often say hurtful things to get reactions. </a:t>
            </a:r>
            <a:r>
              <a:rPr lang="en-US" sz="1000" dirty="0">
                <a:solidFill>
                  <a:schemeClr val="accent1"/>
                </a:solidFill>
                <a:ea typeface="Lato regular" panose="020F0502020204030203" pitchFamily="34" charset="0"/>
                <a:cs typeface="Lato regular" panose="020F0502020204030203" pitchFamily="34" charset="0"/>
              </a:rPr>
              <a:t>But being silent can be even worse- </a:t>
            </a:r>
            <a:r>
              <a:rPr lang="en-US" sz="1000" dirty="0">
                <a:solidFill>
                  <a:schemeClr val="bg1"/>
                </a:solidFill>
                <a:ea typeface="Lato regular" panose="020F0502020204030203" pitchFamily="34" charset="0"/>
                <a:cs typeface="Lato regular" panose="020F0502020204030203" pitchFamily="34" charset="0"/>
              </a:rPr>
              <a:t>when you stay silent, this kind of hurtful behavior becomes accepted, even expected in the gaming community. </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bg1"/>
                </a:solidFill>
                <a:ea typeface="Lato regular" panose="020F0502020204030203" pitchFamily="34" charset="0"/>
                <a:cs typeface="Lato regular" panose="020F0502020204030203" pitchFamily="34" charset="0"/>
              </a:rPr>
              <a:t>The best way you can practice being an inclusive, welcoming, and supportive gamer is to educate your friends who game about these issues and to also encourage girls to play video games. And when or if they do begin playing, continue to support them! </a:t>
            </a:r>
            <a:r>
              <a:rPr lang="en-US" sz="1000" dirty="0">
                <a:solidFill>
                  <a:schemeClr val="accent1"/>
                </a:solidFill>
                <a:ea typeface="Lato regular" panose="020F0502020204030203" pitchFamily="34" charset="0"/>
                <a:cs typeface="Lato regular" panose="020F0502020204030203" pitchFamily="34" charset="0"/>
              </a:rPr>
              <a:t>Change starts with the younger generation.</a:t>
            </a:r>
          </a:p>
        </p:txBody>
      </p:sp>
    </p:spTree>
    <p:extLst>
      <p:ext uri="{BB962C8B-B14F-4D97-AF65-F5344CB8AC3E}">
        <p14:creationId xmlns:p14="http://schemas.microsoft.com/office/powerpoint/2010/main" val="39799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up)">
                                      <p:cBhvr>
                                        <p:cTn id="1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7DD70F0-6094-41EC-ABD9-449A5F24F0CF}"/>
              </a:ext>
            </a:extLst>
          </p:cNvPr>
          <p:cNvPicPr>
            <a:picLocks noChangeAspect="1"/>
          </p:cNvPicPr>
          <p:nvPr/>
        </p:nvPicPr>
        <p:blipFill>
          <a:blip r:embed="rId2"/>
          <a:stretch>
            <a:fillRect/>
          </a:stretch>
        </p:blipFill>
        <p:spPr>
          <a:xfrm flipH="1">
            <a:off x="0" y="0"/>
            <a:ext cx="5223803" cy="5143500"/>
          </a:xfrm>
          <a:prstGeom prst="rect">
            <a:avLst/>
          </a:prstGeom>
        </p:spPr>
      </p:pic>
      <p:pic>
        <p:nvPicPr>
          <p:cNvPr id="7" name="Picture Placeholder 6">
            <a:extLst>
              <a:ext uri="{FF2B5EF4-FFF2-40B4-BE49-F238E27FC236}">
                <a16:creationId xmlns:a16="http://schemas.microsoft.com/office/drawing/2014/main" id="{622BC9AA-4BC1-4894-9CE9-C56CE16C5966}"/>
              </a:ext>
            </a:extLst>
          </p:cNvPr>
          <p:cNvPicPr>
            <a:picLocks noGrp="1" noChangeAspect="1"/>
          </p:cNvPicPr>
          <p:nvPr>
            <p:ph type="pic" sz="quarter" idx="10"/>
          </p:nvPr>
        </p:nvPicPr>
        <p:blipFill rotWithShape="1">
          <a:blip r:embed="rId3" cstate="print">
            <a:extLst>
              <a:ext uri="{28A0092B-C50C-407E-A947-70E740481C1C}">
                <a14:useLocalDpi xmlns:a14="http://schemas.microsoft.com/office/drawing/2010/main" val="0"/>
              </a:ext>
            </a:extLst>
          </a:blip>
          <a:srcRect l="2155" t="-7559" r="2155" b="-7559"/>
          <a:stretch/>
        </p:blipFill>
        <p:spPr>
          <a:xfrm>
            <a:off x="349416" y="519112"/>
            <a:ext cx="5337368" cy="4105275"/>
          </a:xfrm>
        </p:spPr>
      </p:pic>
      <p:grpSp>
        <p:nvGrpSpPr>
          <p:cNvPr id="4" name="Group 3"/>
          <p:cNvGrpSpPr/>
          <p:nvPr/>
        </p:nvGrpSpPr>
        <p:grpSpPr>
          <a:xfrm>
            <a:off x="3973957" y="3708119"/>
            <a:ext cx="1860481" cy="1435381"/>
            <a:chOff x="3357350" y="4346812"/>
            <a:chExt cx="2852382" cy="2511188"/>
          </a:xfrm>
        </p:grpSpPr>
        <p:sp>
          <p:nvSpPr>
            <p:cNvPr id="5" name="Parallelogram 4"/>
            <p:cNvSpPr/>
            <p:nvPr userDrawn="1"/>
          </p:nvSpPr>
          <p:spPr>
            <a:xfrm>
              <a:off x="3357350" y="4346812"/>
              <a:ext cx="2852382" cy="2511188"/>
            </a:xfrm>
            <a:prstGeom prst="parallelogram">
              <a:avLst>
                <a:gd name="adj" fmla="val 4184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 name="Freeform 5"/>
            <p:cNvSpPr/>
            <p:nvPr userDrawn="1"/>
          </p:nvSpPr>
          <p:spPr>
            <a:xfrm flipH="1" flipV="1">
              <a:off x="4002331" y="4346812"/>
              <a:ext cx="2207401" cy="2511188"/>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sp>
        <p:nvSpPr>
          <p:cNvPr id="12" name="TextBox 11">
            <a:extLst>
              <a:ext uri="{FF2B5EF4-FFF2-40B4-BE49-F238E27FC236}">
                <a16:creationId xmlns:a16="http://schemas.microsoft.com/office/drawing/2014/main" id="{E0F19999-B9F0-4A12-A9CE-C3145D7BDDE7}"/>
              </a:ext>
            </a:extLst>
          </p:cNvPr>
          <p:cNvSpPr txBox="1"/>
          <p:nvPr/>
        </p:nvSpPr>
        <p:spPr>
          <a:xfrm>
            <a:off x="6000043" y="749741"/>
            <a:ext cx="2809875" cy="461665"/>
          </a:xfrm>
          <a:prstGeom prst="rect">
            <a:avLst/>
          </a:prstGeom>
          <a:noFill/>
        </p:spPr>
        <p:txBody>
          <a:bodyPr wrap="square" rtlCol="0">
            <a:spAutoFit/>
          </a:bodyPr>
          <a:lstStyle/>
          <a:p>
            <a:r>
              <a:rPr lang="en-US" sz="2400" b="1" dirty="0">
                <a:solidFill>
                  <a:schemeClr val="bg1"/>
                </a:solidFill>
                <a:latin typeface="+mj-lt"/>
              </a:rPr>
              <a:t>Inequality </a:t>
            </a:r>
          </a:p>
        </p:txBody>
      </p:sp>
      <p:sp>
        <p:nvSpPr>
          <p:cNvPr id="14" name="TextBox 13"/>
          <p:cNvSpPr txBox="1"/>
          <p:nvPr/>
        </p:nvSpPr>
        <p:spPr>
          <a:xfrm flipH="1">
            <a:off x="6107475" y="1336939"/>
            <a:ext cx="2622266" cy="2972352"/>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Inequality means that there is an uneven and unfair distribution of opportunities and rewards for certain groups of people. </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bg1"/>
                </a:solidFill>
                <a:ea typeface="Lato regular" panose="020F0502020204030203" pitchFamily="34" charset="0"/>
                <a:cs typeface="Lato regular" panose="020F0502020204030203" pitchFamily="34" charset="0"/>
              </a:rPr>
              <a:t>In today’s society, issues of racial and gender inequality are a large discussion point. This is also true in the esports industry, where there is a clear lack of minority and female players.</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bg1"/>
                </a:solidFill>
                <a:ea typeface="Lato regular" panose="020F0502020204030203" pitchFamily="34" charset="0"/>
                <a:cs typeface="Lato regular" panose="020F0502020204030203" pitchFamily="34" charset="0"/>
              </a:rPr>
              <a:t>For instance, if you look at the rosters of the teams competing in League of Legends’ 2021 North American season, you will find only one  Black player.</a:t>
            </a:r>
          </a:p>
        </p:txBody>
      </p:sp>
      <p:sp>
        <p:nvSpPr>
          <p:cNvPr id="13" name="Isosceles Triangle 12">
            <a:extLst>
              <a:ext uri="{FF2B5EF4-FFF2-40B4-BE49-F238E27FC236}">
                <a16:creationId xmlns:a16="http://schemas.microsoft.com/office/drawing/2014/main" id="{D11886A9-CD5B-4ABC-9781-8A4BC6BD11DA}"/>
              </a:ext>
            </a:extLst>
          </p:cNvPr>
          <p:cNvSpPr/>
          <p:nvPr/>
        </p:nvSpPr>
        <p:spPr>
          <a:xfrm rot="1420415">
            <a:off x="8711047" y="4785317"/>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9" name="Donut 23">
            <a:extLst>
              <a:ext uri="{FF2B5EF4-FFF2-40B4-BE49-F238E27FC236}">
                <a16:creationId xmlns:a16="http://schemas.microsoft.com/office/drawing/2014/main" id="{1835C38C-E615-4126-89F0-7B21A8086B21}"/>
              </a:ext>
            </a:extLst>
          </p:cNvPr>
          <p:cNvSpPr/>
          <p:nvPr/>
        </p:nvSpPr>
        <p:spPr>
          <a:xfrm>
            <a:off x="8305555" y="4406678"/>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22" name="Multiply 21">
            <a:extLst>
              <a:ext uri="{FF2B5EF4-FFF2-40B4-BE49-F238E27FC236}">
                <a16:creationId xmlns:a16="http://schemas.microsoft.com/office/drawing/2014/main" id="{6B5A3AB5-14E5-4B5A-91DF-05ED52798F53}"/>
              </a:ext>
            </a:extLst>
          </p:cNvPr>
          <p:cNvSpPr/>
          <p:nvPr/>
        </p:nvSpPr>
        <p:spPr>
          <a:xfrm>
            <a:off x="278822" y="3515558"/>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3" name="Multiply 21">
            <a:extLst>
              <a:ext uri="{FF2B5EF4-FFF2-40B4-BE49-F238E27FC236}">
                <a16:creationId xmlns:a16="http://schemas.microsoft.com/office/drawing/2014/main" id="{6494CF3A-2089-4088-84B7-D675967AFA2F}"/>
              </a:ext>
            </a:extLst>
          </p:cNvPr>
          <p:cNvSpPr/>
          <p:nvPr/>
        </p:nvSpPr>
        <p:spPr>
          <a:xfrm rot="2700000">
            <a:off x="1558228" y="598874"/>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703175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up)">
                                      <p:cBhvr>
                                        <p:cTn id="15" dur="500"/>
                                        <p:tgtEl>
                                          <p:spTgt spid="14"/>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Effect transition="in" filter="fade">
                                      <p:cBhvr>
                                        <p:cTn id="21" dur="500"/>
                                        <p:tgtEl>
                                          <p:spTgt spid="13"/>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left)">
                                      <p:cBhvr>
                                        <p:cTn id="25" dur="500"/>
                                        <p:tgtEl>
                                          <p:spTgt spid="19"/>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13" grpId="0" animBg="1"/>
      <p:bldP spid="19" grpId="0" animBg="1"/>
      <p:bldP spid="22" grpId="0" animBg="1"/>
      <p:bldP spid="23" grpId="0" animBg="1"/>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8" name="Right Arrow 7"/>
          <p:cNvSpPr/>
          <p:nvPr/>
        </p:nvSpPr>
        <p:spPr>
          <a:xfrm>
            <a:off x="5968757" y="4256363"/>
            <a:ext cx="317744" cy="8572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9" name="TextBox 8"/>
          <p:cNvSpPr txBox="1"/>
          <p:nvPr/>
        </p:nvSpPr>
        <p:spPr>
          <a:xfrm flipH="1">
            <a:off x="6345914" y="4227836"/>
            <a:ext cx="1174994" cy="138499"/>
          </a:xfrm>
          <a:prstGeom prst="rect">
            <a:avLst/>
          </a:prstGeom>
          <a:noFill/>
        </p:spPr>
        <p:txBody>
          <a:bodyPr wrap="square" lIns="0" tIns="0" rIns="0" bIns="0" rtlCol="0">
            <a:spAutoFit/>
          </a:bodyPr>
          <a:lstStyle/>
          <a:p>
            <a:r>
              <a:rPr lang="en-US" sz="900" b="1" spc="225" dirty="0">
                <a:solidFill>
                  <a:schemeClr val="bg1"/>
                </a:solidFill>
                <a:ea typeface="Lato regular" panose="020F0502020204030203" pitchFamily="34" charset="0"/>
                <a:cs typeface="Lato regular" panose="020F0502020204030203" pitchFamily="34" charset="0"/>
              </a:rPr>
              <a:t>NEXT GAME</a:t>
            </a:r>
          </a:p>
        </p:txBody>
      </p:sp>
      <p:sp>
        <p:nvSpPr>
          <p:cNvPr id="14" name="Isosceles Triangle 13">
            <a:extLst>
              <a:ext uri="{FF2B5EF4-FFF2-40B4-BE49-F238E27FC236}">
                <a16:creationId xmlns:a16="http://schemas.microsoft.com/office/drawing/2014/main" id="{C5D56A46-D4AB-40FE-9756-DFB61F0D96EA}"/>
              </a:ext>
            </a:extLst>
          </p:cNvPr>
          <p:cNvSpPr/>
          <p:nvPr/>
        </p:nvSpPr>
        <p:spPr>
          <a:xfrm rot="1420415">
            <a:off x="8707658" y="171623"/>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5" name="Donut 23">
            <a:extLst>
              <a:ext uri="{FF2B5EF4-FFF2-40B4-BE49-F238E27FC236}">
                <a16:creationId xmlns:a16="http://schemas.microsoft.com/office/drawing/2014/main" id="{1E93DA7F-6198-4A80-ABD0-410D35904931}"/>
              </a:ext>
            </a:extLst>
          </p:cNvPr>
          <p:cNvSpPr/>
          <p:nvPr/>
        </p:nvSpPr>
        <p:spPr>
          <a:xfrm>
            <a:off x="8302166" y="-207017"/>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16" name="Multiply 21">
            <a:extLst>
              <a:ext uri="{FF2B5EF4-FFF2-40B4-BE49-F238E27FC236}">
                <a16:creationId xmlns:a16="http://schemas.microsoft.com/office/drawing/2014/main" id="{9ADCF2FE-1ABA-4F37-8CCE-BF83B99B2230}"/>
              </a:ext>
            </a:extLst>
          </p:cNvPr>
          <p:cNvSpPr/>
          <p:nvPr/>
        </p:nvSpPr>
        <p:spPr>
          <a:xfrm>
            <a:off x="1488510" y="4211179"/>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7" name="Multiply 21">
            <a:extLst>
              <a:ext uri="{FF2B5EF4-FFF2-40B4-BE49-F238E27FC236}">
                <a16:creationId xmlns:a16="http://schemas.microsoft.com/office/drawing/2014/main" id="{E9A58C2F-92A4-4204-9013-A53A9C79AD90}"/>
              </a:ext>
            </a:extLst>
          </p:cNvPr>
          <p:cNvSpPr/>
          <p:nvPr/>
        </p:nvSpPr>
        <p:spPr>
          <a:xfrm rot="2700000">
            <a:off x="3423993" y="609151"/>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pic>
        <p:nvPicPr>
          <p:cNvPr id="10" name="Picture 9">
            <a:extLst>
              <a:ext uri="{FF2B5EF4-FFF2-40B4-BE49-F238E27FC236}">
                <a16:creationId xmlns:a16="http://schemas.microsoft.com/office/drawing/2014/main" id="{B1F0ADA4-AB93-401B-B763-BABD55F08D9E}"/>
              </a:ext>
            </a:extLst>
          </p:cNvPr>
          <p:cNvPicPr>
            <a:picLocks noChangeAspect="1"/>
          </p:cNvPicPr>
          <p:nvPr/>
        </p:nvPicPr>
        <p:blipFill>
          <a:blip r:embed="rId2"/>
          <a:stretch>
            <a:fillRect/>
          </a:stretch>
        </p:blipFill>
        <p:spPr>
          <a:xfrm>
            <a:off x="-6862" y="0"/>
            <a:ext cx="6226342" cy="5143500"/>
          </a:xfrm>
          <a:prstGeom prst="rect">
            <a:avLst/>
          </a:prstGeom>
        </p:spPr>
      </p:pic>
      <p:sp>
        <p:nvSpPr>
          <p:cNvPr id="19" name="TextBox 18">
            <a:extLst>
              <a:ext uri="{FF2B5EF4-FFF2-40B4-BE49-F238E27FC236}">
                <a16:creationId xmlns:a16="http://schemas.microsoft.com/office/drawing/2014/main" id="{7ADF3A56-994E-4F26-A360-F505A5ADF29F}"/>
              </a:ext>
            </a:extLst>
          </p:cNvPr>
          <p:cNvSpPr txBox="1"/>
          <p:nvPr/>
        </p:nvSpPr>
        <p:spPr>
          <a:xfrm>
            <a:off x="4769025" y="529389"/>
            <a:ext cx="3965768" cy="1569660"/>
          </a:xfrm>
          <a:prstGeom prst="rect">
            <a:avLst/>
          </a:prstGeom>
          <a:noFill/>
        </p:spPr>
        <p:txBody>
          <a:bodyPr wrap="square" rtlCol="0">
            <a:spAutoFit/>
          </a:bodyPr>
          <a:lstStyle/>
          <a:p>
            <a:r>
              <a:rPr lang="en-US" sz="2400" b="1" dirty="0">
                <a:solidFill>
                  <a:schemeClr val="bg1"/>
                </a:solidFill>
                <a:latin typeface="+mj-lt"/>
              </a:rPr>
              <a:t>Discussion:</a:t>
            </a:r>
          </a:p>
          <a:p>
            <a:r>
              <a:rPr lang="en-US" sz="2400" b="1" dirty="0">
                <a:solidFill>
                  <a:schemeClr val="bg1"/>
                </a:solidFill>
                <a:latin typeface="+mj-lt"/>
              </a:rPr>
              <a:t>Do you think Diversity in Esports is an Important Issue?</a:t>
            </a:r>
            <a:endParaRPr lang="en-ID" sz="2400" b="1" dirty="0">
              <a:solidFill>
                <a:schemeClr val="bg1"/>
              </a:solidFill>
              <a:latin typeface="+mj-lt"/>
            </a:endParaRPr>
          </a:p>
        </p:txBody>
      </p:sp>
      <p:sp>
        <p:nvSpPr>
          <p:cNvPr id="20" name="TextBox 19">
            <a:extLst>
              <a:ext uri="{FF2B5EF4-FFF2-40B4-BE49-F238E27FC236}">
                <a16:creationId xmlns:a16="http://schemas.microsoft.com/office/drawing/2014/main" id="{64461B3B-2D5D-4919-9396-AD43655C6331}"/>
              </a:ext>
            </a:extLst>
          </p:cNvPr>
          <p:cNvSpPr txBox="1"/>
          <p:nvPr/>
        </p:nvSpPr>
        <p:spPr>
          <a:xfrm flipH="1">
            <a:off x="5501555" y="2239736"/>
            <a:ext cx="3269610" cy="664028"/>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Why or why not? How do you make sure everyone is included in games? Have you ever heard or seen people online making inappropriate comments while you were gaming? </a:t>
            </a:r>
          </a:p>
        </p:txBody>
      </p:sp>
    </p:spTree>
    <p:extLst>
      <p:ext uri="{BB962C8B-B14F-4D97-AF65-F5344CB8AC3E}">
        <p14:creationId xmlns:p14="http://schemas.microsoft.com/office/powerpoint/2010/main" val="3414410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up)">
                                      <p:cBhvr>
                                        <p:cTn id="11" dur="500"/>
                                        <p:tgtEl>
                                          <p:spTgt spid="9"/>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500" fill="hold"/>
                                        <p:tgtEl>
                                          <p:spTgt spid="14"/>
                                        </p:tgtEl>
                                        <p:attrNameLst>
                                          <p:attrName>ppt_w</p:attrName>
                                        </p:attrNameLst>
                                      </p:cBhvr>
                                      <p:tavLst>
                                        <p:tav tm="0">
                                          <p:val>
                                            <p:fltVal val="0"/>
                                          </p:val>
                                        </p:tav>
                                        <p:tav tm="100000">
                                          <p:val>
                                            <p:strVal val="#ppt_w"/>
                                          </p:val>
                                        </p:tav>
                                      </p:tavLst>
                                    </p:anim>
                                    <p:anim calcmode="lin" valueType="num">
                                      <p:cBhvr>
                                        <p:cTn id="16" dur="500" fill="hold"/>
                                        <p:tgtEl>
                                          <p:spTgt spid="14"/>
                                        </p:tgtEl>
                                        <p:attrNameLst>
                                          <p:attrName>ppt_h</p:attrName>
                                        </p:attrNameLst>
                                      </p:cBhvr>
                                      <p:tavLst>
                                        <p:tav tm="0">
                                          <p:val>
                                            <p:fltVal val="0"/>
                                          </p:val>
                                        </p:tav>
                                        <p:tav tm="100000">
                                          <p:val>
                                            <p:strVal val="#ppt_h"/>
                                          </p:val>
                                        </p:tav>
                                      </p:tavLst>
                                    </p:anim>
                                    <p:animEffect transition="in" filter="fade">
                                      <p:cBhvr>
                                        <p:cTn id="17" dur="500"/>
                                        <p:tgtEl>
                                          <p:spTgt spid="1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left)">
                                      <p:cBhvr>
                                        <p:cTn id="21" dur="500"/>
                                        <p:tgtEl>
                                          <p:spTgt spid="15"/>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p:cTn id="25" dur="500" fill="hold"/>
                                        <p:tgtEl>
                                          <p:spTgt spid="16"/>
                                        </p:tgtEl>
                                        <p:attrNameLst>
                                          <p:attrName>ppt_w</p:attrName>
                                        </p:attrNameLst>
                                      </p:cBhvr>
                                      <p:tavLst>
                                        <p:tav tm="0">
                                          <p:val>
                                            <p:fltVal val="0"/>
                                          </p:val>
                                        </p:tav>
                                        <p:tav tm="100000">
                                          <p:val>
                                            <p:strVal val="#ppt_w"/>
                                          </p:val>
                                        </p:tav>
                                      </p:tavLst>
                                    </p:anim>
                                    <p:anim calcmode="lin" valueType="num">
                                      <p:cBhvr>
                                        <p:cTn id="26" dur="500" fill="hold"/>
                                        <p:tgtEl>
                                          <p:spTgt spid="16"/>
                                        </p:tgtEl>
                                        <p:attrNameLst>
                                          <p:attrName>ppt_h</p:attrName>
                                        </p:attrNameLst>
                                      </p:cBhvr>
                                      <p:tavLst>
                                        <p:tav tm="0">
                                          <p:val>
                                            <p:fltVal val="0"/>
                                          </p:val>
                                        </p:tav>
                                        <p:tav tm="100000">
                                          <p:val>
                                            <p:strVal val="#ppt_h"/>
                                          </p:val>
                                        </p:tav>
                                      </p:tavLst>
                                    </p:anim>
                                    <p:animEffect transition="in" filter="fade">
                                      <p:cBhvr>
                                        <p:cTn id="27" dur="500"/>
                                        <p:tgtEl>
                                          <p:spTgt spid="16"/>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Effect transition="in" filter="fade">
                                      <p:cBhvr>
                                        <p:cTn id="33" dur="500"/>
                                        <p:tgtEl>
                                          <p:spTgt spid="17"/>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left)">
                                      <p:cBhvr>
                                        <p:cTn id="37" dur="500"/>
                                        <p:tgtEl>
                                          <p:spTgt spid="19"/>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wipe(up)">
                                      <p:cBhvr>
                                        <p:cTn id="4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4" grpId="0" animBg="1"/>
      <p:bldP spid="15" grpId="0" animBg="1"/>
      <p:bldP spid="16" grpId="0" animBg="1"/>
      <p:bldP spid="17" grpId="0" animBg="1"/>
      <p:bldP spid="19" grpId="0"/>
      <p:bldP spid="20"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11B36FA-FAE3-4609-95AD-7B02C54FCD07}"/>
              </a:ext>
            </a:extLst>
          </p:cNvPr>
          <p:cNvSpPr/>
          <p:nvPr/>
        </p:nvSpPr>
        <p:spPr>
          <a:xfrm>
            <a:off x="5223699" y="2298630"/>
            <a:ext cx="2486077" cy="2131140"/>
          </a:xfrm>
          <a:prstGeom prst="rect">
            <a:avLst/>
          </a:prstGeom>
          <a:blipFill dpi="0" rotWithShape="1">
            <a:blip r:embed="rId2">
              <a:alphaModFix amt="17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Multiply 21">
            <a:extLst>
              <a:ext uri="{FF2B5EF4-FFF2-40B4-BE49-F238E27FC236}">
                <a16:creationId xmlns:a16="http://schemas.microsoft.com/office/drawing/2014/main" id="{584AF429-C172-40B0-96A1-DCB182208BC5}"/>
              </a:ext>
            </a:extLst>
          </p:cNvPr>
          <p:cNvSpPr/>
          <p:nvPr/>
        </p:nvSpPr>
        <p:spPr>
          <a:xfrm>
            <a:off x="3679791" y="142946"/>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1" name="Multiply 21">
            <a:extLst>
              <a:ext uri="{FF2B5EF4-FFF2-40B4-BE49-F238E27FC236}">
                <a16:creationId xmlns:a16="http://schemas.microsoft.com/office/drawing/2014/main" id="{8434BD48-48C4-4D97-911A-C2B3A3FE636C}"/>
              </a:ext>
            </a:extLst>
          </p:cNvPr>
          <p:cNvSpPr/>
          <p:nvPr/>
        </p:nvSpPr>
        <p:spPr>
          <a:xfrm rot="2700000">
            <a:off x="7857618" y="517386"/>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3" name="Donut 23">
            <a:extLst>
              <a:ext uri="{FF2B5EF4-FFF2-40B4-BE49-F238E27FC236}">
                <a16:creationId xmlns:a16="http://schemas.microsoft.com/office/drawing/2014/main" id="{0CC1B06B-8437-417D-BAC7-324602FF9D12}"/>
              </a:ext>
            </a:extLst>
          </p:cNvPr>
          <p:cNvSpPr/>
          <p:nvPr/>
        </p:nvSpPr>
        <p:spPr>
          <a:xfrm>
            <a:off x="8388598" y="-313802"/>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22" name="Isosceles Triangle 21">
            <a:extLst>
              <a:ext uri="{FF2B5EF4-FFF2-40B4-BE49-F238E27FC236}">
                <a16:creationId xmlns:a16="http://schemas.microsoft.com/office/drawing/2014/main" id="{66C4792F-F1FC-4164-AC45-755B3F128F04}"/>
              </a:ext>
            </a:extLst>
          </p:cNvPr>
          <p:cNvSpPr/>
          <p:nvPr/>
        </p:nvSpPr>
        <p:spPr>
          <a:xfrm rot="1420415">
            <a:off x="8794090" y="57711"/>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pic>
        <p:nvPicPr>
          <p:cNvPr id="4" name="Picture Placeholder 3">
            <a:extLst>
              <a:ext uri="{FF2B5EF4-FFF2-40B4-BE49-F238E27FC236}">
                <a16:creationId xmlns:a16="http://schemas.microsoft.com/office/drawing/2014/main" id="{DC1257EF-2584-425F-B159-0DC6511BF847}"/>
              </a:ext>
            </a:extLst>
          </p:cNvPr>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l="5112" r="38277"/>
          <a:stretch/>
        </p:blipFill>
        <p:spPr>
          <a:xfrm>
            <a:off x="0" y="0"/>
            <a:ext cx="4370388" cy="5143500"/>
          </a:xfrm>
        </p:spPr>
      </p:pic>
      <p:sp>
        <p:nvSpPr>
          <p:cNvPr id="9" name="TextBox 8">
            <a:extLst>
              <a:ext uri="{FF2B5EF4-FFF2-40B4-BE49-F238E27FC236}">
                <a16:creationId xmlns:a16="http://schemas.microsoft.com/office/drawing/2014/main" id="{7596C19E-0BED-4123-9D40-2BE05AAD9661}"/>
              </a:ext>
            </a:extLst>
          </p:cNvPr>
          <p:cNvSpPr txBox="1"/>
          <p:nvPr/>
        </p:nvSpPr>
        <p:spPr>
          <a:xfrm>
            <a:off x="4113179" y="424824"/>
            <a:ext cx="3346780" cy="461665"/>
          </a:xfrm>
          <a:prstGeom prst="rect">
            <a:avLst/>
          </a:prstGeom>
          <a:noFill/>
        </p:spPr>
        <p:txBody>
          <a:bodyPr wrap="square" rtlCol="0">
            <a:spAutoFit/>
          </a:bodyPr>
          <a:lstStyle/>
          <a:p>
            <a:r>
              <a:rPr lang="en-US" sz="2400" b="1" dirty="0">
                <a:solidFill>
                  <a:schemeClr val="bg1"/>
                </a:solidFill>
                <a:latin typeface="+mj-lt"/>
              </a:rPr>
              <a:t>Women in Esports</a:t>
            </a:r>
            <a:endParaRPr lang="en-ID" sz="2400" b="1" dirty="0">
              <a:solidFill>
                <a:schemeClr val="bg1"/>
              </a:solidFill>
              <a:latin typeface="+mj-lt"/>
            </a:endParaRPr>
          </a:p>
        </p:txBody>
      </p:sp>
      <p:sp>
        <p:nvSpPr>
          <p:cNvPr id="10" name="TextBox 9">
            <a:extLst>
              <a:ext uri="{FF2B5EF4-FFF2-40B4-BE49-F238E27FC236}">
                <a16:creationId xmlns:a16="http://schemas.microsoft.com/office/drawing/2014/main" id="{7BA8C0EF-39AF-43CE-9CEE-735D31E56E6D}"/>
              </a:ext>
            </a:extLst>
          </p:cNvPr>
          <p:cNvSpPr txBox="1"/>
          <p:nvPr/>
        </p:nvSpPr>
        <p:spPr>
          <a:xfrm flipH="1">
            <a:off x="4243623" y="1078050"/>
            <a:ext cx="4370388" cy="1587358"/>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In a nutshell, there is a lack of female players at the top level within esports. And while gaming – and competitive gaming – is gender-inclusive (meaning that anyone, regardless of their gender, can compete)</a:t>
            </a:r>
            <a:r>
              <a:rPr lang="en-US" sz="1000" dirty="0">
                <a:solidFill>
                  <a:schemeClr val="accent1"/>
                </a:solidFill>
                <a:ea typeface="Lato regular" panose="020F0502020204030203" pitchFamily="34" charset="0"/>
                <a:cs typeface="Lato regular" panose="020F0502020204030203" pitchFamily="34" charset="0"/>
              </a:rPr>
              <a:t> there is still a very small amount of girls competing at the professional level. </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p:txBody>
      </p:sp>
      <p:sp>
        <p:nvSpPr>
          <p:cNvPr id="11" name="TextBox 10">
            <a:extLst>
              <a:ext uri="{FF2B5EF4-FFF2-40B4-BE49-F238E27FC236}">
                <a16:creationId xmlns:a16="http://schemas.microsoft.com/office/drawing/2014/main" id="{26FA7265-E094-4747-A64C-3B6DDFFCE139}"/>
              </a:ext>
            </a:extLst>
          </p:cNvPr>
          <p:cNvSpPr txBox="1"/>
          <p:nvPr/>
        </p:nvSpPr>
        <p:spPr>
          <a:xfrm>
            <a:off x="5010633" y="2661231"/>
            <a:ext cx="2952772" cy="1708160"/>
          </a:xfrm>
          <a:prstGeom prst="rect">
            <a:avLst/>
          </a:prstGeom>
          <a:noFill/>
        </p:spPr>
        <p:txBody>
          <a:bodyPr wrap="square" rtlCol="0">
            <a:spAutoFit/>
          </a:bodyPr>
          <a:lstStyle/>
          <a:p>
            <a:pPr marL="171450" indent="-171450">
              <a:buFont typeface="Wingdings" panose="05000000000000000000" pitchFamily="2" charset="2"/>
              <a:buChar char="§"/>
            </a:pPr>
            <a:r>
              <a:rPr lang="en-US" sz="1050" dirty="0">
                <a:solidFill>
                  <a:schemeClr val="accent1"/>
                </a:solidFill>
              </a:rPr>
              <a:t>The top 100 male players have earned $192.4 million, whereas the top 100 female players have earned only $2.8 million.</a:t>
            </a:r>
          </a:p>
          <a:p>
            <a:pPr marL="171450" indent="-171450">
              <a:buFont typeface="Wingdings" panose="05000000000000000000" pitchFamily="2" charset="2"/>
              <a:buChar char="§"/>
            </a:pPr>
            <a:endParaRPr lang="en-US" sz="1050" dirty="0">
              <a:solidFill>
                <a:schemeClr val="accent1"/>
              </a:solidFill>
            </a:endParaRPr>
          </a:p>
          <a:p>
            <a:pPr marL="171450" indent="-171450">
              <a:buFont typeface="Wingdings" panose="05000000000000000000" pitchFamily="2" charset="2"/>
              <a:buChar char="§"/>
            </a:pPr>
            <a:r>
              <a:rPr lang="en-US" sz="1050" dirty="0">
                <a:solidFill>
                  <a:schemeClr val="accent1"/>
                </a:solidFill>
              </a:rPr>
              <a:t>Nearly 90% of esports scholarships are going to men. </a:t>
            </a:r>
          </a:p>
          <a:p>
            <a:endParaRPr lang="en-US" sz="1050" dirty="0">
              <a:solidFill>
                <a:schemeClr val="accent1"/>
              </a:solidFill>
            </a:endParaRPr>
          </a:p>
          <a:p>
            <a:pPr marL="171450" indent="-171450">
              <a:buFont typeface="Wingdings" panose="05000000000000000000" pitchFamily="2" charset="2"/>
              <a:buChar char="§"/>
            </a:pPr>
            <a:r>
              <a:rPr lang="en-US" sz="1050" dirty="0">
                <a:solidFill>
                  <a:schemeClr val="accent1"/>
                </a:solidFill>
              </a:rPr>
              <a:t>There is only one woman esports champion  among the top 500 earners.</a:t>
            </a:r>
          </a:p>
          <a:p>
            <a:endParaRPr lang="en-US" sz="1050" dirty="0">
              <a:solidFill>
                <a:schemeClr val="accent1"/>
              </a:solidFill>
            </a:endParaRPr>
          </a:p>
        </p:txBody>
      </p:sp>
    </p:spTree>
    <p:extLst>
      <p:ext uri="{BB962C8B-B14F-4D97-AF65-F5344CB8AC3E}">
        <p14:creationId xmlns:p14="http://schemas.microsoft.com/office/powerpoint/2010/main" val="1834403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fltVal val="0"/>
                                          </p:val>
                                        </p:tav>
                                        <p:tav tm="100000">
                                          <p:val>
                                            <p:strVal val="#ppt_h"/>
                                          </p:val>
                                        </p:tav>
                                      </p:tavLst>
                                    </p:anim>
                                    <p:animEffect transition="in" filter="fade">
                                      <p:cBhvr>
                                        <p:cTn id="15" dur="500"/>
                                        <p:tgtEl>
                                          <p:spTgt spid="21"/>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childTnLst>
                          </p:cTn>
                        </p:par>
                        <p:par>
                          <p:cTn id="22" fill="hold">
                            <p:stCondLst>
                              <p:cond delay="1500"/>
                            </p:stCondLst>
                            <p:childTnLst>
                              <p:par>
                                <p:cTn id="23" presetID="22" presetClass="entr" presetSubtype="8"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500"/>
                                        <p:tgtEl>
                                          <p:spTgt spid="23"/>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left)">
                                      <p:cBhvr>
                                        <p:cTn id="29" dur="500"/>
                                        <p:tgtEl>
                                          <p:spTgt spid="9"/>
                                        </p:tgtEl>
                                      </p:cBhvr>
                                    </p:animEffect>
                                  </p:childTnLst>
                                </p:cTn>
                              </p:par>
                            </p:childTnLst>
                          </p:cTn>
                        </p:par>
                        <p:par>
                          <p:cTn id="30" fill="hold">
                            <p:stCondLst>
                              <p:cond delay="2500"/>
                            </p:stCondLst>
                            <p:childTnLst>
                              <p:par>
                                <p:cTn id="31" presetID="22" presetClass="entr" presetSubtype="1"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up)">
                                      <p:cBhvr>
                                        <p:cTn id="3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3" grpId="0" animBg="1"/>
      <p:bldP spid="22" grpId="0" animBg="1"/>
      <p:bldP spid="9"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0F19999-B9F0-4A12-A9CE-C3145D7BDDE7}"/>
              </a:ext>
            </a:extLst>
          </p:cNvPr>
          <p:cNvSpPr txBox="1"/>
          <p:nvPr/>
        </p:nvSpPr>
        <p:spPr>
          <a:xfrm>
            <a:off x="581251" y="528068"/>
            <a:ext cx="6738308" cy="461665"/>
          </a:xfrm>
          <a:prstGeom prst="rect">
            <a:avLst/>
          </a:prstGeom>
          <a:noFill/>
        </p:spPr>
        <p:txBody>
          <a:bodyPr wrap="square" rtlCol="0">
            <a:spAutoFit/>
          </a:bodyPr>
          <a:lstStyle/>
          <a:p>
            <a:r>
              <a:rPr lang="en-US" sz="2400" b="1" dirty="0">
                <a:solidFill>
                  <a:schemeClr val="bg1"/>
                </a:solidFill>
                <a:latin typeface="+mj-lt"/>
              </a:rPr>
              <a:t>Women in Gaming: Exclusion, Toxicity</a:t>
            </a:r>
            <a:endParaRPr lang="en-ID" sz="2400" b="1" dirty="0">
              <a:solidFill>
                <a:schemeClr val="bg1"/>
              </a:solidFill>
              <a:latin typeface="+mj-lt"/>
            </a:endParaRPr>
          </a:p>
        </p:txBody>
      </p:sp>
      <p:sp>
        <p:nvSpPr>
          <p:cNvPr id="7" name="TextBox 6"/>
          <p:cNvSpPr txBox="1"/>
          <p:nvPr/>
        </p:nvSpPr>
        <p:spPr>
          <a:xfrm flipH="1">
            <a:off x="708241" y="1222004"/>
            <a:ext cx="5136845" cy="4819012"/>
          </a:xfrm>
          <a:prstGeom prst="rect">
            <a:avLst/>
          </a:prstGeom>
          <a:noFill/>
        </p:spPr>
        <p:txBody>
          <a:bodyPr wrap="square" lIns="0" tIns="0" rIns="0" bIns="0" rtlCol="0">
            <a:spAutoFit/>
          </a:bodyPr>
          <a:lstStyle/>
          <a:p>
            <a:pPr>
              <a:lnSpc>
                <a:spcPct val="150000"/>
              </a:lnSpc>
            </a:pPr>
            <a:r>
              <a:rPr lang="en-US" sz="1000" dirty="0">
                <a:solidFill>
                  <a:schemeClr val="accent1"/>
                </a:solidFill>
                <a:ea typeface="Lato regular" panose="020F0502020204030203" pitchFamily="34" charset="0"/>
                <a:cs typeface="Lato regular" panose="020F0502020204030203" pitchFamily="34" charset="0"/>
              </a:rPr>
              <a:t>Many gamers have been extremely toxic and hostile to other female players</a:t>
            </a:r>
            <a:r>
              <a:rPr lang="en-US" sz="1000" dirty="0">
                <a:solidFill>
                  <a:schemeClr val="bg1"/>
                </a:solidFill>
                <a:ea typeface="Lato regular" panose="020F0502020204030203" pitchFamily="34" charset="0"/>
                <a:cs typeface="Lato regular" panose="020F0502020204030203" pitchFamily="34" charset="0"/>
              </a:rPr>
              <a:t>. The problem is so bad that many female gamers disguise their identities, change profiles and characters to look like a man, and don’t use their microphones. </a:t>
            </a:r>
          </a:p>
          <a:p>
            <a:pPr>
              <a:lnSpc>
                <a:spcPct val="150000"/>
              </a:lnSpc>
            </a:pPr>
            <a:endParaRPr lang="en-US" sz="1000" dirty="0">
              <a:solidFill>
                <a:schemeClr val="accent1"/>
              </a:solidFill>
              <a:ea typeface="Lato regular" panose="020F0502020204030203" pitchFamily="34" charset="0"/>
              <a:cs typeface="Lato regular" panose="020F0502020204030203" pitchFamily="34" charset="0"/>
            </a:endParaRPr>
          </a:p>
          <a:p>
            <a:pPr>
              <a:lnSpc>
                <a:spcPct val="150000"/>
              </a:lnSpc>
            </a:pPr>
            <a:r>
              <a:rPr lang="en-US" sz="1000" dirty="0">
                <a:solidFill>
                  <a:schemeClr val="accent1"/>
                </a:solidFill>
                <a:ea typeface="Lato regular" panose="020F0502020204030203" pitchFamily="34" charset="0"/>
                <a:cs typeface="Lato regular" panose="020F0502020204030203" pitchFamily="34" charset="0"/>
              </a:rPr>
              <a:t>This includes professional gamers</a:t>
            </a:r>
            <a:r>
              <a:rPr lang="en-US" sz="1000" dirty="0">
                <a:solidFill>
                  <a:schemeClr val="bg1"/>
                </a:solidFill>
                <a:ea typeface="Lato regular" panose="020F0502020204030203" pitchFamily="34" charset="0"/>
                <a:cs typeface="Lato regular" panose="020F0502020204030203" pitchFamily="34" charset="0"/>
              </a:rPr>
              <a:t>, as well- female players have said they were accused of cheating by other pro players, and professional Overwatch players saying they’d quit their careers if a female player proved she wasn’t cheating (she wasn’t). </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accent1"/>
                </a:solidFill>
                <a:ea typeface="Lato regular" panose="020F0502020204030203" pitchFamily="34" charset="0"/>
                <a:cs typeface="Lato regular" panose="020F0502020204030203" pitchFamily="34" charset="0"/>
              </a:rPr>
              <a:t>Female are more than capable of being as good as men at esports, if not better, but many are hesitant to begin professional careers </a:t>
            </a:r>
            <a:r>
              <a:rPr lang="en-US" sz="1000" dirty="0">
                <a:solidFill>
                  <a:schemeClr val="bg1"/>
                </a:solidFill>
                <a:ea typeface="Lato regular" panose="020F0502020204030203" pitchFamily="34" charset="0"/>
                <a:cs typeface="Lato regular" panose="020F0502020204030203" pitchFamily="34" charset="0"/>
              </a:rPr>
              <a:t>because they know the type of reaction they’ll get. On a daily basis, female gamers will hear comments like: ‘they’re too good to be a girl’ followed up by ‘it’s a joke,’ but these kind of toxic comments add to an already terrible issue. When gamers harass, bully, or single out female players it normalizes this kind of behavior because it teaches other players that these kind of things are okay, even though they’re not.</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endParaRPr lang="en-US" sz="1000" dirty="0">
              <a:solidFill>
                <a:schemeClr val="accent1"/>
              </a:solidFill>
              <a:ea typeface="Lato regular" panose="020F0502020204030203" pitchFamily="34" charset="0"/>
              <a:cs typeface="Lato regular" panose="020F0502020204030203" pitchFamily="34" charset="0"/>
            </a:endParaRPr>
          </a:p>
        </p:txBody>
      </p:sp>
      <p:sp>
        <p:nvSpPr>
          <p:cNvPr id="20" name="Multiply 21">
            <a:extLst>
              <a:ext uri="{FF2B5EF4-FFF2-40B4-BE49-F238E27FC236}">
                <a16:creationId xmlns:a16="http://schemas.microsoft.com/office/drawing/2014/main" id="{584AF429-C172-40B0-96A1-DCB182208BC5}"/>
              </a:ext>
            </a:extLst>
          </p:cNvPr>
          <p:cNvSpPr/>
          <p:nvPr/>
        </p:nvSpPr>
        <p:spPr>
          <a:xfrm>
            <a:off x="271907" y="142946"/>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1" name="Multiply 21">
            <a:extLst>
              <a:ext uri="{FF2B5EF4-FFF2-40B4-BE49-F238E27FC236}">
                <a16:creationId xmlns:a16="http://schemas.microsoft.com/office/drawing/2014/main" id="{8434BD48-48C4-4D97-911A-C2B3A3FE636C}"/>
              </a:ext>
            </a:extLst>
          </p:cNvPr>
          <p:cNvSpPr/>
          <p:nvPr/>
        </p:nvSpPr>
        <p:spPr>
          <a:xfrm rot="2700000">
            <a:off x="6281305" y="747856"/>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3" name="Donut 23">
            <a:extLst>
              <a:ext uri="{FF2B5EF4-FFF2-40B4-BE49-F238E27FC236}">
                <a16:creationId xmlns:a16="http://schemas.microsoft.com/office/drawing/2014/main" id="{0CC1B06B-8437-417D-BAC7-324602FF9D12}"/>
              </a:ext>
            </a:extLst>
          </p:cNvPr>
          <p:cNvSpPr/>
          <p:nvPr/>
        </p:nvSpPr>
        <p:spPr>
          <a:xfrm>
            <a:off x="8388598" y="-313802"/>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22" name="Isosceles Triangle 21">
            <a:extLst>
              <a:ext uri="{FF2B5EF4-FFF2-40B4-BE49-F238E27FC236}">
                <a16:creationId xmlns:a16="http://schemas.microsoft.com/office/drawing/2014/main" id="{66C4792F-F1FC-4164-AC45-755B3F128F04}"/>
              </a:ext>
            </a:extLst>
          </p:cNvPr>
          <p:cNvSpPr/>
          <p:nvPr/>
        </p:nvSpPr>
        <p:spPr>
          <a:xfrm rot="1420415">
            <a:off x="8794090" y="57711"/>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1" name="Rectangle 10">
            <a:extLst>
              <a:ext uri="{FF2B5EF4-FFF2-40B4-BE49-F238E27FC236}">
                <a16:creationId xmlns:a16="http://schemas.microsoft.com/office/drawing/2014/main" id="{7E4B4515-277D-45E1-904A-AF09A65FE2FF}"/>
              </a:ext>
            </a:extLst>
          </p:cNvPr>
          <p:cNvSpPr/>
          <p:nvPr/>
        </p:nvSpPr>
        <p:spPr>
          <a:xfrm>
            <a:off x="6239139" y="1480216"/>
            <a:ext cx="2445811" cy="2255593"/>
          </a:xfrm>
          <a:prstGeom prst="rect">
            <a:avLst/>
          </a:prstGeom>
          <a:blipFill dpi="0" rotWithShape="1">
            <a:blip r:embed="rId2">
              <a:alphaModFix amt="13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B70EA3E1-AB9A-47AE-9CD4-3E2229CA3B5B}"/>
              </a:ext>
            </a:extLst>
          </p:cNvPr>
          <p:cNvSpPr txBox="1"/>
          <p:nvPr/>
        </p:nvSpPr>
        <p:spPr>
          <a:xfrm>
            <a:off x="6419642" y="2051352"/>
            <a:ext cx="2167279" cy="1477328"/>
          </a:xfrm>
          <a:prstGeom prst="rect">
            <a:avLst/>
          </a:prstGeom>
          <a:noFill/>
        </p:spPr>
        <p:txBody>
          <a:bodyPr wrap="square">
            <a:spAutoFit/>
          </a:bodyPr>
          <a:lstStyle/>
          <a:p>
            <a:pPr algn="ctr"/>
            <a:r>
              <a:rPr lang="en-US" dirty="0">
                <a:solidFill>
                  <a:schemeClr val="bg1"/>
                </a:solidFill>
              </a:rPr>
              <a:t>“One day it will be ‘you’re a good player’... not ‘you’re good for a girl.’”</a:t>
            </a:r>
          </a:p>
          <a:p>
            <a:pPr algn="ctr"/>
            <a:endParaRPr lang="en-US" dirty="0"/>
          </a:p>
        </p:txBody>
      </p:sp>
    </p:spTree>
    <p:extLst>
      <p:ext uri="{BB962C8B-B14F-4D97-AF65-F5344CB8AC3E}">
        <p14:creationId xmlns:p14="http://schemas.microsoft.com/office/powerpoint/2010/main" val="3486813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up)">
                                      <p:cBhvr>
                                        <p:cTn id="11" dur="500"/>
                                        <p:tgtEl>
                                          <p:spTgt spid="7"/>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p:cTn id="15" dur="500" fill="hold"/>
                                        <p:tgtEl>
                                          <p:spTgt spid="20"/>
                                        </p:tgtEl>
                                        <p:attrNameLst>
                                          <p:attrName>ppt_w</p:attrName>
                                        </p:attrNameLst>
                                      </p:cBhvr>
                                      <p:tavLst>
                                        <p:tav tm="0">
                                          <p:val>
                                            <p:fltVal val="0"/>
                                          </p:val>
                                        </p:tav>
                                        <p:tav tm="100000">
                                          <p:val>
                                            <p:strVal val="#ppt_w"/>
                                          </p:val>
                                        </p:tav>
                                      </p:tavLst>
                                    </p:anim>
                                    <p:anim calcmode="lin" valueType="num">
                                      <p:cBhvr>
                                        <p:cTn id="16" dur="500" fill="hold"/>
                                        <p:tgtEl>
                                          <p:spTgt spid="20"/>
                                        </p:tgtEl>
                                        <p:attrNameLst>
                                          <p:attrName>ppt_h</p:attrName>
                                        </p:attrNameLst>
                                      </p:cBhvr>
                                      <p:tavLst>
                                        <p:tav tm="0">
                                          <p:val>
                                            <p:fltVal val="0"/>
                                          </p:val>
                                        </p:tav>
                                        <p:tav tm="100000">
                                          <p:val>
                                            <p:strVal val="#ppt_h"/>
                                          </p:val>
                                        </p:tav>
                                      </p:tavLst>
                                    </p:anim>
                                    <p:animEffect transition="in" filter="fade">
                                      <p:cBhvr>
                                        <p:cTn id="17" dur="500"/>
                                        <p:tgtEl>
                                          <p:spTgt spid="20"/>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p:cTn id="21" dur="500" fill="hold"/>
                                        <p:tgtEl>
                                          <p:spTgt spid="21"/>
                                        </p:tgtEl>
                                        <p:attrNameLst>
                                          <p:attrName>ppt_w</p:attrName>
                                        </p:attrNameLst>
                                      </p:cBhvr>
                                      <p:tavLst>
                                        <p:tav tm="0">
                                          <p:val>
                                            <p:fltVal val="0"/>
                                          </p:val>
                                        </p:tav>
                                        <p:tav tm="100000">
                                          <p:val>
                                            <p:strVal val="#ppt_w"/>
                                          </p:val>
                                        </p:tav>
                                      </p:tavLst>
                                    </p:anim>
                                    <p:anim calcmode="lin" valueType="num">
                                      <p:cBhvr>
                                        <p:cTn id="22" dur="500" fill="hold"/>
                                        <p:tgtEl>
                                          <p:spTgt spid="21"/>
                                        </p:tgtEl>
                                        <p:attrNameLst>
                                          <p:attrName>ppt_h</p:attrName>
                                        </p:attrNameLst>
                                      </p:cBhvr>
                                      <p:tavLst>
                                        <p:tav tm="0">
                                          <p:val>
                                            <p:fltVal val="0"/>
                                          </p:val>
                                        </p:tav>
                                        <p:tav tm="100000">
                                          <p:val>
                                            <p:strVal val="#ppt_h"/>
                                          </p:val>
                                        </p:tav>
                                      </p:tavLst>
                                    </p:anim>
                                    <p:animEffect transition="in" filter="fade">
                                      <p:cBhvr>
                                        <p:cTn id="23" dur="500"/>
                                        <p:tgtEl>
                                          <p:spTgt spid="21"/>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p:cTn id="27" dur="500" fill="hold"/>
                                        <p:tgtEl>
                                          <p:spTgt spid="22"/>
                                        </p:tgtEl>
                                        <p:attrNameLst>
                                          <p:attrName>ppt_w</p:attrName>
                                        </p:attrNameLst>
                                      </p:cBhvr>
                                      <p:tavLst>
                                        <p:tav tm="0">
                                          <p:val>
                                            <p:fltVal val="0"/>
                                          </p:val>
                                        </p:tav>
                                        <p:tav tm="100000">
                                          <p:val>
                                            <p:strVal val="#ppt_w"/>
                                          </p:val>
                                        </p:tav>
                                      </p:tavLst>
                                    </p:anim>
                                    <p:anim calcmode="lin" valueType="num">
                                      <p:cBhvr>
                                        <p:cTn id="28" dur="500" fill="hold"/>
                                        <p:tgtEl>
                                          <p:spTgt spid="22"/>
                                        </p:tgtEl>
                                        <p:attrNameLst>
                                          <p:attrName>ppt_h</p:attrName>
                                        </p:attrNameLst>
                                      </p:cBhvr>
                                      <p:tavLst>
                                        <p:tav tm="0">
                                          <p:val>
                                            <p:fltVal val="0"/>
                                          </p:val>
                                        </p:tav>
                                        <p:tav tm="100000">
                                          <p:val>
                                            <p:strVal val="#ppt_h"/>
                                          </p:val>
                                        </p:tav>
                                      </p:tavLst>
                                    </p:anim>
                                    <p:animEffect transition="in" filter="fade">
                                      <p:cBhvr>
                                        <p:cTn id="29" dur="500"/>
                                        <p:tgtEl>
                                          <p:spTgt spid="22"/>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left)">
                                      <p:cBhvr>
                                        <p:cTn id="3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20" grpId="0" animBg="1"/>
      <p:bldP spid="21" grpId="0" animBg="1"/>
      <p:bldP spid="23" grpId="0" animBg="1"/>
      <p:bldP spid="22"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61D8A96D-D11C-4A5D-8CCB-61A17A25ECC3}"/>
              </a:ext>
            </a:extLst>
          </p:cNvPr>
          <p:cNvPicPr>
            <a:picLocks noChangeAspect="1"/>
          </p:cNvPicPr>
          <p:nvPr/>
        </p:nvPicPr>
        <p:blipFill>
          <a:blip r:embed="rId2"/>
          <a:stretch>
            <a:fillRect/>
          </a:stretch>
        </p:blipFill>
        <p:spPr>
          <a:xfrm flipH="1">
            <a:off x="0" y="0"/>
            <a:ext cx="5223803" cy="5143500"/>
          </a:xfrm>
          <a:prstGeom prst="rect">
            <a:avLst/>
          </a:prstGeom>
        </p:spPr>
      </p:pic>
      <p:sp>
        <p:nvSpPr>
          <p:cNvPr id="5" name="TextBox 4">
            <a:extLst>
              <a:ext uri="{FF2B5EF4-FFF2-40B4-BE49-F238E27FC236}">
                <a16:creationId xmlns:a16="http://schemas.microsoft.com/office/drawing/2014/main" id="{E0F19999-B9F0-4A12-A9CE-C3145D7BDDE7}"/>
              </a:ext>
            </a:extLst>
          </p:cNvPr>
          <p:cNvSpPr txBox="1"/>
          <p:nvPr/>
        </p:nvSpPr>
        <p:spPr>
          <a:xfrm>
            <a:off x="825495" y="814559"/>
            <a:ext cx="4084984" cy="461665"/>
          </a:xfrm>
          <a:prstGeom prst="rect">
            <a:avLst/>
          </a:prstGeom>
          <a:noFill/>
        </p:spPr>
        <p:txBody>
          <a:bodyPr wrap="square" rtlCol="0">
            <a:spAutoFit/>
          </a:bodyPr>
          <a:lstStyle/>
          <a:p>
            <a:r>
              <a:rPr lang="en-US" sz="2400" b="1" dirty="0">
                <a:solidFill>
                  <a:schemeClr val="bg1"/>
                </a:solidFill>
                <a:latin typeface="+mj-lt"/>
              </a:rPr>
              <a:t>Minorities in Esports</a:t>
            </a:r>
          </a:p>
        </p:txBody>
      </p:sp>
      <p:sp>
        <p:nvSpPr>
          <p:cNvPr id="6" name="TextBox 5"/>
          <p:cNvSpPr txBox="1"/>
          <p:nvPr/>
        </p:nvSpPr>
        <p:spPr>
          <a:xfrm flipH="1">
            <a:off x="948681" y="1486629"/>
            <a:ext cx="3240851" cy="3434017"/>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The most active gameplaying demographic is African American teenagers: A study showed that 83% of Black teenagers play video games, compared to 71% of Caucasian teenagers, and 69% of Hispanic teens. So, with a high percentage of teens of color playing games, representation in esports should be obvious, but just like female’s participation, black players are few and far between in the professional scene.</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bg1"/>
                </a:solidFill>
                <a:ea typeface="Lato regular" panose="020F0502020204030203" pitchFamily="34" charset="0"/>
                <a:cs typeface="Lato regular" panose="020F0502020204030203" pitchFamily="34" charset="0"/>
              </a:rPr>
              <a:t>Only 2% of video game developers are Black. Some developers have said that this lack of diversity in games development contributes to a lack of representation within video games themselves.</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p:txBody>
      </p:sp>
      <p:sp>
        <p:nvSpPr>
          <p:cNvPr id="19" name="Multiply 21">
            <a:extLst>
              <a:ext uri="{FF2B5EF4-FFF2-40B4-BE49-F238E27FC236}">
                <a16:creationId xmlns:a16="http://schemas.microsoft.com/office/drawing/2014/main" id="{63F107B8-BC2F-431D-8880-7A142452EC32}"/>
              </a:ext>
            </a:extLst>
          </p:cNvPr>
          <p:cNvSpPr/>
          <p:nvPr/>
        </p:nvSpPr>
        <p:spPr>
          <a:xfrm>
            <a:off x="251036" y="2918417"/>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0" name="Multiply 21">
            <a:extLst>
              <a:ext uri="{FF2B5EF4-FFF2-40B4-BE49-F238E27FC236}">
                <a16:creationId xmlns:a16="http://schemas.microsoft.com/office/drawing/2014/main" id="{5B9FDCCA-8439-4112-906B-6E9D86FCBE1F}"/>
              </a:ext>
            </a:extLst>
          </p:cNvPr>
          <p:cNvSpPr/>
          <p:nvPr/>
        </p:nvSpPr>
        <p:spPr>
          <a:xfrm rot="2700000">
            <a:off x="623289" y="337227"/>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8" name="Donut 23">
            <a:extLst>
              <a:ext uri="{FF2B5EF4-FFF2-40B4-BE49-F238E27FC236}">
                <a16:creationId xmlns:a16="http://schemas.microsoft.com/office/drawing/2014/main" id="{F20C3A2C-36A3-4B8B-A00D-111D4DBFB3D3}"/>
              </a:ext>
            </a:extLst>
          </p:cNvPr>
          <p:cNvSpPr/>
          <p:nvPr/>
        </p:nvSpPr>
        <p:spPr>
          <a:xfrm>
            <a:off x="-372571" y="-411498"/>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17" name="Isosceles Triangle 16">
            <a:extLst>
              <a:ext uri="{FF2B5EF4-FFF2-40B4-BE49-F238E27FC236}">
                <a16:creationId xmlns:a16="http://schemas.microsoft.com/office/drawing/2014/main" id="{ECB3A0F6-D1B2-4824-A92A-92931C676AE2}"/>
              </a:ext>
            </a:extLst>
          </p:cNvPr>
          <p:cNvSpPr/>
          <p:nvPr/>
        </p:nvSpPr>
        <p:spPr>
          <a:xfrm rot="1420415">
            <a:off x="15938" y="7631"/>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pic>
        <p:nvPicPr>
          <p:cNvPr id="1026" name="Picture 2" descr="ArtStation - Women in Gaming: 100 Pioneers of Play, Inna Vjuzhanina">
            <a:extLst>
              <a:ext uri="{FF2B5EF4-FFF2-40B4-BE49-F238E27FC236}">
                <a16:creationId xmlns:a16="http://schemas.microsoft.com/office/drawing/2014/main" id="{1395FCC7-18D9-49EB-AC78-5086CBEECE74}"/>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0032" b="10032"/>
          <a:stretch/>
        </p:blipFill>
        <p:spPr bwMode="auto">
          <a:xfrm>
            <a:off x="4748681" y="481449"/>
            <a:ext cx="3738567" cy="3911191"/>
          </a:xfrm>
          <a:prstGeom prst="rect">
            <a:avLst/>
          </a:prstGeom>
          <a:noFill/>
          <a:extLst>
            <a:ext uri="{909E8E84-426E-40DD-AFC4-6F175D3DCCD1}">
              <a14:hiddenFill xmlns:a14="http://schemas.microsoft.com/office/drawing/2010/main">
                <a:solidFill>
                  <a:srgbClr val="FFFFFF"/>
                </a:solidFill>
              </a14:hiddenFill>
            </a:ext>
          </a:extLst>
        </p:spPr>
      </p:pic>
      <p:sp>
        <p:nvSpPr>
          <p:cNvPr id="4" name="Freeform 3"/>
          <p:cNvSpPr/>
          <p:nvPr/>
        </p:nvSpPr>
        <p:spPr>
          <a:xfrm>
            <a:off x="7340460" y="-24897"/>
            <a:ext cx="1803540" cy="1671827"/>
          </a:xfrm>
          <a:custGeom>
            <a:avLst/>
            <a:gdLst>
              <a:gd name="connsiteX0" fmla="*/ 1821726 w 3225523"/>
              <a:gd name="connsiteY0" fmla="*/ 0 h 4952643"/>
              <a:gd name="connsiteX1" fmla="*/ 3225523 w 3225523"/>
              <a:gd name="connsiteY1" fmla="*/ 0 h 4952643"/>
              <a:gd name="connsiteX2" fmla="*/ 3225523 w 3225523"/>
              <a:gd name="connsiteY2" fmla="*/ 355699 h 4952643"/>
              <a:gd name="connsiteX3" fmla="*/ 0 w 3225523"/>
              <a:gd name="connsiteY3" fmla="*/ 4952643 h 4952643"/>
            </a:gdLst>
            <a:ahLst/>
            <a:cxnLst>
              <a:cxn ang="0">
                <a:pos x="connsiteX0" y="connsiteY0"/>
              </a:cxn>
              <a:cxn ang="0">
                <a:pos x="connsiteX1" y="connsiteY1"/>
              </a:cxn>
              <a:cxn ang="0">
                <a:pos x="connsiteX2" y="connsiteY2"/>
              </a:cxn>
              <a:cxn ang="0">
                <a:pos x="connsiteX3" y="connsiteY3"/>
              </a:cxn>
            </a:cxnLst>
            <a:rect l="l" t="t" r="r" b="b"/>
            <a:pathLst>
              <a:path w="3225523" h="4952643">
                <a:moveTo>
                  <a:pt x="1821726" y="0"/>
                </a:moveTo>
                <a:lnTo>
                  <a:pt x="3225523" y="0"/>
                </a:lnTo>
                <a:lnTo>
                  <a:pt x="3225523" y="355699"/>
                </a:lnTo>
                <a:lnTo>
                  <a:pt x="0" y="4952643"/>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997398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p:cTn id="29" dur="500" fill="hold"/>
                                        <p:tgtEl>
                                          <p:spTgt spid="19"/>
                                        </p:tgtEl>
                                        <p:attrNameLst>
                                          <p:attrName>ppt_w</p:attrName>
                                        </p:attrNameLst>
                                      </p:cBhvr>
                                      <p:tavLst>
                                        <p:tav tm="0">
                                          <p:val>
                                            <p:fltVal val="0"/>
                                          </p:val>
                                        </p:tav>
                                        <p:tav tm="100000">
                                          <p:val>
                                            <p:strVal val="#ppt_w"/>
                                          </p:val>
                                        </p:tav>
                                      </p:tavLst>
                                    </p:anim>
                                    <p:anim calcmode="lin" valueType="num">
                                      <p:cBhvr>
                                        <p:cTn id="30" dur="500" fill="hold"/>
                                        <p:tgtEl>
                                          <p:spTgt spid="19"/>
                                        </p:tgtEl>
                                        <p:attrNameLst>
                                          <p:attrName>ppt_h</p:attrName>
                                        </p:attrNameLst>
                                      </p:cBhvr>
                                      <p:tavLst>
                                        <p:tav tm="0">
                                          <p:val>
                                            <p:fltVal val="0"/>
                                          </p:val>
                                        </p:tav>
                                        <p:tav tm="100000">
                                          <p:val>
                                            <p:strVal val="#ppt_h"/>
                                          </p:val>
                                        </p:tav>
                                      </p:tavLst>
                                    </p:anim>
                                    <p:animEffect transition="in" filter="fade">
                                      <p:cBhvr>
                                        <p:cTn id="31" dur="500"/>
                                        <p:tgtEl>
                                          <p:spTgt spid="19"/>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p:cTn id="35" dur="500" fill="hold"/>
                                        <p:tgtEl>
                                          <p:spTgt spid="20"/>
                                        </p:tgtEl>
                                        <p:attrNameLst>
                                          <p:attrName>ppt_w</p:attrName>
                                        </p:attrNameLst>
                                      </p:cBhvr>
                                      <p:tavLst>
                                        <p:tav tm="0">
                                          <p:val>
                                            <p:fltVal val="0"/>
                                          </p:val>
                                        </p:tav>
                                        <p:tav tm="100000">
                                          <p:val>
                                            <p:strVal val="#ppt_w"/>
                                          </p:val>
                                        </p:tav>
                                      </p:tavLst>
                                    </p:anim>
                                    <p:anim calcmode="lin" valueType="num">
                                      <p:cBhvr>
                                        <p:cTn id="36" dur="500" fill="hold"/>
                                        <p:tgtEl>
                                          <p:spTgt spid="20"/>
                                        </p:tgtEl>
                                        <p:attrNameLst>
                                          <p:attrName>ppt_h</p:attrName>
                                        </p:attrNameLst>
                                      </p:cBhvr>
                                      <p:tavLst>
                                        <p:tav tm="0">
                                          <p:val>
                                            <p:fltVal val="0"/>
                                          </p:val>
                                        </p:tav>
                                        <p:tav tm="100000">
                                          <p:val>
                                            <p:strVal val="#ppt_h"/>
                                          </p:val>
                                        </p:tav>
                                      </p:tavLst>
                                    </p:anim>
                                    <p:animEffect transition="in" filter="fade">
                                      <p:cBhvr>
                                        <p:cTn id="3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9" grpId="0" animBg="1"/>
      <p:bldP spid="20" grpId="0" animBg="1"/>
      <p:bldP spid="18" grpId="0" animBg="1"/>
      <p:bldP spid="17" grpId="0" animBg="1"/>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0F19999-B9F0-4A12-A9CE-C3145D7BDDE7}"/>
              </a:ext>
            </a:extLst>
          </p:cNvPr>
          <p:cNvSpPr txBox="1"/>
          <p:nvPr/>
        </p:nvSpPr>
        <p:spPr>
          <a:xfrm>
            <a:off x="581251" y="528068"/>
            <a:ext cx="6738308" cy="461665"/>
          </a:xfrm>
          <a:prstGeom prst="rect">
            <a:avLst/>
          </a:prstGeom>
          <a:noFill/>
        </p:spPr>
        <p:txBody>
          <a:bodyPr wrap="square" rtlCol="0">
            <a:spAutoFit/>
          </a:bodyPr>
          <a:lstStyle/>
          <a:p>
            <a:r>
              <a:rPr lang="en-US" sz="2400" b="1" dirty="0">
                <a:solidFill>
                  <a:schemeClr val="bg1"/>
                </a:solidFill>
                <a:latin typeface="+mj-lt"/>
              </a:rPr>
              <a:t>Minorities in Gaming: Exclusion, Racism</a:t>
            </a:r>
            <a:endParaRPr lang="en-ID" sz="2400" b="1" dirty="0">
              <a:solidFill>
                <a:schemeClr val="bg1"/>
              </a:solidFill>
              <a:latin typeface="+mj-lt"/>
            </a:endParaRPr>
          </a:p>
        </p:txBody>
      </p:sp>
      <p:sp>
        <p:nvSpPr>
          <p:cNvPr id="7" name="TextBox 6"/>
          <p:cNvSpPr txBox="1"/>
          <p:nvPr/>
        </p:nvSpPr>
        <p:spPr>
          <a:xfrm flipH="1">
            <a:off x="708241" y="1222004"/>
            <a:ext cx="5136845" cy="3664849"/>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As we strive to improve conversations about race, racism, and racial justice in this country, it is also important to talk about race in online spaces, like the gaming world.</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accent1"/>
                </a:solidFill>
                <a:ea typeface="Lato regular" panose="020F0502020204030203" pitchFamily="34" charset="0"/>
                <a:cs typeface="Lato regular" panose="020F0502020204030203" pitchFamily="34" charset="0"/>
              </a:rPr>
              <a:t>Unfortunately, racism is not uncommon in the gaming community</a:t>
            </a:r>
            <a:r>
              <a:rPr lang="en-US" sz="1000" dirty="0">
                <a:solidFill>
                  <a:schemeClr val="bg1"/>
                </a:solidFill>
                <a:ea typeface="Lato regular" panose="020F0502020204030203" pitchFamily="34" charset="0"/>
                <a:cs typeface="Lato regular" panose="020F0502020204030203" pitchFamily="34" charset="0"/>
              </a:rPr>
              <a:t>. Some gamers use “ironic” bigotry, where they use racist slurs as a way to troll their opponents. And when other gamers join certain gaming communities, they get used to spaces where racist and sexist language is used. </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bg1"/>
                </a:solidFill>
                <a:ea typeface="Lato regular" panose="020F0502020204030203" pitchFamily="34" charset="0"/>
                <a:cs typeface="Lato regular" panose="020F0502020204030203" pitchFamily="34" charset="0"/>
              </a:rPr>
              <a:t>These behaviors have become so normalized in some gaming spaces that the use of anti-Semitic, Islamophobic, anti-Black, ableist, and sexist language is merely ‘trash talk.’</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bg1"/>
                </a:solidFill>
                <a:ea typeface="Lato regular" panose="020F0502020204030203" pitchFamily="34" charset="0"/>
                <a:cs typeface="Lato regular" panose="020F0502020204030203" pitchFamily="34" charset="0"/>
              </a:rPr>
              <a:t>It also works as a form of preventing others from enjoying gaming: those who get offended are seen as “weak”—forcing out gamers who aren’t willing to accept this behavior. </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accent1"/>
                </a:solidFill>
                <a:ea typeface="Lato regular" panose="020F0502020204030203" pitchFamily="34" charset="0"/>
                <a:cs typeface="Lato regular" panose="020F0502020204030203" pitchFamily="34" charset="0"/>
              </a:rPr>
              <a:t>Talking about these harmful behaviors in online gaming communities is important in order to tackle the problem.</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p:txBody>
      </p:sp>
      <p:sp>
        <p:nvSpPr>
          <p:cNvPr id="20" name="Multiply 21">
            <a:extLst>
              <a:ext uri="{FF2B5EF4-FFF2-40B4-BE49-F238E27FC236}">
                <a16:creationId xmlns:a16="http://schemas.microsoft.com/office/drawing/2014/main" id="{584AF429-C172-40B0-96A1-DCB182208BC5}"/>
              </a:ext>
            </a:extLst>
          </p:cNvPr>
          <p:cNvSpPr/>
          <p:nvPr/>
        </p:nvSpPr>
        <p:spPr>
          <a:xfrm>
            <a:off x="271907" y="142946"/>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1" name="Multiply 21">
            <a:extLst>
              <a:ext uri="{FF2B5EF4-FFF2-40B4-BE49-F238E27FC236}">
                <a16:creationId xmlns:a16="http://schemas.microsoft.com/office/drawing/2014/main" id="{8434BD48-48C4-4D97-911A-C2B3A3FE636C}"/>
              </a:ext>
            </a:extLst>
          </p:cNvPr>
          <p:cNvSpPr/>
          <p:nvPr/>
        </p:nvSpPr>
        <p:spPr>
          <a:xfrm rot="2700000">
            <a:off x="6281305" y="747856"/>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3" name="Donut 23">
            <a:extLst>
              <a:ext uri="{FF2B5EF4-FFF2-40B4-BE49-F238E27FC236}">
                <a16:creationId xmlns:a16="http://schemas.microsoft.com/office/drawing/2014/main" id="{0CC1B06B-8437-417D-BAC7-324602FF9D12}"/>
              </a:ext>
            </a:extLst>
          </p:cNvPr>
          <p:cNvSpPr/>
          <p:nvPr/>
        </p:nvSpPr>
        <p:spPr>
          <a:xfrm>
            <a:off x="8388598" y="-313802"/>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22" name="Isosceles Triangle 21">
            <a:extLst>
              <a:ext uri="{FF2B5EF4-FFF2-40B4-BE49-F238E27FC236}">
                <a16:creationId xmlns:a16="http://schemas.microsoft.com/office/drawing/2014/main" id="{66C4792F-F1FC-4164-AC45-755B3F128F04}"/>
              </a:ext>
            </a:extLst>
          </p:cNvPr>
          <p:cNvSpPr/>
          <p:nvPr/>
        </p:nvSpPr>
        <p:spPr>
          <a:xfrm rot="1420415">
            <a:off x="8794090" y="57711"/>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1" name="Rectangle 10">
            <a:extLst>
              <a:ext uri="{FF2B5EF4-FFF2-40B4-BE49-F238E27FC236}">
                <a16:creationId xmlns:a16="http://schemas.microsoft.com/office/drawing/2014/main" id="{7E4B4515-277D-45E1-904A-AF09A65FE2FF}"/>
              </a:ext>
            </a:extLst>
          </p:cNvPr>
          <p:cNvSpPr/>
          <p:nvPr/>
        </p:nvSpPr>
        <p:spPr>
          <a:xfrm>
            <a:off x="6239139" y="1480216"/>
            <a:ext cx="2445811" cy="2255593"/>
          </a:xfrm>
          <a:prstGeom prst="rect">
            <a:avLst/>
          </a:prstGeom>
          <a:blipFill dpi="0" rotWithShape="1">
            <a:blip r:embed="rId2">
              <a:alphaModFix amt="13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Black people and POC have thriving communities inside gaming. We need to focus on them.</a:t>
            </a:r>
          </a:p>
        </p:txBody>
      </p:sp>
    </p:spTree>
    <p:extLst>
      <p:ext uri="{BB962C8B-B14F-4D97-AF65-F5344CB8AC3E}">
        <p14:creationId xmlns:p14="http://schemas.microsoft.com/office/powerpoint/2010/main" val="2711898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up)">
                                      <p:cBhvr>
                                        <p:cTn id="11" dur="500"/>
                                        <p:tgtEl>
                                          <p:spTgt spid="7"/>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p:cTn id="15" dur="500" fill="hold"/>
                                        <p:tgtEl>
                                          <p:spTgt spid="20"/>
                                        </p:tgtEl>
                                        <p:attrNameLst>
                                          <p:attrName>ppt_w</p:attrName>
                                        </p:attrNameLst>
                                      </p:cBhvr>
                                      <p:tavLst>
                                        <p:tav tm="0">
                                          <p:val>
                                            <p:fltVal val="0"/>
                                          </p:val>
                                        </p:tav>
                                        <p:tav tm="100000">
                                          <p:val>
                                            <p:strVal val="#ppt_w"/>
                                          </p:val>
                                        </p:tav>
                                      </p:tavLst>
                                    </p:anim>
                                    <p:anim calcmode="lin" valueType="num">
                                      <p:cBhvr>
                                        <p:cTn id="16" dur="500" fill="hold"/>
                                        <p:tgtEl>
                                          <p:spTgt spid="20"/>
                                        </p:tgtEl>
                                        <p:attrNameLst>
                                          <p:attrName>ppt_h</p:attrName>
                                        </p:attrNameLst>
                                      </p:cBhvr>
                                      <p:tavLst>
                                        <p:tav tm="0">
                                          <p:val>
                                            <p:fltVal val="0"/>
                                          </p:val>
                                        </p:tav>
                                        <p:tav tm="100000">
                                          <p:val>
                                            <p:strVal val="#ppt_h"/>
                                          </p:val>
                                        </p:tav>
                                      </p:tavLst>
                                    </p:anim>
                                    <p:animEffect transition="in" filter="fade">
                                      <p:cBhvr>
                                        <p:cTn id="17" dur="500"/>
                                        <p:tgtEl>
                                          <p:spTgt spid="20"/>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p:cTn id="21" dur="500" fill="hold"/>
                                        <p:tgtEl>
                                          <p:spTgt spid="21"/>
                                        </p:tgtEl>
                                        <p:attrNameLst>
                                          <p:attrName>ppt_w</p:attrName>
                                        </p:attrNameLst>
                                      </p:cBhvr>
                                      <p:tavLst>
                                        <p:tav tm="0">
                                          <p:val>
                                            <p:fltVal val="0"/>
                                          </p:val>
                                        </p:tav>
                                        <p:tav tm="100000">
                                          <p:val>
                                            <p:strVal val="#ppt_w"/>
                                          </p:val>
                                        </p:tav>
                                      </p:tavLst>
                                    </p:anim>
                                    <p:anim calcmode="lin" valueType="num">
                                      <p:cBhvr>
                                        <p:cTn id="22" dur="500" fill="hold"/>
                                        <p:tgtEl>
                                          <p:spTgt spid="21"/>
                                        </p:tgtEl>
                                        <p:attrNameLst>
                                          <p:attrName>ppt_h</p:attrName>
                                        </p:attrNameLst>
                                      </p:cBhvr>
                                      <p:tavLst>
                                        <p:tav tm="0">
                                          <p:val>
                                            <p:fltVal val="0"/>
                                          </p:val>
                                        </p:tav>
                                        <p:tav tm="100000">
                                          <p:val>
                                            <p:strVal val="#ppt_h"/>
                                          </p:val>
                                        </p:tav>
                                      </p:tavLst>
                                    </p:anim>
                                    <p:animEffect transition="in" filter="fade">
                                      <p:cBhvr>
                                        <p:cTn id="23" dur="500"/>
                                        <p:tgtEl>
                                          <p:spTgt spid="21"/>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p:cTn id="27" dur="500" fill="hold"/>
                                        <p:tgtEl>
                                          <p:spTgt spid="22"/>
                                        </p:tgtEl>
                                        <p:attrNameLst>
                                          <p:attrName>ppt_w</p:attrName>
                                        </p:attrNameLst>
                                      </p:cBhvr>
                                      <p:tavLst>
                                        <p:tav tm="0">
                                          <p:val>
                                            <p:fltVal val="0"/>
                                          </p:val>
                                        </p:tav>
                                        <p:tav tm="100000">
                                          <p:val>
                                            <p:strVal val="#ppt_w"/>
                                          </p:val>
                                        </p:tav>
                                      </p:tavLst>
                                    </p:anim>
                                    <p:anim calcmode="lin" valueType="num">
                                      <p:cBhvr>
                                        <p:cTn id="28" dur="500" fill="hold"/>
                                        <p:tgtEl>
                                          <p:spTgt spid="22"/>
                                        </p:tgtEl>
                                        <p:attrNameLst>
                                          <p:attrName>ppt_h</p:attrName>
                                        </p:attrNameLst>
                                      </p:cBhvr>
                                      <p:tavLst>
                                        <p:tav tm="0">
                                          <p:val>
                                            <p:fltVal val="0"/>
                                          </p:val>
                                        </p:tav>
                                        <p:tav tm="100000">
                                          <p:val>
                                            <p:strVal val="#ppt_h"/>
                                          </p:val>
                                        </p:tav>
                                      </p:tavLst>
                                    </p:anim>
                                    <p:animEffect transition="in" filter="fade">
                                      <p:cBhvr>
                                        <p:cTn id="29" dur="500"/>
                                        <p:tgtEl>
                                          <p:spTgt spid="22"/>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left)">
                                      <p:cBhvr>
                                        <p:cTn id="3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20" grpId="0" animBg="1"/>
      <p:bldP spid="21" grpId="0" animBg="1"/>
      <p:bldP spid="23" grpId="0" animBg="1"/>
      <p:bldP spid="22"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11" name="Picture Placeholder 10">
            <a:extLst>
              <a:ext uri="{FF2B5EF4-FFF2-40B4-BE49-F238E27FC236}">
                <a16:creationId xmlns:a16="http://schemas.microsoft.com/office/drawing/2014/main" id="{E571DB90-2C6A-458D-A0CF-48B97029FD26}"/>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3927" r="13927"/>
          <a:stretch>
            <a:fillRect/>
          </a:stretch>
        </p:blipFill>
        <p:spPr>
          <a:xfrm>
            <a:off x="413092" y="689350"/>
            <a:ext cx="4345793" cy="3840101"/>
          </a:xfrm>
        </p:spPr>
      </p:pic>
      <p:sp>
        <p:nvSpPr>
          <p:cNvPr id="4" name="Freeform 3"/>
          <p:cNvSpPr/>
          <p:nvPr/>
        </p:nvSpPr>
        <p:spPr>
          <a:xfrm>
            <a:off x="2330819" y="3282744"/>
            <a:ext cx="2252701" cy="1860757"/>
          </a:xfrm>
          <a:custGeom>
            <a:avLst/>
            <a:gdLst>
              <a:gd name="connsiteX0" fmla="*/ 1906207 w 1906207"/>
              <a:gd name="connsiteY0" fmla="*/ 0 h 1574549"/>
              <a:gd name="connsiteX1" fmla="*/ 1385720 w 1906207"/>
              <a:gd name="connsiteY1" fmla="*/ 1574549 h 1574549"/>
              <a:gd name="connsiteX2" fmla="*/ 0 w 1906207"/>
              <a:gd name="connsiteY2" fmla="*/ 1574549 h 1574549"/>
            </a:gdLst>
            <a:ahLst/>
            <a:cxnLst>
              <a:cxn ang="0">
                <a:pos x="connsiteX0" y="connsiteY0"/>
              </a:cxn>
              <a:cxn ang="0">
                <a:pos x="connsiteX1" y="connsiteY1"/>
              </a:cxn>
              <a:cxn ang="0">
                <a:pos x="connsiteX2" y="connsiteY2"/>
              </a:cxn>
            </a:cxnLst>
            <a:rect l="l" t="t" r="r" b="b"/>
            <a:pathLst>
              <a:path w="1906207" h="1574549">
                <a:moveTo>
                  <a:pt x="1906207" y="0"/>
                </a:moveTo>
                <a:lnTo>
                  <a:pt x="1385720" y="1574549"/>
                </a:lnTo>
                <a:lnTo>
                  <a:pt x="0" y="157454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 name="TextBox 5">
            <a:extLst>
              <a:ext uri="{FF2B5EF4-FFF2-40B4-BE49-F238E27FC236}">
                <a16:creationId xmlns:a16="http://schemas.microsoft.com/office/drawing/2014/main" id="{E0F19999-B9F0-4A12-A9CE-C3145D7BDDE7}"/>
              </a:ext>
            </a:extLst>
          </p:cNvPr>
          <p:cNvSpPr txBox="1"/>
          <p:nvPr/>
        </p:nvSpPr>
        <p:spPr>
          <a:xfrm>
            <a:off x="5451504" y="528212"/>
            <a:ext cx="2809875" cy="830997"/>
          </a:xfrm>
          <a:prstGeom prst="rect">
            <a:avLst/>
          </a:prstGeom>
          <a:noFill/>
        </p:spPr>
        <p:txBody>
          <a:bodyPr wrap="square" rtlCol="0">
            <a:spAutoFit/>
          </a:bodyPr>
          <a:lstStyle/>
          <a:p>
            <a:r>
              <a:rPr lang="en-US" sz="2400" b="1" dirty="0">
                <a:solidFill>
                  <a:schemeClr val="bg1"/>
                </a:solidFill>
                <a:latin typeface="+mj-lt"/>
              </a:rPr>
              <a:t>Accessibility in esports</a:t>
            </a:r>
            <a:endParaRPr lang="en-ID" sz="2400" b="1" dirty="0">
              <a:solidFill>
                <a:schemeClr val="bg1"/>
              </a:solidFill>
              <a:latin typeface="+mj-lt"/>
            </a:endParaRPr>
          </a:p>
        </p:txBody>
      </p:sp>
      <p:sp>
        <p:nvSpPr>
          <p:cNvPr id="7" name="TextBox 6"/>
          <p:cNvSpPr txBox="1"/>
          <p:nvPr/>
        </p:nvSpPr>
        <p:spPr>
          <a:xfrm flipH="1">
            <a:off x="5562385" y="1532346"/>
            <a:ext cx="2698994" cy="2279855"/>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More and more people with disabilities are getting into gaming, since esports can give disabled players a chance to rise to the top and play at the highest levels.</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bg1"/>
                </a:solidFill>
                <a:ea typeface="Lato regular" panose="020F0502020204030203" pitchFamily="34" charset="0"/>
                <a:cs typeface="Lato regular" panose="020F0502020204030203" pitchFamily="34" charset="0"/>
              </a:rPr>
              <a:t>In 2019, Japan held the Gunma E-sports Festival- a tournament for gamers with disabilities. Four teams of five players competed in a League of Legends match for one million yen, using special equipment and adapted controllers to play more easily.</a:t>
            </a:r>
          </a:p>
        </p:txBody>
      </p:sp>
      <p:sp>
        <p:nvSpPr>
          <p:cNvPr id="8" name="Right Arrow 7"/>
          <p:cNvSpPr/>
          <p:nvPr/>
        </p:nvSpPr>
        <p:spPr>
          <a:xfrm>
            <a:off x="5968757" y="4256363"/>
            <a:ext cx="317744" cy="8572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9" name="TextBox 8"/>
          <p:cNvSpPr txBox="1"/>
          <p:nvPr/>
        </p:nvSpPr>
        <p:spPr>
          <a:xfrm flipH="1">
            <a:off x="6345914" y="4227836"/>
            <a:ext cx="1174994" cy="138499"/>
          </a:xfrm>
          <a:prstGeom prst="rect">
            <a:avLst/>
          </a:prstGeom>
          <a:noFill/>
        </p:spPr>
        <p:txBody>
          <a:bodyPr wrap="square" lIns="0" tIns="0" rIns="0" bIns="0" rtlCol="0">
            <a:spAutoFit/>
          </a:bodyPr>
          <a:lstStyle/>
          <a:p>
            <a:r>
              <a:rPr lang="en-US" sz="900" b="1" spc="225" dirty="0">
                <a:solidFill>
                  <a:schemeClr val="bg1"/>
                </a:solidFill>
                <a:ea typeface="Lato regular" panose="020F0502020204030203" pitchFamily="34" charset="0"/>
                <a:cs typeface="Lato regular" panose="020F0502020204030203" pitchFamily="34" charset="0"/>
              </a:rPr>
              <a:t>NEXT GAME</a:t>
            </a:r>
          </a:p>
        </p:txBody>
      </p:sp>
      <p:sp>
        <p:nvSpPr>
          <p:cNvPr id="14" name="Isosceles Triangle 13">
            <a:extLst>
              <a:ext uri="{FF2B5EF4-FFF2-40B4-BE49-F238E27FC236}">
                <a16:creationId xmlns:a16="http://schemas.microsoft.com/office/drawing/2014/main" id="{C5D56A46-D4AB-40FE-9756-DFB61F0D96EA}"/>
              </a:ext>
            </a:extLst>
          </p:cNvPr>
          <p:cNvSpPr/>
          <p:nvPr/>
        </p:nvSpPr>
        <p:spPr>
          <a:xfrm rot="1420415">
            <a:off x="8707658" y="171623"/>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5" name="Donut 23">
            <a:extLst>
              <a:ext uri="{FF2B5EF4-FFF2-40B4-BE49-F238E27FC236}">
                <a16:creationId xmlns:a16="http://schemas.microsoft.com/office/drawing/2014/main" id="{1E93DA7F-6198-4A80-ABD0-410D35904931}"/>
              </a:ext>
            </a:extLst>
          </p:cNvPr>
          <p:cNvSpPr/>
          <p:nvPr/>
        </p:nvSpPr>
        <p:spPr>
          <a:xfrm>
            <a:off x="8302166" y="-207017"/>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16" name="Multiply 21">
            <a:extLst>
              <a:ext uri="{FF2B5EF4-FFF2-40B4-BE49-F238E27FC236}">
                <a16:creationId xmlns:a16="http://schemas.microsoft.com/office/drawing/2014/main" id="{9ADCF2FE-1ABA-4F37-8CCE-BF83B99B2230}"/>
              </a:ext>
            </a:extLst>
          </p:cNvPr>
          <p:cNvSpPr/>
          <p:nvPr/>
        </p:nvSpPr>
        <p:spPr>
          <a:xfrm>
            <a:off x="928386" y="4342088"/>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7" name="Multiply 21">
            <a:extLst>
              <a:ext uri="{FF2B5EF4-FFF2-40B4-BE49-F238E27FC236}">
                <a16:creationId xmlns:a16="http://schemas.microsoft.com/office/drawing/2014/main" id="{E9A58C2F-92A4-4204-9013-A53A9C79AD90}"/>
              </a:ext>
            </a:extLst>
          </p:cNvPr>
          <p:cNvSpPr/>
          <p:nvPr/>
        </p:nvSpPr>
        <p:spPr>
          <a:xfrm rot="2700000">
            <a:off x="4107117" y="496790"/>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3262251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up)">
                                      <p:cBhvr>
                                        <p:cTn id="23" dur="500"/>
                                        <p:tgtEl>
                                          <p:spTgt spid="9"/>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500" fill="hold"/>
                                        <p:tgtEl>
                                          <p:spTgt spid="14"/>
                                        </p:tgtEl>
                                        <p:attrNameLst>
                                          <p:attrName>ppt_w</p:attrName>
                                        </p:attrNameLst>
                                      </p:cBhvr>
                                      <p:tavLst>
                                        <p:tav tm="0">
                                          <p:val>
                                            <p:fltVal val="0"/>
                                          </p:val>
                                        </p:tav>
                                        <p:tav tm="100000">
                                          <p:val>
                                            <p:strVal val="#ppt_w"/>
                                          </p:val>
                                        </p:tav>
                                      </p:tavLst>
                                    </p:anim>
                                    <p:anim calcmode="lin" valueType="num">
                                      <p:cBhvr>
                                        <p:cTn id="28" dur="500" fill="hold"/>
                                        <p:tgtEl>
                                          <p:spTgt spid="14"/>
                                        </p:tgtEl>
                                        <p:attrNameLst>
                                          <p:attrName>ppt_h</p:attrName>
                                        </p:attrNameLst>
                                      </p:cBhvr>
                                      <p:tavLst>
                                        <p:tav tm="0">
                                          <p:val>
                                            <p:fltVal val="0"/>
                                          </p:val>
                                        </p:tav>
                                        <p:tav tm="100000">
                                          <p:val>
                                            <p:strVal val="#ppt_h"/>
                                          </p:val>
                                        </p:tav>
                                      </p:tavLst>
                                    </p:anim>
                                    <p:animEffect transition="in" filter="fade">
                                      <p:cBhvr>
                                        <p:cTn id="29" dur="500"/>
                                        <p:tgtEl>
                                          <p:spTgt spid="1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ipe(left)">
                                      <p:cBhvr>
                                        <p:cTn id="33" dur="500"/>
                                        <p:tgtEl>
                                          <p:spTgt spid="15"/>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Effect transition="in" filter="fade">
                                      <p:cBhvr>
                                        <p:cTn id="39" dur="500"/>
                                        <p:tgtEl>
                                          <p:spTgt spid="16"/>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p:cTn id="43" dur="500" fill="hold"/>
                                        <p:tgtEl>
                                          <p:spTgt spid="17"/>
                                        </p:tgtEl>
                                        <p:attrNameLst>
                                          <p:attrName>ppt_w</p:attrName>
                                        </p:attrNameLst>
                                      </p:cBhvr>
                                      <p:tavLst>
                                        <p:tav tm="0">
                                          <p:val>
                                            <p:fltVal val="0"/>
                                          </p:val>
                                        </p:tav>
                                        <p:tav tm="100000">
                                          <p:val>
                                            <p:strVal val="#ppt_w"/>
                                          </p:val>
                                        </p:tav>
                                      </p:tavLst>
                                    </p:anim>
                                    <p:anim calcmode="lin" valueType="num">
                                      <p:cBhvr>
                                        <p:cTn id="44" dur="500" fill="hold"/>
                                        <p:tgtEl>
                                          <p:spTgt spid="17"/>
                                        </p:tgtEl>
                                        <p:attrNameLst>
                                          <p:attrName>ppt_h</p:attrName>
                                        </p:attrNameLst>
                                      </p:cBhvr>
                                      <p:tavLst>
                                        <p:tav tm="0">
                                          <p:val>
                                            <p:fltVal val="0"/>
                                          </p:val>
                                        </p:tav>
                                        <p:tav tm="100000">
                                          <p:val>
                                            <p:strVal val="#ppt_h"/>
                                          </p:val>
                                        </p:tav>
                                      </p:tavLst>
                                    </p:anim>
                                    <p:animEffect transition="in" filter="fade">
                                      <p:cBhvr>
                                        <p:cTn id="4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P spid="7" grpId="0"/>
      <p:bldP spid="8" grpId="0" animBg="1"/>
      <p:bldP spid="9" grpId="0"/>
      <p:bldP spid="14" grpId="0" animBg="1"/>
      <p:bldP spid="15" grpId="0" animBg="1"/>
      <p:bldP spid="16" grpId="0" animBg="1"/>
      <p:bldP spid="17"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8" name="Right Arrow 7"/>
          <p:cNvSpPr/>
          <p:nvPr/>
        </p:nvSpPr>
        <p:spPr>
          <a:xfrm>
            <a:off x="7464065" y="4627854"/>
            <a:ext cx="317744" cy="8572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9" name="TextBox 8"/>
          <p:cNvSpPr txBox="1"/>
          <p:nvPr/>
        </p:nvSpPr>
        <p:spPr>
          <a:xfrm flipH="1">
            <a:off x="7879213" y="4596301"/>
            <a:ext cx="1174994" cy="138499"/>
          </a:xfrm>
          <a:prstGeom prst="rect">
            <a:avLst/>
          </a:prstGeom>
          <a:noFill/>
        </p:spPr>
        <p:txBody>
          <a:bodyPr wrap="square" lIns="0" tIns="0" rIns="0" bIns="0" rtlCol="0">
            <a:spAutoFit/>
          </a:bodyPr>
          <a:lstStyle/>
          <a:p>
            <a:r>
              <a:rPr lang="en-US" sz="900" b="1" spc="225" dirty="0">
                <a:solidFill>
                  <a:schemeClr val="bg1"/>
                </a:solidFill>
                <a:ea typeface="Lato regular" panose="020F0502020204030203" pitchFamily="34" charset="0"/>
                <a:cs typeface="Lato regular" panose="020F0502020204030203" pitchFamily="34" charset="0"/>
              </a:rPr>
              <a:t>NEXT GAME</a:t>
            </a:r>
          </a:p>
        </p:txBody>
      </p:sp>
      <p:sp>
        <p:nvSpPr>
          <p:cNvPr id="14" name="Isosceles Triangle 13">
            <a:extLst>
              <a:ext uri="{FF2B5EF4-FFF2-40B4-BE49-F238E27FC236}">
                <a16:creationId xmlns:a16="http://schemas.microsoft.com/office/drawing/2014/main" id="{C5D56A46-D4AB-40FE-9756-DFB61F0D96EA}"/>
              </a:ext>
            </a:extLst>
          </p:cNvPr>
          <p:cNvSpPr/>
          <p:nvPr/>
        </p:nvSpPr>
        <p:spPr>
          <a:xfrm rot="1420415">
            <a:off x="8707658" y="171623"/>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5" name="Donut 23">
            <a:extLst>
              <a:ext uri="{FF2B5EF4-FFF2-40B4-BE49-F238E27FC236}">
                <a16:creationId xmlns:a16="http://schemas.microsoft.com/office/drawing/2014/main" id="{1E93DA7F-6198-4A80-ABD0-410D35904931}"/>
              </a:ext>
            </a:extLst>
          </p:cNvPr>
          <p:cNvSpPr/>
          <p:nvPr/>
        </p:nvSpPr>
        <p:spPr>
          <a:xfrm>
            <a:off x="8302166" y="-207017"/>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16" name="Multiply 21">
            <a:extLst>
              <a:ext uri="{FF2B5EF4-FFF2-40B4-BE49-F238E27FC236}">
                <a16:creationId xmlns:a16="http://schemas.microsoft.com/office/drawing/2014/main" id="{9ADCF2FE-1ABA-4F37-8CCE-BF83B99B2230}"/>
              </a:ext>
            </a:extLst>
          </p:cNvPr>
          <p:cNvSpPr/>
          <p:nvPr/>
        </p:nvSpPr>
        <p:spPr>
          <a:xfrm>
            <a:off x="1488510" y="4211179"/>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7" name="Multiply 21">
            <a:extLst>
              <a:ext uri="{FF2B5EF4-FFF2-40B4-BE49-F238E27FC236}">
                <a16:creationId xmlns:a16="http://schemas.microsoft.com/office/drawing/2014/main" id="{E9A58C2F-92A4-4204-9013-A53A9C79AD90}"/>
              </a:ext>
            </a:extLst>
          </p:cNvPr>
          <p:cNvSpPr/>
          <p:nvPr/>
        </p:nvSpPr>
        <p:spPr>
          <a:xfrm rot="2700000">
            <a:off x="3423993" y="609151"/>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pic>
        <p:nvPicPr>
          <p:cNvPr id="10" name="Picture 9">
            <a:extLst>
              <a:ext uri="{FF2B5EF4-FFF2-40B4-BE49-F238E27FC236}">
                <a16:creationId xmlns:a16="http://schemas.microsoft.com/office/drawing/2014/main" id="{B1F0ADA4-AB93-401B-B763-BABD55F08D9E}"/>
              </a:ext>
            </a:extLst>
          </p:cNvPr>
          <p:cNvPicPr>
            <a:picLocks noChangeAspect="1"/>
          </p:cNvPicPr>
          <p:nvPr/>
        </p:nvPicPr>
        <p:blipFill>
          <a:blip r:embed="rId2"/>
          <a:stretch>
            <a:fillRect/>
          </a:stretch>
        </p:blipFill>
        <p:spPr>
          <a:xfrm>
            <a:off x="-6862" y="0"/>
            <a:ext cx="6226342" cy="5143500"/>
          </a:xfrm>
          <a:prstGeom prst="rect">
            <a:avLst/>
          </a:prstGeom>
        </p:spPr>
      </p:pic>
      <p:sp>
        <p:nvSpPr>
          <p:cNvPr id="19" name="TextBox 18">
            <a:extLst>
              <a:ext uri="{FF2B5EF4-FFF2-40B4-BE49-F238E27FC236}">
                <a16:creationId xmlns:a16="http://schemas.microsoft.com/office/drawing/2014/main" id="{7ADF3A56-994E-4F26-A360-F505A5ADF29F}"/>
              </a:ext>
            </a:extLst>
          </p:cNvPr>
          <p:cNvSpPr txBox="1"/>
          <p:nvPr/>
        </p:nvSpPr>
        <p:spPr>
          <a:xfrm>
            <a:off x="4769025" y="529389"/>
            <a:ext cx="3965768" cy="1569660"/>
          </a:xfrm>
          <a:prstGeom prst="rect">
            <a:avLst/>
          </a:prstGeom>
          <a:noFill/>
        </p:spPr>
        <p:txBody>
          <a:bodyPr wrap="square" rtlCol="0">
            <a:spAutoFit/>
          </a:bodyPr>
          <a:lstStyle/>
          <a:p>
            <a:r>
              <a:rPr lang="en-US" sz="2400" b="1" dirty="0">
                <a:solidFill>
                  <a:schemeClr val="bg1"/>
                </a:solidFill>
                <a:latin typeface="+mj-lt"/>
              </a:rPr>
              <a:t>Discussion:</a:t>
            </a:r>
          </a:p>
          <a:p>
            <a:r>
              <a:rPr lang="en-US" sz="2400" b="1" dirty="0">
                <a:solidFill>
                  <a:schemeClr val="bg1"/>
                </a:solidFill>
                <a:latin typeface="+mj-lt"/>
              </a:rPr>
              <a:t>Why Do You Think Diversity in Gaming is as Bad as it is Today?</a:t>
            </a:r>
            <a:endParaRPr lang="en-ID" sz="2400" b="1" dirty="0">
              <a:solidFill>
                <a:schemeClr val="bg1"/>
              </a:solidFill>
              <a:latin typeface="+mj-lt"/>
            </a:endParaRPr>
          </a:p>
        </p:txBody>
      </p:sp>
      <p:sp>
        <p:nvSpPr>
          <p:cNvPr id="20" name="TextBox 19">
            <a:extLst>
              <a:ext uri="{FF2B5EF4-FFF2-40B4-BE49-F238E27FC236}">
                <a16:creationId xmlns:a16="http://schemas.microsoft.com/office/drawing/2014/main" id="{64461B3B-2D5D-4919-9396-AD43655C6331}"/>
              </a:ext>
            </a:extLst>
          </p:cNvPr>
          <p:cNvSpPr txBox="1"/>
          <p:nvPr/>
        </p:nvSpPr>
        <p:spPr>
          <a:xfrm flipH="1">
            <a:off x="5607646" y="2199320"/>
            <a:ext cx="3274662" cy="1818190"/>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Do you believe that it is partially because children are exposed to gender stereotypes as they grow up? (Think of action, science, and technology toys being marketed to boys, and role-play and arts and crafts toys being marketed at girls)</a:t>
            </a:r>
            <a:br>
              <a:rPr lang="en-US" sz="1000" dirty="0">
                <a:solidFill>
                  <a:schemeClr val="bg1"/>
                </a:solidFill>
                <a:ea typeface="Lato regular" panose="020F0502020204030203" pitchFamily="34" charset="0"/>
                <a:cs typeface="Lato regular" panose="020F0502020204030203" pitchFamily="34" charset="0"/>
              </a:rPr>
            </a:br>
            <a:r>
              <a:rPr lang="en-US" sz="1000" dirty="0">
                <a:solidFill>
                  <a:schemeClr val="bg1"/>
                </a:solidFill>
                <a:ea typeface="Lato regular" panose="020F0502020204030203" pitchFamily="34" charset="0"/>
                <a:cs typeface="Lato regular" panose="020F0502020204030203" pitchFamily="34" charset="0"/>
              </a:rPr>
              <a:t>Is it because video games have historically been catered towards straight, white males? </a:t>
            </a:r>
          </a:p>
          <a:p>
            <a:pPr>
              <a:lnSpc>
                <a:spcPct val="150000"/>
              </a:lnSpc>
            </a:pPr>
            <a:r>
              <a:rPr lang="en-US" sz="1000" dirty="0">
                <a:solidFill>
                  <a:schemeClr val="bg1"/>
                </a:solidFill>
                <a:ea typeface="Lato regular" panose="020F0502020204030203" pitchFamily="34" charset="0"/>
                <a:cs typeface="Lato regular" panose="020F0502020204030203" pitchFamily="34" charset="0"/>
              </a:rPr>
              <a:t>Do you believe that boys are just naturally better at video games and like video games more than girls? Why or why not? </a:t>
            </a:r>
          </a:p>
        </p:txBody>
      </p:sp>
    </p:spTree>
    <p:extLst>
      <p:ext uri="{BB962C8B-B14F-4D97-AF65-F5344CB8AC3E}">
        <p14:creationId xmlns:p14="http://schemas.microsoft.com/office/powerpoint/2010/main" val="2725536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up)">
                                      <p:cBhvr>
                                        <p:cTn id="11" dur="500"/>
                                        <p:tgtEl>
                                          <p:spTgt spid="9"/>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500" fill="hold"/>
                                        <p:tgtEl>
                                          <p:spTgt spid="14"/>
                                        </p:tgtEl>
                                        <p:attrNameLst>
                                          <p:attrName>ppt_w</p:attrName>
                                        </p:attrNameLst>
                                      </p:cBhvr>
                                      <p:tavLst>
                                        <p:tav tm="0">
                                          <p:val>
                                            <p:fltVal val="0"/>
                                          </p:val>
                                        </p:tav>
                                        <p:tav tm="100000">
                                          <p:val>
                                            <p:strVal val="#ppt_w"/>
                                          </p:val>
                                        </p:tav>
                                      </p:tavLst>
                                    </p:anim>
                                    <p:anim calcmode="lin" valueType="num">
                                      <p:cBhvr>
                                        <p:cTn id="16" dur="500" fill="hold"/>
                                        <p:tgtEl>
                                          <p:spTgt spid="14"/>
                                        </p:tgtEl>
                                        <p:attrNameLst>
                                          <p:attrName>ppt_h</p:attrName>
                                        </p:attrNameLst>
                                      </p:cBhvr>
                                      <p:tavLst>
                                        <p:tav tm="0">
                                          <p:val>
                                            <p:fltVal val="0"/>
                                          </p:val>
                                        </p:tav>
                                        <p:tav tm="100000">
                                          <p:val>
                                            <p:strVal val="#ppt_h"/>
                                          </p:val>
                                        </p:tav>
                                      </p:tavLst>
                                    </p:anim>
                                    <p:animEffect transition="in" filter="fade">
                                      <p:cBhvr>
                                        <p:cTn id="17" dur="500"/>
                                        <p:tgtEl>
                                          <p:spTgt spid="1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left)">
                                      <p:cBhvr>
                                        <p:cTn id="21" dur="500"/>
                                        <p:tgtEl>
                                          <p:spTgt spid="15"/>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p:cTn id="25" dur="500" fill="hold"/>
                                        <p:tgtEl>
                                          <p:spTgt spid="16"/>
                                        </p:tgtEl>
                                        <p:attrNameLst>
                                          <p:attrName>ppt_w</p:attrName>
                                        </p:attrNameLst>
                                      </p:cBhvr>
                                      <p:tavLst>
                                        <p:tav tm="0">
                                          <p:val>
                                            <p:fltVal val="0"/>
                                          </p:val>
                                        </p:tav>
                                        <p:tav tm="100000">
                                          <p:val>
                                            <p:strVal val="#ppt_w"/>
                                          </p:val>
                                        </p:tav>
                                      </p:tavLst>
                                    </p:anim>
                                    <p:anim calcmode="lin" valueType="num">
                                      <p:cBhvr>
                                        <p:cTn id="26" dur="500" fill="hold"/>
                                        <p:tgtEl>
                                          <p:spTgt spid="16"/>
                                        </p:tgtEl>
                                        <p:attrNameLst>
                                          <p:attrName>ppt_h</p:attrName>
                                        </p:attrNameLst>
                                      </p:cBhvr>
                                      <p:tavLst>
                                        <p:tav tm="0">
                                          <p:val>
                                            <p:fltVal val="0"/>
                                          </p:val>
                                        </p:tav>
                                        <p:tav tm="100000">
                                          <p:val>
                                            <p:strVal val="#ppt_h"/>
                                          </p:val>
                                        </p:tav>
                                      </p:tavLst>
                                    </p:anim>
                                    <p:animEffect transition="in" filter="fade">
                                      <p:cBhvr>
                                        <p:cTn id="27" dur="500"/>
                                        <p:tgtEl>
                                          <p:spTgt spid="16"/>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Effect transition="in" filter="fade">
                                      <p:cBhvr>
                                        <p:cTn id="33" dur="500"/>
                                        <p:tgtEl>
                                          <p:spTgt spid="17"/>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left)">
                                      <p:cBhvr>
                                        <p:cTn id="37" dur="500"/>
                                        <p:tgtEl>
                                          <p:spTgt spid="19"/>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wipe(up)">
                                      <p:cBhvr>
                                        <p:cTn id="4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4" grpId="0" animBg="1"/>
      <p:bldP spid="15" grpId="0" animBg="1"/>
      <p:bldP spid="16" grpId="0" animBg="1"/>
      <p:bldP spid="17" grpId="0" animBg="1"/>
      <p:bldP spid="19" grpId="0"/>
      <p:bldP spid="20" grpId="0"/>
    </p:bldLst>
  </p:timing>
</p:sld>
</file>

<file path=ppt/theme/theme1.xml><?xml version="1.0" encoding="utf-8"?>
<a:theme xmlns:a="http://schemas.openxmlformats.org/drawingml/2006/main" name="Facet">
  <a:themeElements>
    <a:clrScheme name="USF Colors">
      <a:dk1>
        <a:srgbClr val="005432"/>
      </a:dk1>
      <a:lt1>
        <a:srgbClr val="FFFFFF"/>
      </a:lt1>
      <a:dk2>
        <a:srgbClr val="006747"/>
      </a:dk2>
      <a:lt2>
        <a:srgbClr val="EAE5EB"/>
      </a:lt2>
      <a:accent1>
        <a:srgbClr val="DBE442"/>
      </a:accent1>
      <a:accent2>
        <a:srgbClr val="9CCB3B"/>
      </a:accent2>
      <a:accent3>
        <a:srgbClr val="009374"/>
      </a:accent3>
      <a:accent4>
        <a:srgbClr val="80B0A6"/>
      </a:accent4>
      <a:accent5>
        <a:srgbClr val="006484"/>
      </a:accent5>
      <a:accent6>
        <a:srgbClr val="CAD2D8"/>
      </a:accent6>
      <a:hlink>
        <a:srgbClr val="7E96A0"/>
      </a:hlink>
      <a:folHlink>
        <a:srgbClr val="466069"/>
      </a:folHlink>
    </a:clrScheme>
    <a:fontScheme name="Custom 2">
      <a:majorFont>
        <a:latin typeface="Gobold Bold"/>
        <a:ea typeface=""/>
        <a:cs typeface=""/>
      </a:majorFont>
      <a:minorFont>
        <a:latin typeface="Trade Gothic LT Std Bold"/>
        <a:ea typeface=""/>
        <a:cs typeface=""/>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6 - Diversity" id="{D073DB59-FF0F-4BC7-A437-E382B7409CAB}" vid="{A9EF83F5-85EC-4FD2-9856-ACF824121F7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2768</TotalTime>
  <Words>1452</Words>
  <Application>Microsoft Office PowerPoint</Application>
  <PresentationFormat>On-screen Show (16:9)</PresentationFormat>
  <Paragraphs>84</Paragraphs>
  <Slides>12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等线</vt:lpstr>
      <vt:lpstr>Arial</vt:lpstr>
      <vt:lpstr>Gobold Bold</vt:lpstr>
      <vt:lpstr>Trade Gothic LT Std Bold</vt:lpstr>
      <vt:lpstr>Wingdings</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GiantDesign</dc:creator>
  <cp:lastModifiedBy>Olivia Schmidt</cp:lastModifiedBy>
  <cp:revision>150</cp:revision>
  <dcterms:created xsi:type="dcterms:W3CDTF">2019-11-17T17:43:39Z</dcterms:created>
  <dcterms:modified xsi:type="dcterms:W3CDTF">2021-07-20T02:03:55Z</dcterms:modified>
</cp:coreProperties>
</file>