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1" r:id="rId1"/>
  </p:sldMasterIdLst>
  <p:notesMasterIdLst>
    <p:notesMasterId r:id="rId17"/>
  </p:notesMasterIdLst>
  <p:sldIdLst>
    <p:sldId id="256" r:id="rId2"/>
    <p:sldId id="289" r:id="rId3"/>
    <p:sldId id="260" r:id="rId4"/>
    <p:sldId id="288" r:id="rId5"/>
    <p:sldId id="261" r:id="rId6"/>
    <p:sldId id="290" r:id="rId7"/>
    <p:sldId id="262" r:id="rId8"/>
    <p:sldId id="286" r:id="rId9"/>
    <p:sldId id="287" r:id="rId10"/>
    <p:sldId id="258" r:id="rId11"/>
    <p:sldId id="264" r:id="rId12"/>
    <p:sldId id="268" r:id="rId13"/>
    <p:sldId id="291" r:id="rId14"/>
    <p:sldId id="292" r:id="rId15"/>
    <p:sldId id="269" r:id="rId1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289DA"/>
    <a:srgbClr val="003520"/>
    <a:srgbClr val="33CCCC"/>
    <a:srgbClr val="009458"/>
    <a:srgbClr val="091335"/>
    <a:srgbClr val="1F2731"/>
    <a:srgbClr val="E6E6E6"/>
    <a:srgbClr val="070F2B"/>
    <a:srgbClr val="030611"/>
    <a:srgbClr val="0003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06" autoAdjust="0"/>
    <p:restoredTop sz="94660"/>
  </p:normalViewPr>
  <p:slideViewPr>
    <p:cSldViewPr snapToGrid="0">
      <p:cViewPr varScale="1">
        <p:scale>
          <a:sx n="166" d="100"/>
          <a:sy n="166" d="100"/>
        </p:scale>
        <p:origin x="403" y="34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7BF267-8169-4086-A5AC-B7F4F93769C7}" type="datetimeFigureOut">
              <a:rPr lang="zh-CN" altLang="en-US" smtClean="0"/>
              <a:t>2021/7/19</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69A397-A60D-4CC0-B110-51D873AC8EF7}" type="slidenum">
              <a:rPr lang="zh-CN" altLang="en-US" smtClean="0"/>
              <a:t>‹#›</a:t>
            </a:fld>
            <a:endParaRPr lang="zh-CN" altLang="en-US"/>
          </a:p>
        </p:txBody>
      </p:sp>
    </p:spTree>
    <p:extLst>
      <p:ext uri="{BB962C8B-B14F-4D97-AF65-F5344CB8AC3E}">
        <p14:creationId xmlns:p14="http://schemas.microsoft.com/office/powerpoint/2010/main" val="3574793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667548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2842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41666007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154790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82851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0169340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92112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995978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2144667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Comparison">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4600575" y="0"/>
            <a:ext cx="4543425" cy="5143500"/>
          </a:xfrm>
          <a:custGeom>
            <a:avLst/>
            <a:gdLst>
              <a:gd name="connsiteX0" fmla="*/ 3020990 w 6057900"/>
              <a:gd name="connsiteY0" fmla="*/ 0 h 6858000"/>
              <a:gd name="connsiteX1" fmla="*/ 6057900 w 6057900"/>
              <a:gd name="connsiteY1" fmla="*/ 0 h 6858000"/>
              <a:gd name="connsiteX2" fmla="*/ 6057900 w 6057900"/>
              <a:gd name="connsiteY2" fmla="*/ 6858000 h 6858000"/>
              <a:gd name="connsiteX3" fmla="*/ 1794819 w 6057900"/>
              <a:gd name="connsiteY3" fmla="*/ 6858000 h 6858000"/>
              <a:gd name="connsiteX4" fmla="*/ 0 w 6057900"/>
              <a:gd name="connsiteY4" fmla="*/ 5275545 h 6858000"/>
              <a:gd name="connsiteX5" fmla="*/ 2695382 w 6057900"/>
              <a:gd name="connsiteY5" fmla="*/ 2984712 h 6858000"/>
              <a:gd name="connsiteX6" fmla="*/ 1134213 w 6057900"/>
              <a:gd name="connsiteY6" fmla="*/ 16332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57900" h="6858000">
                <a:moveTo>
                  <a:pt x="3020990" y="0"/>
                </a:moveTo>
                <a:lnTo>
                  <a:pt x="6057900" y="0"/>
                </a:lnTo>
                <a:lnTo>
                  <a:pt x="6057900" y="6858000"/>
                </a:lnTo>
                <a:lnTo>
                  <a:pt x="1794819" y="6858000"/>
                </a:lnTo>
                <a:lnTo>
                  <a:pt x="0" y="5275545"/>
                </a:lnTo>
                <a:lnTo>
                  <a:pt x="2695382" y="2984712"/>
                </a:lnTo>
                <a:lnTo>
                  <a:pt x="1134213" y="1633287"/>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3063962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500063" y="0"/>
            <a:ext cx="4792419" cy="5143500"/>
          </a:xfrm>
          <a:custGeom>
            <a:avLst/>
            <a:gdLst>
              <a:gd name="connsiteX0" fmla="*/ 3682394 w 5972358"/>
              <a:gd name="connsiteY0" fmla="*/ 2386522 h 6858000"/>
              <a:gd name="connsiteX1" fmla="*/ 5972358 w 5972358"/>
              <a:gd name="connsiteY1" fmla="*/ 6858000 h 6858000"/>
              <a:gd name="connsiteX2" fmla="*/ 2494862 w 5972358"/>
              <a:gd name="connsiteY2" fmla="*/ 6858000 h 6858000"/>
              <a:gd name="connsiteX3" fmla="*/ 1944665 w 5972358"/>
              <a:gd name="connsiteY3" fmla="*/ 5783662 h 6858000"/>
              <a:gd name="connsiteX4" fmla="*/ 1724877 w 5972358"/>
              <a:gd name="connsiteY4" fmla="*/ 0 h 6858000"/>
              <a:gd name="connsiteX5" fmla="*/ 4588496 w 5972358"/>
              <a:gd name="connsiteY5" fmla="*/ 0 h 6858000"/>
              <a:gd name="connsiteX6" fmla="*/ 2249671 w 5972358"/>
              <a:gd name="connsiteY6" fmla="*/ 4739001 h 6858000"/>
              <a:gd name="connsiteX7" fmla="*/ 0 w 5972358"/>
              <a:gd name="connsiteY7" fmla="*/ 34355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72358" h="6858000">
                <a:moveTo>
                  <a:pt x="3682394" y="2386522"/>
                </a:moveTo>
                <a:lnTo>
                  <a:pt x="5972358" y="6858000"/>
                </a:lnTo>
                <a:lnTo>
                  <a:pt x="2494862" y="6858000"/>
                </a:lnTo>
                <a:lnTo>
                  <a:pt x="1944665" y="5783662"/>
                </a:lnTo>
                <a:close/>
                <a:moveTo>
                  <a:pt x="1724877" y="0"/>
                </a:moveTo>
                <a:lnTo>
                  <a:pt x="4588496" y="0"/>
                </a:lnTo>
                <a:lnTo>
                  <a:pt x="2249671" y="4739001"/>
                </a:lnTo>
                <a:lnTo>
                  <a:pt x="0" y="3435573"/>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2018364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747764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Picture with Caption">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0" y="0"/>
            <a:ext cx="8653557" cy="3296508"/>
          </a:xfrm>
          <a:custGeom>
            <a:avLst/>
            <a:gdLst>
              <a:gd name="connsiteX0" fmla="*/ 0 w 11538076"/>
              <a:gd name="connsiteY0" fmla="*/ 0 h 4395344"/>
              <a:gd name="connsiteX1" fmla="*/ 11538076 w 11538076"/>
              <a:gd name="connsiteY1" fmla="*/ 0 h 4395344"/>
              <a:gd name="connsiteX2" fmla="*/ 4287423 w 11538076"/>
              <a:gd name="connsiteY2" fmla="*/ 4395344 h 4395344"/>
              <a:gd name="connsiteX3" fmla="*/ 0 w 11538076"/>
              <a:gd name="connsiteY3" fmla="*/ 3374885 h 4395344"/>
            </a:gdLst>
            <a:ahLst/>
            <a:cxnLst>
              <a:cxn ang="0">
                <a:pos x="connsiteX0" y="connsiteY0"/>
              </a:cxn>
              <a:cxn ang="0">
                <a:pos x="connsiteX1" y="connsiteY1"/>
              </a:cxn>
              <a:cxn ang="0">
                <a:pos x="connsiteX2" y="connsiteY2"/>
              </a:cxn>
              <a:cxn ang="0">
                <a:pos x="connsiteX3" y="connsiteY3"/>
              </a:cxn>
            </a:cxnLst>
            <a:rect l="l" t="t" r="r" b="b"/>
            <a:pathLst>
              <a:path w="11538076" h="4395344">
                <a:moveTo>
                  <a:pt x="0" y="0"/>
                </a:moveTo>
                <a:lnTo>
                  <a:pt x="11538076" y="0"/>
                </a:lnTo>
                <a:lnTo>
                  <a:pt x="4287423" y="4395344"/>
                </a:lnTo>
                <a:lnTo>
                  <a:pt x="0" y="3374885"/>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1469592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5276576" y="874761"/>
            <a:ext cx="3867425" cy="4268739"/>
          </a:xfrm>
          <a:custGeom>
            <a:avLst/>
            <a:gdLst>
              <a:gd name="connsiteX0" fmla="*/ 5156567 w 5156567"/>
              <a:gd name="connsiteY0" fmla="*/ 0 h 5691652"/>
              <a:gd name="connsiteX1" fmla="*/ 5156567 w 5156567"/>
              <a:gd name="connsiteY1" fmla="*/ 5691652 h 5691652"/>
              <a:gd name="connsiteX2" fmla="*/ 668984 w 5156567"/>
              <a:gd name="connsiteY2" fmla="*/ 5691652 h 5691652"/>
              <a:gd name="connsiteX3" fmla="*/ 0 w 5156567"/>
              <a:gd name="connsiteY3" fmla="*/ 4095482 h 5691652"/>
            </a:gdLst>
            <a:ahLst/>
            <a:cxnLst>
              <a:cxn ang="0">
                <a:pos x="connsiteX0" y="connsiteY0"/>
              </a:cxn>
              <a:cxn ang="0">
                <a:pos x="connsiteX1" y="connsiteY1"/>
              </a:cxn>
              <a:cxn ang="0">
                <a:pos x="connsiteX2" y="connsiteY2"/>
              </a:cxn>
              <a:cxn ang="0">
                <a:pos x="connsiteX3" y="connsiteY3"/>
              </a:cxn>
            </a:cxnLst>
            <a:rect l="l" t="t" r="r" b="b"/>
            <a:pathLst>
              <a:path w="5156567" h="5691652">
                <a:moveTo>
                  <a:pt x="5156567" y="0"/>
                </a:moveTo>
                <a:lnTo>
                  <a:pt x="5156567" y="5691652"/>
                </a:lnTo>
                <a:lnTo>
                  <a:pt x="668984" y="5691652"/>
                </a:lnTo>
                <a:lnTo>
                  <a:pt x="0" y="4095482"/>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3617813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12" name="Freeform 11"/>
          <p:cNvSpPr/>
          <p:nvPr userDrawn="1"/>
        </p:nvSpPr>
        <p:spPr>
          <a:xfrm>
            <a:off x="0" y="2581133"/>
            <a:ext cx="1363070" cy="1883391"/>
          </a:xfrm>
          <a:custGeom>
            <a:avLst/>
            <a:gdLst>
              <a:gd name="connsiteX0" fmla="*/ 15926 w 1817426"/>
              <a:gd name="connsiteY0" fmla="*/ 0 h 2511188"/>
              <a:gd name="connsiteX1" fmla="*/ 1817426 w 1817426"/>
              <a:gd name="connsiteY1" fmla="*/ 0 h 2511188"/>
              <a:gd name="connsiteX2" fmla="*/ 766544 w 1817426"/>
              <a:gd name="connsiteY2" fmla="*/ 2511188 h 2511188"/>
              <a:gd name="connsiteX3" fmla="*/ 0 w 1817426"/>
              <a:gd name="connsiteY3" fmla="*/ 2511188 h 2511188"/>
              <a:gd name="connsiteX4" fmla="*/ 0 w 1817426"/>
              <a:gd name="connsiteY4" fmla="*/ 38057 h 2511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7426" h="2511188">
                <a:moveTo>
                  <a:pt x="15926" y="0"/>
                </a:moveTo>
                <a:lnTo>
                  <a:pt x="1817426" y="0"/>
                </a:lnTo>
                <a:lnTo>
                  <a:pt x="766544" y="2511188"/>
                </a:lnTo>
                <a:lnTo>
                  <a:pt x="0" y="2511188"/>
                </a:lnTo>
                <a:lnTo>
                  <a:pt x="0" y="3805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20" name="Group 19"/>
          <p:cNvGrpSpPr/>
          <p:nvPr userDrawn="1"/>
        </p:nvGrpSpPr>
        <p:grpSpPr>
          <a:xfrm>
            <a:off x="2518012" y="0"/>
            <a:ext cx="2139287" cy="1883391"/>
            <a:chOff x="3357350" y="0"/>
            <a:chExt cx="2852382" cy="2511188"/>
          </a:xfrm>
        </p:grpSpPr>
        <p:sp>
          <p:nvSpPr>
            <p:cNvPr id="7" name="Parallelogram 6"/>
            <p:cNvSpPr/>
            <p:nvPr userDrawn="1"/>
          </p:nvSpPr>
          <p:spPr>
            <a:xfrm>
              <a:off x="3357350" y="0"/>
              <a:ext cx="2852382" cy="2511188"/>
            </a:xfrm>
            <a:prstGeom prst="parallelogram">
              <a:avLst>
                <a:gd name="adj" fmla="val 4184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Freeform 16"/>
            <p:cNvSpPr/>
            <p:nvPr userDrawn="1"/>
          </p:nvSpPr>
          <p:spPr>
            <a:xfrm>
              <a:off x="3357352" y="0"/>
              <a:ext cx="2207401" cy="251118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14" name="Picture Placeholder 13"/>
          <p:cNvSpPr>
            <a:spLocks noGrp="1"/>
          </p:cNvSpPr>
          <p:nvPr>
            <p:ph type="pic" sz="quarter" idx="10"/>
          </p:nvPr>
        </p:nvSpPr>
        <p:spPr>
          <a:xfrm>
            <a:off x="457200" y="514350"/>
            <a:ext cx="5486400" cy="4105275"/>
          </a:xfrm>
          <a:prstGeom prst="rect">
            <a:avLst/>
          </a:prstGeom>
        </p:spPr>
        <p:txBody>
          <a:bodyPr/>
          <a:lstStyle/>
          <a:p>
            <a:endParaRPr lang="en-US"/>
          </a:p>
        </p:txBody>
      </p:sp>
    </p:spTree>
    <p:extLst>
      <p:ext uri="{BB962C8B-B14F-4D97-AF65-F5344CB8AC3E}">
        <p14:creationId xmlns:p14="http://schemas.microsoft.com/office/powerpoint/2010/main" val="652439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up)">
                                      <p:cBhvr>
                                        <p:cTn id="12" dur="500"/>
                                        <p:tgtEl>
                                          <p:spTgt spid="20"/>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down)">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Content with Caption">
    <p:spTree>
      <p:nvGrpSpPr>
        <p:cNvPr id="1" name=""/>
        <p:cNvGrpSpPr/>
        <p:nvPr/>
      </p:nvGrpSpPr>
      <p:grpSpPr>
        <a:xfrm>
          <a:off x="0" y="0"/>
          <a:ext cx="0" cy="0"/>
          <a:chOff x="0" y="0"/>
          <a:chExt cx="0" cy="0"/>
        </a:xfrm>
      </p:grpSpPr>
      <p:grpSp>
        <p:nvGrpSpPr>
          <p:cNvPr id="17" name="Group 16"/>
          <p:cNvGrpSpPr/>
          <p:nvPr userDrawn="1"/>
        </p:nvGrpSpPr>
        <p:grpSpPr>
          <a:xfrm>
            <a:off x="0" y="0"/>
            <a:ext cx="2487277" cy="3282744"/>
            <a:chOff x="0" y="0"/>
            <a:chExt cx="3316369" cy="4376992"/>
          </a:xfrm>
        </p:grpSpPr>
        <p:sp>
          <p:nvSpPr>
            <p:cNvPr id="11" name="Freeform 10"/>
            <p:cNvSpPr/>
            <p:nvPr userDrawn="1"/>
          </p:nvSpPr>
          <p:spPr>
            <a:xfrm>
              <a:off x="2" y="1"/>
              <a:ext cx="3316367" cy="4376991"/>
            </a:xfrm>
            <a:custGeom>
              <a:avLst/>
              <a:gdLst>
                <a:gd name="connsiteX0" fmla="*/ 0 w 3316367"/>
                <a:gd name="connsiteY0" fmla="*/ 0 h 4376991"/>
                <a:gd name="connsiteX1" fmla="*/ 3136367 w 3316367"/>
                <a:gd name="connsiteY1" fmla="*/ 0 h 4376991"/>
                <a:gd name="connsiteX2" fmla="*/ 3316367 w 3316367"/>
                <a:gd name="connsiteY2" fmla="*/ 4376991 h 4376991"/>
                <a:gd name="connsiteX3" fmla="*/ 0 w 3316367"/>
                <a:gd name="connsiteY3" fmla="*/ 1755546 h 4376991"/>
              </a:gdLst>
              <a:ahLst/>
              <a:cxnLst>
                <a:cxn ang="0">
                  <a:pos x="connsiteX0" y="connsiteY0"/>
                </a:cxn>
                <a:cxn ang="0">
                  <a:pos x="connsiteX1" y="connsiteY1"/>
                </a:cxn>
                <a:cxn ang="0">
                  <a:pos x="connsiteX2" y="connsiteY2"/>
                </a:cxn>
                <a:cxn ang="0">
                  <a:pos x="connsiteX3" y="connsiteY3"/>
                </a:cxn>
              </a:cxnLst>
              <a:rect l="l" t="t" r="r" b="b"/>
              <a:pathLst>
                <a:path w="3316367" h="4376991">
                  <a:moveTo>
                    <a:pt x="0" y="0"/>
                  </a:moveTo>
                  <a:lnTo>
                    <a:pt x="3136367" y="0"/>
                  </a:lnTo>
                  <a:lnTo>
                    <a:pt x="3316367" y="4376991"/>
                  </a:lnTo>
                  <a:lnTo>
                    <a:pt x="0" y="175554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 name="Freeform 15"/>
            <p:cNvSpPr/>
            <p:nvPr userDrawn="1"/>
          </p:nvSpPr>
          <p:spPr>
            <a:xfrm>
              <a:off x="0" y="0"/>
              <a:ext cx="3316368" cy="4376992"/>
            </a:xfrm>
            <a:custGeom>
              <a:avLst/>
              <a:gdLst>
                <a:gd name="connsiteX0" fmla="*/ 0 w 3316368"/>
                <a:gd name="connsiteY0" fmla="*/ 0 h 4376992"/>
                <a:gd name="connsiteX1" fmla="*/ 599228 w 3316368"/>
                <a:gd name="connsiteY1" fmla="*/ 0 h 4376992"/>
                <a:gd name="connsiteX2" fmla="*/ 3316368 w 3316368"/>
                <a:gd name="connsiteY2" fmla="*/ 4376992 h 4376992"/>
                <a:gd name="connsiteX3" fmla="*/ 0 w 3316368"/>
                <a:gd name="connsiteY3" fmla="*/ 1794250 h 4376992"/>
              </a:gdLst>
              <a:ahLst/>
              <a:cxnLst>
                <a:cxn ang="0">
                  <a:pos x="connsiteX0" y="connsiteY0"/>
                </a:cxn>
                <a:cxn ang="0">
                  <a:pos x="connsiteX1" y="connsiteY1"/>
                </a:cxn>
                <a:cxn ang="0">
                  <a:pos x="connsiteX2" y="connsiteY2"/>
                </a:cxn>
                <a:cxn ang="0">
                  <a:pos x="connsiteX3" y="connsiteY3"/>
                </a:cxn>
              </a:cxnLst>
              <a:rect l="l" t="t" r="r" b="b"/>
              <a:pathLst>
                <a:path w="3316368" h="4376992">
                  <a:moveTo>
                    <a:pt x="0" y="0"/>
                  </a:moveTo>
                  <a:lnTo>
                    <a:pt x="599228" y="0"/>
                  </a:lnTo>
                  <a:lnTo>
                    <a:pt x="3316368" y="4376992"/>
                  </a:lnTo>
                  <a:lnTo>
                    <a:pt x="0" y="1794250"/>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20" name="Picture Placeholder 13"/>
          <p:cNvSpPr>
            <a:spLocks noGrp="1"/>
          </p:cNvSpPr>
          <p:nvPr>
            <p:ph type="pic" sz="quarter" idx="10"/>
          </p:nvPr>
        </p:nvSpPr>
        <p:spPr>
          <a:xfrm>
            <a:off x="0" y="514350"/>
            <a:ext cx="5238750" cy="4629150"/>
          </a:xfrm>
          <a:prstGeom prst="rect">
            <a:avLst/>
          </a:prstGeom>
        </p:spPr>
        <p:txBody>
          <a:bodyPr/>
          <a:lstStyle/>
          <a:p>
            <a:endParaRPr lang="en-US"/>
          </a:p>
        </p:txBody>
      </p:sp>
    </p:spTree>
    <p:extLst>
      <p:ext uri="{BB962C8B-B14F-4D97-AF65-F5344CB8AC3E}">
        <p14:creationId xmlns:p14="http://schemas.microsoft.com/office/powerpoint/2010/main" val="1407715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childTnLst>
                          </p:cTn>
                        </p:par>
                        <p:par>
                          <p:cTn id="8" fill="hold">
                            <p:stCondLst>
                              <p:cond delay="500"/>
                            </p:stCondLst>
                            <p:childTnLst>
                              <p:par>
                                <p:cTn id="9" presetID="2" presetClass="entr" presetSubtype="4" fill="hold" grpId="0" nodeType="afterEffect" nodePh="1">
                                  <p:stCondLst>
                                    <p:cond delay="0"/>
                                  </p:stCondLst>
                                  <p:endCondLst>
                                    <p:cond evt="begin" delay="0">
                                      <p:tn val="9"/>
                                    </p:cond>
                                  </p:end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4591050" y="0"/>
            <a:ext cx="4552950" cy="5143500"/>
          </a:xfrm>
          <a:custGeom>
            <a:avLst/>
            <a:gdLst>
              <a:gd name="connsiteX0" fmla="*/ 1771657 w 6070600"/>
              <a:gd name="connsiteY0" fmla="*/ 1587500 h 6858000"/>
              <a:gd name="connsiteX1" fmla="*/ 2651193 w 6070600"/>
              <a:gd name="connsiteY1" fmla="*/ 5331189 h 6858000"/>
              <a:gd name="connsiteX2" fmla="*/ 6070600 w 6070600"/>
              <a:gd name="connsiteY2" fmla="*/ 6858000 h 6858000"/>
              <a:gd name="connsiteX3" fmla="*/ 3009900 w 6070600"/>
              <a:gd name="connsiteY3" fmla="*/ 6858000 h 6858000"/>
              <a:gd name="connsiteX4" fmla="*/ 1651000 w 6070600"/>
              <a:gd name="connsiteY4" fmla="*/ 6858000 h 6858000"/>
              <a:gd name="connsiteX5" fmla="*/ 0 w 6070600"/>
              <a:gd name="connsiteY5" fmla="*/ 6858000 h 6858000"/>
              <a:gd name="connsiteX6" fmla="*/ 1638300 w 6070600"/>
              <a:gd name="connsiteY6" fmla="*/ 0 h 6858000"/>
              <a:gd name="connsiteX7" fmla="*/ 5105400 w 6070600"/>
              <a:gd name="connsiteY7" fmla="*/ 0 h 6858000"/>
              <a:gd name="connsiteX8" fmla="*/ 2846827 w 6070600"/>
              <a:gd name="connsiteY8" fmla="*/ 49403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70600" h="6858000">
                <a:moveTo>
                  <a:pt x="1771657" y="1587500"/>
                </a:moveTo>
                <a:lnTo>
                  <a:pt x="2651193" y="5331189"/>
                </a:lnTo>
                <a:lnTo>
                  <a:pt x="6070600" y="6858000"/>
                </a:lnTo>
                <a:lnTo>
                  <a:pt x="3009900" y="6858000"/>
                </a:lnTo>
                <a:lnTo>
                  <a:pt x="1651000" y="6858000"/>
                </a:lnTo>
                <a:lnTo>
                  <a:pt x="0" y="6858000"/>
                </a:lnTo>
                <a:close/>
                <a:moveTo>
                  <a:pt x="1638300" y="0"/>
                </a:moveTo>
                <a:lnTo>
                  <a:pt x="5105400" y="0"/>
                </a:lnTo>
                <a:lnTo>
                  <a:pt x="2846827" y="4940300"/>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1840789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Vertical Title and Text">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2197886" y="1"/>
            <a:ext cx="4805748" cy="2575661"/>
          </a:xfrm>
          <a:custGeom>
            <a:avLst/>
            <a:gdLst>
              <a:gd name="connsiteX0" fmla="*/ 0 w 6407664"/>
              <a:gd name="connsiteY0" fmla="*/ 0 h 3434215"/>
              <a:gd name="connsiteX1" fmla="*/ 4704080 w 6407664"/>
              <a:gd name="connsiteY1" fmla="*/ 0 h 3434215"/>
              <a:gd name="connsiteX2" fmla="*/ 6407664 w 6407664"/>
              <a:gd name="connsiteY2" fmla="*/ 1212129 h 3434215"/>
              <a:gd name="connsiteX3" fmla="*/ 4826612 w 6407664"/>
              <a:gd name="connsiteY3" fmla="*/ 3434215 h 3434215"/>
            </a:gdLst>
            <a:ahLst/>
            <a:cxnLst>
              <a:cxn ang="0">
                <a:pos x="connsiteX0" y="connsiteY0"/>
              </a:cxn>
              <a:cxn ang="0">
                <a:pos x="connsiteX1" y="connsiteY1"/>
              </a:cxn>
              <a:cxn ang="0">
                <a:pos x="connsiteX2" y="connsiteY2"/>
              </a:cxn>
              <a:cxn ang="0">
                <a:pos x="connsiteX3" y="connsiteY3"/>
              </a:cxn>
            </a:cxnLst>
            <a:rect l="l" t="t" r="r" b="b"/>
            <a:pathLst>
              <a:path w="6407664" h="3434215">
                <a:moveTo>
                  <a:pt x="0" y="0"/>
                </a:moveTo>
                <a:lnTo>
                  <a:pt x="4704080" y="0"/>
                </a:lnTo>
                <a:lnTo>
                  <a:pt x="6407664" y="1212129"/>
                </a:lnTo>
                <a:lnTo>
                  <a:pt x="4826612" y="3434215"/>
                </a:lnTo>
                <a:close/>
              </a:path>
            </a:pathLst>
          </a:custGeom>
          <a:solidFill>
            <a:schemeClr val="bg1">
              <a:lumMod val="95000"/>
            </a:schemeClr>
          </a:solidFill>
        </p:spPr>
        <p:txBody>
          <a:bodyPr wrap="square">
            <a:noAutofit/>
          </a:bodyPr>
          <a:lstStyle/>
          <a:p>
            <a:endParaRPr lang="en-US"/>
          </a:p>
        </p:txBody>
      </p:sp>
      <p:sp>
        <p:nvSpPr>
          <p:cNvPr id="16" name="Picture Placeholder 15"/>
          <p:cNvSpPr>
            <a:spLocks noGrp="1"/>
          </p:cNvSpPr>
          <p:nvPr>
            <p:ph type="pic" sz="quarter" idx="11"/>
          </p:nvPr>
        </p:nvSpPr>
        <p:spPr>
          <a:xfrm>
            <a:off x="4158956" y="2758961"/>
            <a:ext cx="3378233" cy="2384539"/>
          </a:xfrm>
          <a:custGeom>
            <a:avLst/>
            <a:gdLst>
              <a:gd name="connsiteX0" fmla="*/ 2292099 w 4504310"/>
              <a:gd name="connsiteY0" fmla="*/ 0 h 3179385"/>
              <a:gd name="connsiteX1" fmla="*/ 4504310 w 4504310"/>
              <a:gd name="connsiteY1" fmla="*/ 1594839 h 3179385"/>
              <a:gd name="connsiteX2" fmla="*/ 3361971 w 4504310"/>
              <a:gd name="connsiteY2" fmla="*/ 3179385 h 3179385"/>
              <a:gd name="connsiteX3" fmla="*/ 0 w 4504310"/>
              <a:gd name="connsiteY3" fmla="*/ 3179385 h 3179385"/>
            </a:gdLst>
            <a:ahLst/>
            <a:cxnLst>
              <a:cxn ang="0">
                <a:pos x="connsiteX0" y="connsiteY0"/>
              </a:cxn>
              <a:cxn ang="0">
                <a:pos x="connsiteX1" y="connsiteY1"/>
              </a:cxn>
              <a:cxn ang="0">
                <a:pos x="connsiteX2" y="connsiteY2"/>
              </a:cxn>
              <a:cxn ang="0">
                <a:pos x="connsiteX3" y="connsiteY3"/>
              </a:cxn>
            </a:cxnLst>
            <a:rect l="l" t="t" r="r" b="b"/>
            <a:pathLst>
              <a:path w="4504310" h="3179385">
                <a:moveTo>
                  <a:pt x="2292099" y="0"/>
                </a:moveTo>
                <a:lnTo>
                  <a:pt x="4504310" y="1594839"/>
                </a:lnTo>
                <a:lnTo>
                  <a:pt x="3361971" y="3179385"/>
                </a:lnTo>
                <a:lnTo>
                  <a:pt x="0" y="3179385"/>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1126809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17178508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2" y="1"/>
            <a:ext cx="3898230" cy="5143502"/>
          </a:xfrm>
          <a:custGeom>
            <a:avLst/>
            <a:gdLst>
              <a:gd name="connsiteX0" fmla="*/ 0 w 5197640"/>
              <a:gd name="connsiteY0" fmla="*/ 0 h 6858003"/>
              <a:gd name="connsiteX1" fmla="*/ 5197640 w 5197640"/>
              <a:gd name="connsiteY1" fmla="*/ 0 h 6858003"/>
              <a:gd name="connsiteX2" fmla="*/ 4158112 w 5197640"/>
              <a:gd name="connsiteY2" fmla="*/ 6858003 h 6858003"/>
              <a:gd name="connsiteX3" fmla="*/ 0 w 5197640"/>
              <a:gd name="connsiteY3" fmla="*/ 6858003 h 6858003"/>
            </a:gdLst>
            <a:ahLst/>
            <a:cxnLst>
              <a:cxn ang="0">
                <a:pos x="connsiteX0" y="connsiteY0"/>
              </a:cxn>
              <a:cxn ang="0">
                <a:pos x="connsiteX1" y="connsiteY1"/>
              </a:cxn>
              <a:cxn ang="0">
                <a:pos x="connsiteX2" y="connsiteY2"/>
              </a:cxn>
              <a:cxn ang="0">
                <a:pos x="connsiteX3" y="connsiteY3"/>
              </a:cxn>
            </a:cxnLst>
            <a:rect l="l" t="t" r="r" b="b"/>
            <a:pathLst>
              <a:path w="5197640" h="6858003">
                <a:moveTo>
                  <a:pt x="0" y="0"/>
                </a:moveTo>
                <a:lnTo>
                  <a:pt x="5197640" y="0"/>
                </a:lnTo>
                <a:lnTo>
                  <a:pt x="4158112" y="6858003"/>
                </a:lnTo>
                <a:lnTo>
                  <a:pt x="0" y="6858003"/>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913368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4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230982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8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913795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496349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9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212328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0_Vertical Title and Text">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139194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24476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85666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413480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69900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129010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585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C764DE79-268F-4C1A-8933-263129D2AF90}" type="datetimeFigureOut">
              <a:rPr lang="en-US" smtClean="0"/>
              <a:t>7/19/2021</a:t>
            </a:fld>
            <a:endParaRPr lang="en-US" dirty="0"/>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8F63A3B-78C7-47BE-AE5E-E10140E04643}" type="slidenum">
              <a:rPr lang="en-US" smtClean="0"/>
              <a:t>‹#›</a:t>
            </a:fld>
            <a:endParaRPr lang="en-US" dirty="0"/>
          </a:p>
        </p:txBody>
      </p:sp>
      <p:sp>
        <p:nvSpPr>
          <p:cNvPr id="18" name="Rectangle 17">
            <a:extLst>
              <a:ext uri="{FF2B5EF4-FFF2-40B4-BE49-F238E27FC236}">
                <a16:creationId xmlns:a16="http://schemas.microsoft.com/office/drawing/2014/main" id="{6F62663B-1C40-4D54-B80A-8C8030B2AE8C}"/>
              </a:ext>
            </a:extLst>
          </p:cNvPr>
          <p:cNvSpPr/>
          <p:nvPr userDrawn="1"/>
        </p:nvSpPr>
        <p:spPr>
          <a:xfrm>
            <a:off x="0" y="0"/>
            <a:ext cx="9144000" cy="51435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2122717322"/>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 id="2147483924" r:id="rId13"/>
    <p:sldLayoutId id="2147483925" r:id="rId14"/>
    <p:sldLayoutId id="2147483926" r:id="rId15"/>
    <p:sldLayoutId id="2147483927" r:id="rId16"/>
    <p:sldLayoutId id="2147483928" r:id="rId17"/>
    <p:sldLayoutId id="2147483931" r:id="rId18"/>
    <p:sldLayoutId id="2147483932" r:id="rId19"/>
    <p:sldLayoutId id="2147483933" r:id="rId20"/>
    <p:sldLayoutId id="2147483934" r:id="rId21"/>
    <p:sldLayoutId id="2147483935" r:id="rId22"/>
    <p:sldLayoutId id="2147483936" r:id="rId23"/>
    <p:sldLayoutId id="2147483938" r:id="rId24"/>
    <p:sldLayoutId id="2147483939" r:id="rId25"/>
    <p:sldLayoutId id="2147483941" r:id="rId26"/>
    <p:sldLayoutId id="2147483660" r:id="rId27"/>
    <p:sldLayoutId id="2147483665" r:id="rId28"/>
    <p:sldLayoutId id="2147483673" r:id="rId29"/>
    <p:sldLayoutId id="2147483677" r:id="rId30"/>
    <p:sldLayoutId id="2147483678" r:id="rId31"/>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5.png"/><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eg"/><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Layout" Target="../slideLayouts/slideLayout18.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025" name="Rectangle 1024">
            <a:extLst>
              <a:ext uri="{FF2B5EF4-FFF2-40B4-BE49-F238E27FC236}">
                <a16:creationId xmlns:a16="http://schemas.microsoft.com/office/drawing/2014/main" id="{863126F1-0360-4A8A-AB5A-B297F3B4299B}"/>
              </a:ext>
            </a:extLst>
          </p:cNvPr>
          <p:cNvSpPr/>
          <p:nvPr/>
        </p:nvSpPr>
        <p:spPr>
          <a:xfrm>
            <a:off x="2878976" y="0"/>
            <a:ext cx="6265024" cy="5143501"/>
          </a:xfrm>
          <a:prstGeom prst="rect">
            <a:avLst/>
          </a:prstGeom>
          <a:blipFill dpi="0" rotWithShape="1">
            <a:blip r:embed="rId2">
              <a:alphaModFix amt="1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9" name="TextBox 8">
            <a:extLst>
              <a:ext uri="{FF2B5EF4-FFF2-40B4-BE49-F238E27FC236}">
                <a16:creationId xmlns:a16="http://schemas.microsoft.com/office/drawing/2014/main" id="{E0F19999-B9F0-4A12-A9CE-C3145D7BDDE7}"/>
              </a:ext>
            </a:extLst>
          </p:cNvPr>
          <p:cNvSpPr txBox="1"/>
          <p:nvPr/>
        </p:nvSpPr>
        <p:spPr>
          <a:xfrm>
            <a:off x="3711604" y="1151995"/>
            <a:ext cx="4385006" cy="1754326"/>
          </a:xfrm>
          <a:prstGeom prst="rect">
            <a:avLst/>
          </a:prstGeom>
          <a:noFill/>
        </p:spPr>
        <p:txBody>
          <a:bodyPr wrap="square" rtlCol="0">
            <a:spAutoFit/>
          </a:bodyPr>
          <a:lstStyle/>
          <a:p>
            <a:pPr algn="r"/>
            <a:r>
              <a:rPr lang="en-US" sz="3600" b="1" dirty="0">
                <a:solidFill>
                  <a:schemeClr val="bg1"/>
                </a:solidFill>
                <a:latin typeface="+mj-lt"/>
              </a:rPr>
              <a:t>Day 3: The landscape of esports</a:t>
            </a:r>
            <a:endParaRPr lang="en-ID" sz="3600" b="1" dirty="0">
              <a:solidFill>
                <a:schemeClr val="accent1"/>
              </a:solidFill>
              <a:latin typeface="+mj-lt"/>
            </a:endParaRPr>
          </a:p>
        </p:txBody>
      </p:sp>
      <p:sp>
        <p:nvSpPr>
          <p:cNvPr id="11" name="Rectangle 10"/>
          <p:cNvSpPr/>
          <p:nvPr/>
        </p:nvSpPr>
        <p:spPr>
          <a:xfrm>
            <a:off x="7334250" y="3743323"/>
            <a:ext cx="669901" cy="1905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75" dirty="0"/>
              <a:t>HF!</a:t>
            </a:r>
          </a:p>
        </p:txBody>
      </p:sp>
      <p:sp>
        <p:nvSpPr>
          <p:cNvPr id="12" name="Rectangle 11"/>
          <p:cNvSpPr/>
          <p:nvPr/>
        </p:nvSpPr>
        <p:spPr>
          <a:xfrm>
            <a:off x="6558706" y="3743323"/>
            <a:ext cx="669901" cy="1905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75" dirty="0"/>
              <a:t>GL</a:t>
            </a:r>
          </a:p>
        </p:txBody>
      </p:sp>
      <p:sp>
        <p:nvSpPr>
          <p:cNvPr id="15" name="Freeform 86">
            <a:extLst>
              <a:ext uri="{FF2B5EF4-FFF2-40B4-BE49-F238E27FC236}">
                <a16:creationId xmlns:a16="http://schemas.microsoft.com/office/drawing/2014/main" id="{D54F1DB2-87D9-4CE4-B06A-755672FA1C2A}"/>
              </a:ext>
            </a:extLst>
          </p:cNvPr>
          <p:cNvSpPr>
            <a:spLocks noChangeArrowheads="1"/>
          </p:cNvSpPr>
          <p:nvPr/>
        </p:nvSpPr>
        <p:spPr bwMode="auto">
          <a:xfrm>
            <a:off x="439061" y="4664368"/>
            <a:ext cx="160235" cy="157322"/>
          </a:xfrm>
          <a:custGeom>
            <a:avLst/>
            <a:gdLst>
              <a:gd name="T0" fmla="*/ 347795 w 480"/>
              <a:gd name="T1" fmla="*/ 0 h 471"/>
              <a:gd name="T2" fmla="*/ 347795 w 480"/>
              <a:gd name="T3" fmla="*/ 0 h 471"/>
              <a:gd name="T4" fmla="*/ 0 w 480"/>
              <a:gd name="T5" fmla="*/ 336348 h 471"/>
              <a:gd name="T6" fmla="*/ 347795 w 480"/>
              <a:gd name="T7" fmla="*/ 684344 h 471"/>
              <a:gd name="T8" fmla="*/ 697045 w 480"/>
              <a:gd name="T9" fmla="*/ 336348 h 471"/>
              <a:gd name="T10" fmla="*/ 347795 w 480"/>
              <a:gd name="T11" fmla="*/ 0 h 471"/>
              <a:gd name="T12" fmla="*/ 490405 w 480"/>
              <a:gd name="T13" fmla="*/ 283930 h 471"/>
              <a:gd name="T14" fmla="*/ 490405 w 480"/>
              <a:gd name="T15" fmla="*/ 283930 h 471"/>
              <a:gd name="T16" fmla="*/ 490405 w 480"/>
              <a:gd name="T17" fmla="*/ 283930 h 471"/>
              <a:gd name="T18" fmla="*/ 296863 w 480"/>
              <a:gd name="T19" fmla="*/ 477585 h 471"/>
              <a:gd name="T20" fmla="*/ 193543 w 480"/>
              <a:gd name="T21" fmla="*/ 451376 h 471"/>
              <a:gd name="T22" fmla="*/ 206640 w 480"/>
              <a:gd name="T23" fmla="*/ 451376 h 471"/>
              <a:gd name="T24" fmla="*/ 296863 w 480"/>
              <a:gd name="T25" fmla="*/ 426623 h 471"/>
              <a:gd name="T26" fmla="*/ 232833 w 480"/>
              <a:gd name="T27" fmla="*/ 374205 h 471"/>
              <a:gd name="T28" fmla="*/ 245930 w 480"/>
              <a:gd name="T29" fmla="*/ 374205 h 471"/>
              <a:gd name="T30" fmla="*/ 259027 w 480"/>
              <a:gd name="T31" fmla="*/ 374205 h 471"/>
              <a:gd name="T32" fmla="*/ 206640 w 480"/>
              <a:gd name="T33" fmla="*/ 310139 h 471"/>
              <a:gd name="T34" fmla="*/ 206640 w 480"/>
              <a:gd name="T35" fmla="*/ 310139 h 471"/>
              <a:gd name="T36" fmla="*/ 232833 w 480"/>
              <a:gd name="T37" fmla="*/ 310139 h 471"/>
              <a:gd name="T38" fmla="*/ 206640 w 480"/>
              <a:gd name="T39" fmla="*/ 259177 h 471"/>
              <a:gd name="T40" fmla="*/ 219736 w 480"/>
              <a:gd name="T41" fmla="*/ 219864 h 471"/>
              <a:gd name="T42" fmla="*/ 347795 w 480"/>
              <a:gd name="T43" fmla="*/ 297034 h 471"/>
              <a:gd name="T44" fmla="*/ 347795 w 480"/>
              <a:gd name="T45" fmla="*/ 283930 h 471"/>
              <a:gd name="T46" fmla="*/ 424921 w 480"/>
              <a:gd name="T47" fmla="*/ 206759 h 471"/>
              <a:gd name="T48" fmla="*/ 464211 w 480"/>
              <a:gd name="T49" fmla="*/ 232968 h 471"/>
              <a:gd name="T50" fmla="*/ 516599 w 480"/>
              <a:gd name="T51" fmla="*/ 219864 h 471"/>
              <a:gd name="T52" fmla="*/ 490405 w 480"/>
              <a:gd name="T53" fmla="*/ 259177 h 471"/>
              <a:gd name="T54" fmla="*/ 529696 w 480"/>
              <a:gd name="T55" fmla="*/ 246073 h 471"/>
              <a:gd name="T56" fmla="*/ 490405 w 480"/>
              <a:gd name="T57" fmla="*/ 283930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p:spPr>
        <p:txBody>
          <a:bodyPr wrap="none" lIns="91424" tIns="45712" rIns="91424" bIns="45712" anchor="ctr"/>
          <a:lstStyle/>
          <a:p>
            <a:endParaRPr lang="id-ID" sz="1800">
              <a:solidFill>
                <a:schemeClr val="tx1">
                  <a:lumMod val="85000"/>
                  <a:lumOff val="15000"/>
                </a:schemeClr>
              </a:solidFill>
            </a:endParaRPr>
          </a:p>
        </p:txBody>
      </p:sp>
      <p:grpSp>
        <p:nvGrpSpPr>
          <p:cNvPr id="16" name="Group 673">
            <a:extLst>
              <a:ext uri="{FF2B5EF4-FFF2-40B4-BE49-F238E27FC236}">
                <a16:creationId xmlns:a16="http://schemas.microsoft.com/office/drawing/2014/main" id="{E22813B9-308A-43D9-9288-F85BAD78FEF5}"/>
              </a:ext>
            </a:extLst>
          </p:cNvPr>
          <p:cNvGrpSpPr>
            <a:grpSpLocks noChangeAspect="1"/>
          </p:cNvGrpSpPr>
          <p:nvPr/>
        </p:nvGrpSpPr>
        <p:grpSpPr bwMode="auto">
          <a:xfrm>
            <a:off x="994003" y="4664367"/>
            <a:ext cx="159581" cy="161583"/>
            <a:chOff x="6267" y="2329"/>
            <a:chExt cx="797" cy="807"/>
          </a:xfrm>
          <a:solidFill>
            <a:schemeClr val="bg1"/>
          </a:solidFill>
        </p:grpSpPr>
        <p:sp>
          <p:nvSpPr>
            <p:cNvPr id="17" name="Freeform 675">
              <a:extLst>
                <a:ext uri="{FF2B5EF4-FFF2-40B4-BE49-F238E27FC236}">
                  <a16:creationId xmlns:a16="http://schemas.microsoft.com/office/drawing/2014/main" id="{C4C14D4B-D7A5-4219-9623-DA3D26806FEF}"/>
                </a:ext>
              </a:extLst>
            </p:cNvPr>
            <p:cNvSpPr>
              <a:spLocks/>
            </p:cNvSpPr>
            <p:nvPr/>
          </p:nvSpPr>
          <p:spPr bwMode="auto">
            <a:xfrm>
              <a:off x="6586" y="2651"/>
              <a:ext cx="159" cy="162"/>
            </a:xfrm>
            <a:custGeom>
              <a:avLst/>
              <a:gdLst>
                <a:gd name="T0" fmla="*/ 399 w 798"/>
                <a:gd name="T1" fmla="*/ 0 h 646"/>
                <a:gd name="T2" fmla="*/ 455 w 798"/>
                <a:gd name="T3" fmla="*/ 3 h 646"/>
                <a:gd name="T4" fmla="*/ 509 w 798"/>
                <a:gd name="T5" fmla="*/ 12 h 646"/>
                <a:gd name="T6" fmla="*/ 559 w 798"/>
                <a:gd name="T7" fmla="*/ 27 h 646"/>
                <a:gd name="T8" fmla="*/ 606 w 798"/>
                <a:gd name="T9" fmla="*/ 47 h 646"/>
                <a:gd name="T10" fmla="*/ 650 w 798"/>
                <a:gd name="T11" fmla="*/ 72 h 646"/>
                <a:gd name="T12" fmla="*/ 689 w 798"/>
                <a:gd name="T13" fmla="*/ 102 h 646"/>
                <a:gd name="T14" fmla="*/ 722 w 798"/>
                <a:gd name="T15" fmla="*/ 134 h 646"/>
                <a:gd name="T16" fmla="*/ 748 w 798"/>
                <a:gd name="T17" fmla="*/ 167 h 646"/>
                <a:gd name="T18" fmla="*/ 770 w 798"/>
                <a:gd name="T19" fmla="*/ 204 h 646"/>
                <a:gd name="T20" fmla="*/ 785 w 798"/>
                <a:gd name="T21" fmla="*/ 241 h 646"/>
                <a:gd name="T22" fmla="*/ 795 w 798"/>
                <a:gd name="T23" fmla="*/ 281 h 646"/>
                <a:gd name="T24" fmla="*/ 798 w 798"/>
                <a:gd name="T25" fmla="*/ 323 h 646"/>
                <a:gd name="T26" fmla="*/ 795 w 798"/>
                <a:gd name="T27" fmla="*/ 366 h 646"/>
                <a:gd name="T28" fmla="*/ 783 w 798"/>
                <a:gd name="T29" fmla="*/ 409 h 646"/>
                <a:gd name="T30" fmla="*/ 767 w 798"/>
                <a:gd name="T31" fmla="*/ 448 h 646"/>
                <a:gd name="T32" fmla="*/ 743 w 798"/>
                <a:gd name="T33" fmla="*/ 485 h 646"/>
                <a:gd name="T34" fmla="*/ 715 w 798"/>
                <a:gd name="T35" fmla="*/ 520 h 646"/>
                <a:gd name="T36" fmla="*/ 681 w 798"/>
                <a:gd name="T37" fmla="*/ 551 h 646"/>
                <a:gd name="T38" fmla="*/ 642 w 798"/>
                <a:gd name="T39" fmla="*/ 578 h 646"/>
                <a:gd name="T40" fmla="*/ 600 w 798"/>
                <a:gd name="T41" fmla="*/ 601 h 646"/>
                <a:gd name="T42" fmla="*/ 554 w 798"/>
                <a:gd name="T43" fmla="*/ 621 h 646"/>
                <a:gd name="T44" fmla="*/ 505 w 798"/>
                <a:gd name="T45" fmla="*/ 634 h 646"/>
                <a:gd name="T46" fmla="*/ 453 w 798"/>
                <a:gd name="T47" fmla="*/ 643 h 646"/>
                <a:gd name="T48" fmla="*/ 399 w 798"/>
                <a:gd name="T49" fmla="*/ 646 h 646"/>
                <a:gd name="T50" fmla="*/ 344 w 798"/>
                <a:gd name="T51" fmla="*/ 643 h 646"/>
                <a:gd name="T52" fmla="*/ 293 w 798"/>
                <a:gd name="T53" fmla="*/ 634 h 646"/>
                <a:gd name="T54" fmla="*/ 243 w 798"/>
                <a:gd name="T55" fmla="*/ 621 h 646"/>
                <a:gd name="T56" fmla="*/ 197 w 798"/>
                <a:gd name="T57" fmla="*/ 601 h 646"/>
                <a:gd name="T58" fmla="*/ 155 w 798"/>
                <a:gd name="T59" fmla="*/ 578 h 646"/>
                <a:gd name="T60" fmla="*/ 117 w 798"/>
                <a:gd name="T61" fmla="*/ 551 h 646"/>
                <a:gd name="T62" fmla="*/ 82 w 798"/>
                <a:gd name="T63" fmla="*/ 520 h 646"/>
                <a:gd name="T64" fmla="*/ 54 w 798"/>
                <a:gd name="T65" fmla="*/ 485 h 646"/>
                <a:gd name="T66" fmla="*/ 31 w 798"/>
                <a:gd name="T67" fmla="*/ 448 h 646"/>
                <a:gd name="T68" fmla="*/ 14 w 798"/>
                <a:gd name="T69" fmla="*/ 409 h 646"/>
                <a:gd name="T70" fmla="*/ 4 w 798"/>
                <a:gd name="T71" fmla="*/ 366 h 646"/>
                <a:gd name="T72" fmla="*/ 0 w 798"/>
                <a:gd name="T73" fmla="*/ 323 h 646"/>
                <a:gd name="T74" fmla="*/ 3 w 798"/>
                <a:gd name="T75" fmla="*/ 281 h 646"/>
                <a:gd name="T76" fmla="*/ 12 w 798"/>
                <a:gd name="T77" fmla="*/ 241 h 646"/>
                <a:gd name="T78" fmla="*/ 29 w 798"/>
                <a:gd name="T79" fmla="*/ 204 h 646"/>
                <a:gd name="T80" fmla="*/ 49 w 798"/>
                <a:gd name="T81" fmla="*/ 167 h 646"/>
                <a:gd name="T82" fmla="*/ 75 w 798"/>
                <a:gd name="T83" fmla="*/ 134 h 646"/>
                <a:gd name="T84" fmla="*/ 109 w 798"/>
                <a:gd name="T85" fmla="*/ 102 h 646"/>
                <a:gd name="T86" fmla="*/ 148 w 798"/>
                <a:gd name="T87" fmla="*/ 72 h 646"/>
                <a:gd name="T88" fmla="*/ 191 w 798"/>
                <a:gd name="T89" fmla="*/ 47 h 646"/>
                <a:gd name="T90" fmla="*/ 238 w 798"/>
                <a:gd name="T91" fmla="*/ 27 h 646"/>
                <a:gd name="T92" fmla="*/ 289 w 798"/>
                <a:gd name="T93" fmla="*/ 12 h 646"/>
                <a:gd name="T94" fmla="*/ 343 w 798"/>
                <a:gd name="T95" fmla="*/ 3 h 646"/>
                <a:gd name="T96" fmla="*/ 399 w 798"/>
                <a:gd name="T9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8" h="646">
                  <a:moveTo>
                    <a:pt x="399" y="0"/>
                  </a:moveTo>
                  <a:lnTo>
                    <a:pt x="455" y="3"/>
                  </a:lnTo>
                  <a:lnTo>
                    <a:pt x="509" y="12"/>
                  </a:lnTo>
                  <a:lnTo>
                    <a:pt x="559" y="27"/>
                  </a:lnTo>
                  <a:lnTo>
                    <a:pt x="606" y="47"/>
                  </a:lnTo>
                  <a:lnTo>
                    <a:pt x="650" y="72"/>
                  </a:lnTo>
                  <a:lnTo>
                    <a:pt x="689" y="102"/>
                  </a:lnTo>
                  <a:lnTo>
                    <a:pt x="722" y="134"/>
                  </a:lnTo>
                  <a:lnTo>
                    <a:pt x="748" y="167"/>
                  </a:lnTo>
                  <a:lnTo>
                    <a:pt x="770" y="204"/>
                  </a:lnTo>
                  <a:lnTo>
                    <a:pt x="785" y="241"/>
                  </a:lnTo>
                  <a:lnTo>
                    <a:pt x="795" y="281"/>
                  </a:lnTo>
                  <a:lnTo>
                    <a:pt x="798" y="323"/>
                  </a:lnTo>
                  <a:lnTo>
                    <a:pt x="795" y="366"/>
                  </a:lnTo>
                  <a:lnTo>
                    <a:pt x="783" y="409"/>
                  </a:lnTo>
                  <a:lnTo>
                    <a:pt x="767" y="448"/>
                  </a:lnTo>
                  <a:lnTo>
                    <a:pt x="743" y="485"/>
                  </a:lnTo>
                  <a:lnTo>
                    <a:pt x="715" y="520"/>
                  </a:lnTo>
                  <a:lnTo>
                    <a:pt x="681" y="551"/>
                  </a:lnTo>
                  <a:lnTo>
                    <a:pt x="642" y="578"/>
                  </a:lnTo>
                  <a:lnTo>
                    <a:pt x="600" y="601"/>
                  </a:lnTo>
                  <a:lnTo>
                    <a:pt x="554" y="621"/>
                  </a:lnTo>
                  <a:lnTo>
                    <a:pt x="505" y="634"/>
                  </a:lnTo>
                  <a:lnTo>
                    <a:pt x="453" y="643"/>
                  </a:lnTo>
                  <a:lnTo>
                    <a:pt x="399" y="646"/>
                  </a:lnTo>
                  <a:lnTo>
                    <a:pt x="344" y="643"/>
                  </a:lnTo>
                  <a:lnTo>
                    <a:pt x="293" y="634"/>
                  </a:lnTo>
                  <a:lnTo>
                    <a:pt x="243" y="621"/>
                  </a:lnTo>
                  <a:lnTo>
                    <a:pt x="197" y="601"/>
                  </a:lnTo>
                  <a:lnTo>
                    <a:pt x="155" y="578"/>
                  </a:lnTo>
                  <a:lnTo>
                    <a:pt x="117" y="551"/>
                  </a:lnTo>
                  <a:lnTo>
                    <a:pt x="82" y="520"/>
                  </a:lnTo>
                  <a:lnTo>
                    <a:pt x="54" y="485"/>
                  </a:lnTo>
                  <a:lnTo>
                    <a:pt x="31" y="448"/>
                  </a:lnTo>
                  <a:lnTo>
                    <a:pt x="14" y="409"/>
                  </a:lnTo>
                  <a:lnTo>
                    <a:pt x="4" y="366"/>
                  </a:lnTo>
                  <a:lnTo>
                    <a:pt x="0" y="323"/>
                  </a:lnTo>
                  <a:lnTo>
                    <a:pt x="3" y="281"/>
                  </a:lnTo>
                  <a:lnTo>
                    <a:pt x="12" y="241"/>
                  </a:lnTo>
                  <a:lnTo>
                    <a:pt x="29" y="204"/>
                  </a:lnTo>
                  <a:lnTo>
                    <a:pt x="49" y="167"/>
                  </a:lnTo>
                  <a:lnTo>
                    <a:pt x="75" y="134"/>
                  </a:lnTo>
                  <a:lnTo>
                    <a:pt x="109" y="102"/>
                  </a:lnTo>
                  <a:lnTo>
                    <a:pt x="148" y="72"/>
                  </a:lnTo>
                  <a:lnTo>
                    <a:pt x="191" y="47"/>
                  </a:lnTo>
                  <a:lnTo>
                    <a:pt x="238" y="27"/>
                  </a:lnTo>
                  <a:lnTo>
                    <a:pt x="289" y="12"/>
                  </a:lnTo>
                  <a:lnTo>
                    <a:pt x="343" y="3"/>
                  </a:lnTo>
                  <a:lnTo>
                    <a:pt x="399"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8" name="Freeform 676">
              <a:extLst>
                <a:ext uri="{FF2B5EF4-FFF2-40B4-BE49-F238E27FC236}">
                  <a16:creationId xmlns:a16="http://schemas.microsoft.com/office/drawing/2014/main" id="{D8B78A9C-2E39-4A89-BD87-1FE56C5A8DD8}"/>
                </a:ext>
              </a:extLst>
            </p:cNvPr>
            <p:cNvSpPr>
              <a:spLocks/>
            </p:cNvSpPr>
            <p:nvPr/>
          </p:nvSpPr>
          <p:spPr bwMode="auto">
            <a:xfrm>
              <a:off x="6763" y="2555"/>
              <a:ext cx="77" cy="78"/>
            </a:xfrm>
            <a:custGeom>
              <a:avLst/>
              <a:gdLst>
                <a:gd name="T0" fmla="*/ 334 w 385"/>
                <a:gd name="T1" fmla="*/ 0 h 312"/>
                <a:gd name="T2" fmla="*/ 385 w 385"/>
                <a:gd name="T3" fmla="*/ 0 h 312"/>
                <a:gd name="T4" fmla="*/ 385 w 385"/>
                <a:gd name="T5" fmla="*/ 311 h 312"/>
                <a:gd name="T6" fmla="*/ 1 w 385"/>
                <a:gd name="T7" fmla="*/ 312 h 312"/>
                <a:gd name="T8" fmla="*/ 0 w 385"/>
                <a:gd name="T9" fmla="*/ 1 h 312"/>
                <a:gd name="T10" fmla="*/ 334 w 385"/>
                <a:gd name="T11" fmla="*/ 0 h 312"/>
              </a:gdLst>
              <a:ahLst/>
              <a:cxnLst>
                <a:cxn ang="0">
                  <a:pos x="T0" y="T1"/>
                </a:cxn>
                <a:cxn ang="0">
                  <a:pos x="T2" y="T3"/>
                </a:cxn>
                <a:cxn ang="0">
                  <a:pos x="T4" y="T5"/>
                </a:cxn>
                <a:cxn ang="0">
                  <a:pos x="T6" y="T7"/>
                </a:cxn>
                <a:cxn ang="0">
                  <a:pos x="T8" y="T9"/>
                </a:cxn>
                <a:cxn ang="0">
                  <a:pos x="T10" y="T11"/>
                </a:cxn>
              </a:cxnLst>
              <a:rect l="0" t="0" r="r" b="b"/>
              <a:pathLst>
                <a:path w="385" h="312">
                  <a:moveTo>
                    <a:pt x="334" y="0"/>
                  </a:moveTo>
                  <a:lnTo>
                    <a:pt x="385" y="0"/>
                  </a:lnTo>
                  <a:lnTo>
                    <a:pt x="385" y="311"/>
                  </a:lnTo>
                  <a:lnTo>
                    <a:pt x="1" y="312"/>
                  </a:lnTo>
                  <a:lnTo>
                    <a:pt x="0" y="1"/>
                  </a:lnTo>
                  <a:lnTo>
                    <a:pt x="33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9" name="Freeform 677">
              <a:extLst>
                <a:ext uri="{FF2B5EF4-FFF2-40B4-BE49-F238E27FC236}">
                  <a16:creationId xmlns:a16="http://schemas.microsoft.com/office/drawing/2014/main" id="{89E1E8CE-D0C0-419F-BCA1-5694F6A9B201}"/>
                </a:ext>
              </a:extLst>
            </p:cNvPr>
            <p:cNvSpPr>
              <a:spLocks noEditPoints="1"/>
            </p:cNvSpPr>
            <p:nvPr/>
          </p:nvSpPr>
          <p:spPr bwMode="auto">
            <a:xfrm>
              <a:off x="6267" y="2329"/>
              <a:ext cx="797" cy="807"/>
            </a:xfrm>
            <a:custGeom>
              <a:avLst/>
              <a:gdLst>
                <a:gd name="T0" fmla="*/ 1191 w 3987"/>
                <a:gd name="T1" fmla="*/ 708 h 3229"/>
                <a:gd name="T2" fmla="*/ 1047 w 3987"/>
                <a:gd name="T3" fmla="*/ 761 h 3229"/>
                <a:gd name="T4" fmla="*/ 939 w 3987"/>
                <a:gd name="T5" fmla="*/ 849 h 3229"/>
                <a:gd name="T6" fmla="*/ 873 w 3987"/>
                <a:gd name="T7" fmla="*/ 964 h 3229"/>
                <a:gd name="T8" fmla="*/ 860 w 3987"/>
                <a:gd name="T9" fmla="*/ 2178 h 3229"/>
                <a:gd name="T10" fmla="*/ 889 w 3987"/>
                <a:gd name="T11" fmla="*/ 2306 h 3229"/>
                <a:gd name="T12" fmla="*/ 970 w 3987"/>
                <a:gd name="T13" fmla="*/ 2413 h 3229"/>
                <a:gd name="T14" fmla="*/ 1092 w 3987"/>
                <a:gd name="T15" fmla="*/ 2491 h 3229"/>
                <a:gd name="T16" fmla="*/ 1243 w 3987"/>
                <a:gd name="T17" fmla="*/ 2530 h 3229"/>
                <a:gd name="T18" fmla="*/ 2744 w 3987"/>
                <a:gd name="T19" fmla="*/ 2530 h 3229"/>
                <a:gd name="T20" fmla="*/ 2896 w 3987"/>
                <a:gd name="T21" fmla="*/ 2491 h 3229"/>
                <a:gd name="T22" fmla="*/ 3017 w 3987"/>
                <a:gd name="T23" fmla="*/ 2413 h 3229"/>
                <a:gd name="T24" fmla="*/ 3098 w 3987"/>
                <a:gd name="T25" fmla="*/ 2306 h 3229"/>
                <a:gd name="T26" fmla="*/ 3128 w 3987"/>
                <a:gd name="T27" fmla="*/ 2178 h 3229"/>
                <a:gd name="T28" fmla="*/ 3114 w 3987"/>
                <a:gd name="T29" fmla="*/ 964 h 3229"/>
                <a:gd name="T30" fmla="*/ 3049 w 3987"/>
                <a:gd name="T31" fmla="*/ 849 h 3229"/>
                <a:gd name="T32" fmla="*/ 2940 w 3987"/>
                <a:gd name="T33" fmla="*/ 761 h 3229"/>
                <a:gd name="T34" fmla="*/ 2797 w 3987"/>
                <a:gd name="T35" fmla="*/ 708 h 3229"/>
                <a:gd name="T36" fmla="*/ 1298 w 3987"/>
                <a:gd name="T37" fmla="*/ 697 h 3229"/>
                <a:gd name="T38" fmla="*/ 2244 w 3987"/>
                <a:gd name="T39" fmla="*/ 13 h 3229"/>
                <a:gd name="T40" fmla="*/ 2600 w 3987"/>
                <a:gd name="T41" fmla="*/ 77 h 3229"/>
                <a:gd name="T42" fmla="*/ 2931 w 3987"/>
                <a:gd name="T43" fmla="*/ 190 h 3229"/>
                <a:gd name="T44" fmla="*/ 3226 w 3987"/>
                <a:gd name="T45" fmla="*/ 348 h 3229"/>
                <a:gd name="T46" fmla="*/ 3483 w 3987"/>
                <a:gd name="T47" fmla="*/ 543 h 3229"/>
                <a:gd name="T48" fmla="*/ 3695 w 3987"/>
                <a:gd name="T49" fmla="*/ 774 h 3229"/>
                <a:gd name="T50" fmla="*/ 3854 w 3987"/>
                <a:gd name="T51" fmla="*/ 1032 h 3229"/>
                <a:gd name="T52" fmla="*/ 3954 w 3987"/>
                <a:gd name="T53" fmla="*/ 1314 h 3229"/>
                <a:gd name="T54" fmla="*/ 3987 w 3987"/>
                <a:gd name="T55" fmla="*/ 1615 h 3229"/>
                <a:gd name="T56" fmla="*/ 3954 w 3987"/>
                <a:gd name="T57" fmla="*/ 1916 h 3229"/>
                <a:gd name="T58" fmla="*/ 3854 w 3987"/>
                <a:gd name="T59" fmla="*/ 2197 h 3229"/>
                <a:gd name="T60" fmla="*/ 3695 w 3987"/>
                <a:gd name="T61" fmla="*/ 2456 h 3229"/>
                <a:gd name="T62" fmla="*/ 3483 w 3987"/>
                <a:gd name="T63" fmla="*/ 2686 h 3229"/>
                <a:gd name="T64" fmla="*/ 3226 w 3987"/>
                <a:gd name="T65" fmla="*/ 2882 h 3229"/>
                <a:gd name="T66" fmla="*/ 2931 w 3987"/>
                <a:gd name="T67" fmla="*/ 3039 h 3229"/>
                <a:gd name="T68" fmla="*/ 2600 w 3987"/>
                <a:gd name="T69" fmla="*/ 3152 h 3229"/>
                <a:gd name="T70" fmla="*/ 2244 w 3987"/>
                <a:gd name="T71" fmla="*/ 3216 h 3229"/>
                <a:gd name="T72" fmla="*/ 1868 w 3987"/>
                <a:gd name="T73" fmla="*/ 3225 h 3229"/>
                <a:gd name="T74" fmla="*/ 1504 w 3987"/>
                <a:gd name="T75" fmla="*/ 3180 h 3229"/>
                <a:gd name="T76" fmla="*/ 1163 w 3987"/>
                <a:gd name="T77" fmla="*/ 3082 h 3229"/>
                <a:gd name="T78" fmla="*/ 855 w 3987"/>
                <a:gd name="T79" fmla="*/ 2939 h 3229"/>
                <a:gd name="T80" fmla="*/ 585 w 3987"/>
                <a:gd name="T81" fmla="*/ 2756 h 3229"/>
                <a:gd name="T82" fmla="*/ 358 w 3987"/>
                <a:gd name="T83" fmla="*/ 2537 h 3229"/>
                <a:gd name="T84" fmla="*/ 181 w 3987"/>
                <a:gd name="T85" fmla="*/ 2286 h 3229"/>
                <a:gd name="T86" fmla="*/ 61 w 3987"/>
                <a:gd name="T87" fmla="*/ 2012 h 3229"/>
                <a:gd name="T88" fmla="*/ 3 w 3987"/>
                <a:gd name="T89" fmla="*/ 1717 h 3229"/>
                <a:gd name="T90" fmla="*/ 16 w 3987"/>
                <a:gd name="T91" fmla="*/ 1413 h 3229"/>
                <a:gd name="T92" fmla="*/ 95 w 3987"/>
                <a:gd name="T93" fmla="*/ 1124 h 3229"/>
                <a:gd name="T94" fmla="*/ 234 w 3987"/>
                <a:gd name="T95" fmla="*/ 856 h 3229"/>
                <a:gd name="T96" fmla="*/ 428 w 3987"/>
                <a:gd name="T97" fmla="*/ 616 h 3229"/>
                <a:gd name="T98" fmla="*/ 671 w 3987"/>
                <a:gd name="T99" fmla="*/ 408 h 3229"/>
                <a:gd name="T100" fmla="*/ 954 w 3987"/>
                <a:gd name="T101" fmla="*/ 237 h 3229"/>
                <a:gd name="T102" fmla="*/ 1274 w 3987"/>
                <a:gd name="T103" fmla="*/ 109 h 3229"/>
                <a:gd name="T104" fmla="*/ 1622 w 3987"/>
                <a:gd name="T105" fmla="*/ 28 h 3229"/>
                <a:gd name="T106" fmla="*/ 1994 w 3987"/>
                <a:gd name="T107" fmla="*/ 0 h 3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87" h="3229">
                  <a:moveTo>
                    <a:pt x="1298" y="697"/>
                  </a:moveTo>
                  <a:lnTo>
                    <a:pt x="1243" y="700"/>
                  </a:lnTo>
                  <a:lnTo>
                    <a:pt x="1191" y="708"/>
                  </a:lnTo>
                  <a:lnTo>
                    <a:pt x="1140" y="721"/>
                  </a:lnTo>
                  <a:lnTo>
                    <a:pt x="1092" y="738"/>
                  </a:lnTo>
                  <a:lnTo>
                    <a:pt x="1047" y="761"/>
                  </a:lnTo>
                  <a:lnTo>
                    <a:pt x="1008" y="787"/>
                  </a:lnTo>
                  <a:lnTo>
                    <a:pt x="970" y="816"/>
                  </a:lnTo>
                  <a:lnTo>
                    <a:pt x="939" y="849"/>
                  </a:lnTo>
                  <a:lnTo>
                    <a:pt x="912" y="885"/>
                  </a:lnTo>
                  <a:lnTo>
                    <a:pt x="889" y="923"/>
                  </a:lnTo>
                  <a:lnTo>
                    <a:pt x="873" y="964"/>
                  </a:lnTo>
                  <a:lnTo>
                    <a:pt x="863" y="1007"/>
                  </a:lnTo>
                  <a:lnTo>
                    <a:pt x="860" y="1051"/>
                  </a:lnTo>
                  <a:lnTo>
                    <a:pt x="860" y="2178"/>
                  </a:lnTo>
                  <a:lnTo>
                    <a:pt x="863" y="2223"/>
                  </a:lnTo>
                  <a:lnTo>
                    <a:pt x="873" y="2265"/>
                  </a:lnTo>
                  <a:lnTo>
                    <a:pt x="889" y="2306"/>
                  </a:lnTo>
                  <a:lnTo>
                    <a:pt x="912" y="2345"/>
                  </a:lnTo>
                  <a:lnTo>
                    <a:pt x="939" y="2380"/>
                  </a:lnTo>
                  <a:lnTo>
                    <a:pt x="970" y="2413"/>
                  </a:lnTo>
                  <a:lnTo>
                    <a:pt x="1008" y="2443"/>
                  </a:lnTo>
                  <a:lnTo>
                    <a:pt x="1047" y="2469"/>
                  </a:lnTo>
                  <a:lnTo>
                    <a:pt x="1092" y="2491"/>
                  </a:lnTo>
                  <a:lnTo>
                    <a:pt x="1140" y="2508"/>
                  </a:lnTo>
                  <a:lnTo>
                    <a:pt x="1191" y="2521"/>
                  </a:lnTo>
                  <a:lnTo>
                    <a:pt x="1243" y="2530"/>
                  </a:lnTo>
                  <a:lnTo>
                    <a:pt x="1298" y="2533"/>
                  </a:lnTo>
                  <a:lnTo>
                    <a:pt x="2689" y="2533"/>
                  </a:lnTo>
                  <a:lnTo>
                    <a:pt x="2744" y="2530"/>
                  </a:lnTo>
                  <a:lnTo>
                    <a:pt x="2797" y="2521"/>
                  </a:lnTo>
                  <a:lnTo>
                    <a:pt x="2847" y="2508"/>
                  </a:lnTo>
                  <a:lnTo>
                    <a:pt x="2896" y="2491"/>
                  </a:lnTo>
                  <a:lnTo>
                    <a:pt x="2940" y="2469"/>
                  </a:lnTo>
                  <a:lnTo>
                    <a:pt x="2981" y="2443"/>
                  </a:lnTo>
                  <a:lnTo>
                    <a:pt x="3017" y="2413"/>
                  </a:lnTo>
                  <a:lnTo>
                    <a:pt x="3049" y="2380"/>
                  </a:lnTo>
                  <a:lnTo>
                    <a:pt x="3077" y="2345"/>
                  </a:lnTo>
                  <a:lnTo>
                    <a:pt x="3098" y="2306"/>
                  </a:lnTo>
                  <a:lnTo>
                    <a:pt x="3114" y="2265"/>
                  </a:lnTo>
                  <a:lnTo>
                    <a:pt x="3124" y="2223"/>
                  </a:lnTo>
                  <a:lnTo>
                    <a:pt x="3128" y="2178"/>
                  </a:lnTo>
                  <a:lnTo>
                    <a:pt x="3128" y="1051"/>
                  </a:lnTo>
                  <a:lnTo>
                    <a:pt x="3124" y="1007"/>
                  </a:lnTo>
                  <a:lnTo>
                    <a:pt x="3114" y="964"/>
                  </a:lnTo>
                  <a:lnTo>
                    <a:pt x="3098" y="923"/>
                  </a:lnTo>
                  <a:lnTo>
                    <a:pt x="3077" y="885"/>
                  </a:lnTo>
                  <a:lnTo>
                    <a:pt x="3049" y="849"/>
                  </a:lnTo>
                  <a:lnTo>
                    <a:pt x="3017" y="816"/>
                  </a:lnTo>
                  <a:lnTo>
                    <a:pt x="2981" y="787"/>
                  </a:lnTo>
                  <a:lnTo>
                    <a:pt x="2940" y="761"/>
                  </a:lnTo>
                  <a:lnTo>
                    <a:pt x="2896" y="738"/>
                  </a:lnTo>
                  <a:lnTo>
                    <a:pt x="2847" y="721"/>
                  </a:lnTo>
                  <a:lnTo>
                    <a:pt x="2797" y="708"/>
                  </a:lnTo>
                  <a:lnTo>
                    <a:pt x="2744" y="700"/>
                  </a:lnTo>
                  <a:lnTo>
                    <a:pt x="2689" y="697"/>
                  </a:lnTo>
                  <a:lnTo>
                    <a:pt x="1298" y="697"/>
                  </a:lnTo>
                  <a:close/>
                  <a:moveTo>
                    <a:pt x="1994" y="0"/>
                  </a:moveTo>
                  <a:lnTo>
                    <a:pt x="2120" y="4"/>
                  </a:lnTo>
                  <a:lnTo>
                    <a:pt x="2244" y="13"/>
                  </a:lnTo>
                  <a:lnTo>
                    <a:pt x="2365" y="28"/>
                  </a:lnTo>
                  <a:lnTo>
                    <a:pt x="2484" y="50"/>
                  </a:lnTo>
                  <a:lnTo>
                    <a:pt x="2600" y="77"/>
                  </a:lnTo>
                  <a:lnTo>
                    <a:pt x="2714" y="109"/>
                  </a:lnTo>
                  <a:lnTo>
                    <a:pt x="2824" y="148"/>
                  </a:lnTo>
                  <a:lnTo>
                    <a:pt x="2931" y="190"/>
                  </a:lnTo>
                  <a:lnTo>
                    <a:pt x="3033" y="237"/>
                  </a:lnTo>
                  <a:lnTo>
                    <a:pt x="3132" y="290"/>
                  </a:lnTo>
                  <a:lnTo>
                    <a:pt x="3226" y="348"/>
                  </a:lnTo>
                  <a:lnTo>
                    <a:pt x="3318" y="408"/>
                  </a:lnTo>
                  <a:lnTo>
                    <a:pt x="3404" y="474"/>
                  </a:lnTo>
                  <a:lnTo>
                    <a:pt x="3483" y="543"/>
                  </a:lnTo>
                  <a:lnTo>
                    <a:pt x="3559" y="616"/>
                  </a:lnTo>
                  <a:lnTo>
                    <a:pt x="3631" y="693"/>
                  </a:lnTo>
                  <a:lnTo>
                    <a:pt x="3695" y="774"/>
                  </a:lnTo>
                  <a:lnTo>
                    <a:pt x="3754" y="856"/>
                  </a:lnTo>
                  <a:lnTo>
                    <a:pt x="3806" y="943"/>
                  </a:lnTo>
                  <a:lnTo>
                    <a:pt x="3854" y="1032"/>
                  </a:lnTo>
                  <a:lnTo>
                    <a:pt x="3894" y="1124"/>
                  </a:lnTo>
                  <a:lnTo>
                    <a:pt x="3927" y="1218"/>
                  </a:lnTo>
                  <a:lnTo>
                    <a:pt x="3954" y="1314"/>
                  </a:lnTo>
                  <a:lnTo>
                    <a:pt x="3972" y="1413"/>
                  </a:lnTo>
                  <a:lnTo>
                    <a:pt x="3984" y="1513"/>
                  </a:lnTo>
                  <a:lnTo>
                    <a:pt x="3987" y="1615"/>
                  </a:lnTo>
                  <a:lnTo>
                    <a:pt x="3984" y="1717"/>
                  </a:lnTo>
                  <a:lnTo>
                    <a:pt x="3972" y="1817"/>
                  </a:lnTo>
                  <a:lnTo>
                    <a:pt x="3954" y="1916"/>
                  </a:lnTo>
                  <a:lnTo>
                    <a:pt x="3927" y="2012"/>
                  </a:lnTo>
                  <a:lnTo>
                    <a:pt x="3894" y="2105"/>
                  </a:lnTo>
                  <a:lnTo>
                    <a:pt x="3854" y="2197"/>
                  </a:lnTo>
                  <a:lnTo>
                    <a:pt x="3806" y="2286"/>
                  </a:lnTo>
                  <a:lnTo>
                    <a:pt x="3754" y="2373"/>
                  </a:lnTo>
                  <a:lnTo>
                    <a:pt x="3695" y="2456"/>
                  </a:lnTo>
                  <a:lnTo>
                    <a:pt x="3631" y="2537"/>
                  </a:lnTo>
                  <a:lnTo>
                    <a:pt x="3559" y="2613"/>
                  </a:lnTo>
                  <a:lnTo>
                    <a:pt x="3483" y="2686"/>
                  </a:lnTo>
                  <a:lnTo>
                    <a:pt x="3404" y="2756"/>
                  </a:lnTo>
                  <a:lnTo>
                    <a:pt x="3318" y="2821"/>
                  </a:lnTo>
                  <a:lnTo>
                    <a:pt x="3226" y="2882"/>
                  </a:lnTo>
                  <a:lnTo>
                    <a:pt x="3132" y="2939"/>
                  </a:lnTo>
                  <a:lnTo>
                    <a:pt x="3033" y="2992"/>
                  </a:lnTo>
                  <a:lnTo>
                    <a:pt x="2931" y="3039"/>
                  </a:lnTo>
                  <a:lnTo>
                    <a:pt x="2824" y="3082"/>
                  </a:lnTo>
                  <a:lnTo>
                    <a:pt x="2714" y="3120"/>
                  </a:lnTo>
                  <a:lnTo>
                    <a:pt x="2600" y="3152"/>
                  </a:lnTo>
                  <a:lnTo>
                    <a:pt x="2484" y="3180"/>
                  </a:lnTo>
                  <a:lnTo>
                    <a:pt x="2365" y="3201"/>
                  </a:lnTo>
                  <a:lnTo>
                    <a:pt x="2244" y="3216"/>
                  </a:lnTo>
                  <a:lnTo>
                    <a:pt x="2120" y="3225"/>
                  </a:lnTo>
                  <a:lnTo>
                    <a:pt x="1994" y="3229"/>
                  </a:lnTo>
                  <a:lnTo>
                    <a:pt x="1868" y="3225"/>
                  </a:lnTo>
                  <a:lnTo>
                    <a:pt x="1743" y="3216"/>
                  </a:lnTo>
                  <a:lnTo>
                    <a:pt x="1622" y="3201"/>
                  </a:lnTo>
                  <a:lnTo>
                    <a:pt x="1504" y="3180"/>
                  </a:lnTo>
                  <a:lnTo>
                    <a:pt x="1387" y="3152"/>
                  </a:lnTo>
                  <a:lnTo>
                    <a:pt x="1274" y="3120"/>
                  </a:lnTo>
                  <a:lnTo>
                    <a:pt x="1163" y="3082"/>
                  </a:lnTo>
                  <a:lnTo>
                    <a:pt x="1057" y="3039"/>
                  </a:lnTo>
                  <a:lnTo>
                    <a:pt x="954" y="2992"/>
                  </a:lnTo>
                  <a:lnTo>
                    <a:pt x="855" y="2939"/>
                  </a:lnTo>
                  <a:lnTo>
                    <a:pt x="761" y="2882"/>
                  </a:lnTo>
                  <a:lnTo>
                    <a:pt x="671" y="2821"/>
                  </a:lnTo>
                  <a:lnTo>
                    <a:pt x="585" y="2756"/>
                  </a:lnTo>
                  <a:lnTo>
                    <a:pt x="504" y="2686"/>
                  </a:lnTo>
                  <a:lnTo>
                    <a:pt x="428" y="2613"/>
                  </a:lnTo>
                  <a:lnTo>
                    <a:pt x="358" y="2537"/>
                  </a:lnTo>
                  <a:lnTo>
                    <a:pt x="293" y="2456"/>
                  </a:lnTo>
                  <a:lnTo>
                    <a:pt x="234" y="2373"/>
                  </a:lnTo>
                  <a:lnTo>
                    <a:pt x="181" y="2286"/>
                  </a:lnTo>
                  <a:lnTo>
                    <a:pt x="134" y="2197"/>
                  </a:lnTo>
                  <a:lnTo>
                    <a:pt x="95" y="2105"/>
                  </a:lnTo>
                  <a:lnTo>
                    <a:pt x="61" y="2012"/>
                  </a:lnTo>
                  <a:lnTo>
                    <a:pt x="35" y="1916"/>
                  </a:lnTo>
                  <a:lnTo>
                    <a:pt x="16" y="1817"/>
                  </a:lnTo>
                  <a:lnTo>
                    <a:pt x="3" y="1717"/>
                  </a:lnTo>
                  <a:lnTo>
                    <a:pt x="0" y="1615"/>
                  </a:lnTo>
                  <a:lnTo>
                    <a:pt x="3" y="1513"/>
                  </a:lnTo>
                  <a:lnTo>
                    <a:pt x="16" y="1413"/>
                  </a:lnTo>
                  <a:lnTo>
                    <a:pt x="35" y="1314"/>
                  </a:lnTo>
                  <a:lnTo>
                    <a:pt x="61" y="1218"/>
                  </a:lnTo>
                  <a:lnTo>
                    <a:pt x="95" y="1124"/>
                  </a:lnTo>
                  <a:lnTo>
                    <a:pt x="134" y="1032"/>
                  </a:lnTo>
                  <a:lnTo>
                    <a:pt x="181" y="943"/>
                  </a:lnTo>
                  <a:lnTo>
                    <a:pt x="234" y="856"/>
                  </a:lnTo>
                  <a:lnTo>
                    <a:pt x="293" y="774"/>
                  </a:lnTo>
                  <a:lnTo>
                    <a:pt x="358" y="693"/>
                  </a:lnTo>
                  <a:lnTo>
                    <a:pt x="428" y="616"/>
                  </a:lnTo>
                  <a:lnTo>
                    <a:pt x="504" y="543"/>
                  </a:lnTo>
                  <a:lnTo>
                    <a:pt x="585" y="474"/>
                  </a:lnTo>
                  <a:lnTo>
                    <a:pt x="671" y="408"/>
                  </a:lnTo>
                  <a:lnTo>
                    <a:pt x="761" y="348"/>
                  </a:lnTo>
                  <a:lnTo>
                    <a:pt x="855" y="290"/>
                  </a:lnTo>
                  <a:lnTo>
                    <a:pt x="954" y="237"/>
                  </a:lnTo>
                  <a:lnTo>
                    <a:pt x="1057" y="190"/>
                  </a:lnTo>
                  <a:lnTo>
                    <a:pt x="1163" y="148"/>
                  </a:lnTo>
                  <a:lnTo>
                    <a:pt x="1274" y="109"/>
                  </a:lnTo>
                  <a:lnTo>
                    <a:pt x="1387" y="77"/>
                  </a:lnTo>
                  <a:lnTo>
                    <a:pt x="1504" y="50"/>
                  </a:lnTo>
                  <a:lnTo>
                    <a:pt x="1622" y="28"/>
                  </a:lnTo>
                  <a:lnTo>
                    <a:pt x="1743" y="13"/>
                  </a:lnTo>
                  <a:lnTo>
                    <a:pt x="1868" y="4"/>
                  </a:lnTo>
                  <a:lnTo>
                    <a:pt x="199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p>
          </p:txBody>
        </p:sp>
        <p:sp>
          <p:nvSpPr>
            <p:cNvPr id="20" name="Freeform 678">
              <a:extLst>
                <a:ext uri="{FF2B5EF4-FFF2-40B4-BE49-F238E27FC236}">
                  <a16:creationId xmlns:a16="http://schemas.microsoft.com/office/drawing/2014/main" id="{F20B0894-1E90-47D4-847C-08942EDA24C1}"/>
                </a:ext>
              </a:extLst>
            </p:cNvPr>
            <p:cNvSpPr>
              <a:spLocks/>
            </p:cNvSpPr>
            <p:nvPr/>
          </p:nvSpPr>
          <p:spPr bwMode="auto">
            <a:xfrm>
              <a:off x="6483" y="2685"/>
              <a:ext cx="365" cy="232"/>
            </a:xfrm>
            <a:custGeom>
              <a:avLst/>
              <a:gdLst>
                <a:gd name="T0" fmla="*/ 0 w 1826"/>
                <a:gd name="T1" fmla="*/ 0 h 928"/>
                <a:gd name="T2" fmla="*/ 338 w 1826"/>
                <a:gd name="T3" fmla="*/ 0 h 928"/>
                <a:gd name="T4" fmla="*/ 319 w 1826"/>
                <a:gd name="T5" fmla="*/ 45 h 928"/>
                <a:gd name="T6" fmla="*/ 304 w 1826"/>
                <a:gd name="T7" fmla="*/ 92 h 928"/>
                <a:gd name="T8" fmla="*/ 296 w 1826"/>
                <a:gd name="T9" fmla="*/ 139 h 928"/>
                <a:gd name="T10" fmla="*/ 293 w 1826"/>
                <a:gd name="T11" fmla="*/ 189 h 928"/>
                <a:gd name="T12" fmla="*/ 297 w 1826"/>
                <a:gd name="T13" fmla="*/ 243 h 928"/>
                <a:gd name="T14" fmla="*/ 307 w 1826"/>
                <a:gd name="T15" fmla="*/ 296 h 928"/>
                <a:gd name="T16" fmla="*/ 324 w 1826"/>
                <a:gd name="T17" fmla="*/ 347 h 928"/>
                <a:gd name="T18" fmla="*/ 348 w 1826"/>
                <a:gd name="T19" fmla="*/ 396 h 928"/>
                <a:gd name="T20" fmla="*/ 378 w 1826"/>
                <a:gd name="T21" fmla="*/ 442 h 928"/>
                <a:gd name="T22" fmla="*/ 413 w 1826"/>
                <a:gd name="T23" fmla="*/ 485 h 928"/>
                <a:gd name="T24" fmla="*/ 453 w 1826"/>
                <a:gd name="T25" fmla="*/ 525 h 928"/>
                <a:gd name="T26" fmla="*/ 498 w 1826"/>
                <a:gd name="T27" fmla="*/ 561 h 928"/>
                <a:gd name="T28" fmla="*/ 546 w 1826"/>
                <a:gd name="T29" fmla="*/ 594 h 928"/>
                <a:gd name="T30" fmla="*/ 600 w 1826"/>
                <a:gd name="T31" fmla="*/ 622 h 928"/>
                <a:gd name="T32" fmla="*/ 657 w 1826"/>
                <a:gd name="T33" fmla="*/ 646 h 928"/>
                <a:gd name="T34" fmla="*/ 717 w 1826"/>
                <a:gd name="T35" fmla="*/ 665 h 928"/>
                <a:gd name="T36" fmla="*/ 780 w 1826"/>
                <a:gd name="T37" fmla="*/ 679 h 928"/>
                <a:gd name="T38" fmla="*/ 846 w 1826"/>
                <a:gd name="T39" fmla="*/ 688 h 928"/>
                <a:gd name="T40" fmla="*/ 913 w 1826"/>
                <a:gd name="T41" fmla="*/ 691 h 928"/>
                <a:gd name="T42" fmla="*/ 981 w 1826"/>
                <a:gd name="T43" fmla="*/ 688 h 928"/>
                <a:gd name="T44" fmla="*/ 1045 w 1826"/>
                <a:gd name="T45" fmla="*/ 679 h 928"/>
                <a:gd name="T46" fmla="*/ 1109 w 1826"/>
                <a:gd name="T47" fmla="*/ 665 h 928"/>
                <a:gd name="T48" fmla="*/ 1169 w 1826"/>
                <a:gd name="T49" fmla="*/ 646 h 928"/>
                <a:gd name="T50" fmla="*/ 1226 w 1826"/>
                <a:gd name="T51" fmla="*/ 622 h 928"/>
                <a:gd name="T52" fmla="*/ 1279 w 1826"/>
                <a:gd name="T53" fmla="*/ 594 h 928"/>
                <a:gd name="T54" fmla="*/ 1329 w 1826"/>
                <a:gd name="T55" fmla="*/ 561 h 928"/>
                <a:gd name="T56" fmla="*/ 1373 w 1826"/>
                <a:gd name="T57" fmla="*/ 525 h 928"/>
                <a:gd name="T58" fmla="*/ 1413 w 1826"/>
                <a:gd name="T59" fmla="*/ 485 h 928"/>
                <a:gd name="T60" fmla="*/ 1448 w 1826"/>
                <a:gd name="T61" fmla="*/ 442 h 928"/>
                <a:gd name="T62" fmla="*/ 1478 w 1826"/>
                <a:gd name="T63" fmla="*/ 396 h 928"/>
                <a:gd name="T64" fmla="*/ 1502 w 1826"/>
                <a:gd name="T65" fmla="*/ 347 h 928"/>
                <a:gd name="T66" fmla="*/ 1519 w 1826"/>
                <a:gd name="T67" fmla="*/ 296 h 928"/>
                <a:gd name="T68" fmla="*/ 1529 w 1826"/>
                <a:gd name="T69" fmla="*/ 243 h 928"/>
                <a:gd name="T70" fmla="*/ 1533 w 1826"/>
                <a:gd name="T71" fmla="*/ 189 h 928"/>
                <a:gd name="T72" fmla="*/ 1531 w 1826"/>
                <a:gd name="T73" fmla="*/ 139 h 928"/>
                <a:gd name="T74" fmla="*/ 1521 w 1826"/>
                <a:gd name="T75" fmla="*/ 92 h 928"/>
                <a:gd name="T76" fmla="*/ 1507 w 1826"/>
                <a:gd name="T77" fmla="*/ 45 h 928"/>
                <a:gd name="T78" fmla="*/ 1487 w 1826"/>
                <a:gd name="T79" fmla="*/ 0 h 928"/>
                <a:gd name="T80" fmla="*/ 1826 w 1826"/>
                <a:gd name="T81" fmla="*/ 0 h 928"/>
                <a:gd name="T82" fmla="*/ 1826 w 1826"/>
                <a:gd name="T83" fmla="*/ 752 h 928"/>
                <a:gd name="T84" fmla="*/ 1822 w 1826"/>
                <a:gd name="T85" fmla="*/ 783 h 928"/>
                <a:gd name="T86" fmla="*/ 1812 w 1826"/>
                <a:gd name="T87" fmla="*/ 814 h 928"/>
                <a:gd name="T88" fmla="*/ 1796 w 1826"/>
                <a:gd name="T89" fmla="*/ 841 h 928"/>
                <a:gd name="T90" fmla="*/ 1775 w 1826"/>
                <a:gd name="T91" fmla="*/ 865 h 928"/>
                <a:gd name="T92" fmla="*/ 1749 w 1826"/>
                <a:gd name="T93" fmla="*/ 886 h 928"/>
                <a:gd name="T94" fmla="*/ 1718 w 1826"/>
                <a:gd name="T95" fmla="*/ 904 h 928"/>
                <a:gd name="T96" fmla="*/ 1684 w 1826"/>
                <a:gd name="T97" fmla="*/ 917 h 928"/>
                <a:gd name="T98" fmla="*/ 1648 w 1826"/>
                <a:gd name="T99" fmla="*/ 925 h 928"/>
                <a:gd name="T100" fmla="*/ 1608 w 1826"/>
                <a:gd name="T101" fmla="*/ 928 h 928"/>
                <a:gd name="T102" fmla="*/ 217 w 1826"/>
                <a:gd name="T103" fmla="*/ 928 h 928"/>
                <a:gd name="T104" fmla="*/ 179 w 1826"/>
                <a:gd name="T105" fmla="*/ 925 h 928"/>
                <a:gd name="T106" fmla="*/ 141 w 1826"/>
                <a:gd name="T107" fmla="*/ 917 h 928"/>
                <a:gd name="T108" fmla="*/ 107 w 1826"/>
                <a:gd name="T109" fmla="*/ 904 h 928"/>
                <a:gd name="T110" fmla="*/ 77 w 1826"/>
                <a:gd name="T111" fmla="*/ 886 h 928"/>
                <a:gd name="T112" fmla="*/ 51 w 1826"/>
                <a:gd name="T113" fmla="*/ 865 h 928"/>
                <a:gd name="T114" fmla="*/ 30 w 1826"/>
                <a:gd name="T115" fmla="*/ 841 h 928"/>
                <a:gd name="T116" fmla="*/ 14 w 1826"/>
                <a:gd name="T117" fmla="*/ 814 h 928"/>
                <a:gd name="T118" fmla="*/ 4 w 1826"/>
                <a:gd name="T119" fmla="*/ 783 h 928"/>
                <a:gd name="T120" fmla="*/ 0 w 1826"/>
                <a:gd name="T121" fmla="*/ 752 h 928"/>
                <a:gd name="T122" fmla="*/ 0 w 1826"/>
                <a:gd name="T123"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6" h="928">
                  <a:moveTo>
                    <a:pt x="0" y="0"/>
                  </a:moveTo>
                  <a:lnTo>
                    <a:pt x="338" y="0"/>
                  </a:lnTo>
                  <a:lnTo>
                    <a:pt x="319" y="45"/>
                  </a:lnTo>
                  <a:lnTo>
                    <a:pt x="304" y="92"/>
                  </a:lnTo>
                  <a:lnTo>
                    <a:pt x="296" y="139"/>
                  </a:lnTo>
                  <a:lnTo>
                    <a:pt x="293" y="189"/>
                  </a:lnTo>
                  <a:lnTo>
                    <a:pt x="297" y="243"/>
                  </a:lnTo>
                  <a:lnTo>
                    <a:pt x="307" y="296"/>
                  </a:lnTo>
                  <a:lnTo>
                    <a:pt x="324" y="347"/>
                  </a:lnTo>
                  <a:lnTo>
                    <a:pt x="348" y="396"/>
                  </a:lnTo>
                  <a:lnTo>
                    <a:pt x="378" y="442"/>
                  </a:lnTo>
                  <a:lnTo>
                    <a:pt x="413" y="485"/>
                  </a:lnTo>
                  <a:lnTo>
                    <a:pt x="453" y="525"/>
                  </a:lnTo>
                  <a:lnTo>
                    <a:pt x="498" y="561"/>
                  </a:lnTo>
                  <a:lnTo>
                    <a:pt x="546" y="594"/>
                  </a:lnTo>
                  <a:lnTo>
                    <a:pt x="600" y="622"/>
                  </a:lnTo>
                  <a:lnTo>
                    <a:pt x="657" y="646"/>
                  </a:lnTo>
                  <a:lnTo>
                    <a:pt x="717" y="665"/>
                  </a:lnTo>
                  <a:lnTo>
                    <a:pt x="780" y="679"/>
                  </a:lnTo>
                  <a:lnTo>
                    <a:pt x="846" y="688"/>
                  </a:lnTo>
                  <a:lnTo>
                    <a:pt x="913" y="691"/>
                  </a:lnTo>
                  <a:lnTo>
                    <a:pt x="981" y="688"/>
                  </a:lnTo>
                  <a:lnTo>
                    <a:pt x="1045" y="679"/>
                  </a:lnTo>
                  <a:lnTo>
                    <a:pt x="1109" y="665"/>
                  </a:lnTo>
                  <a:lnTo>
                    <a:pt x="1169" y="646"/>
                  </a:lnTo>
                  <a:lnTo>
                    <a:pt x="1226" y="622"/>
                  </a:lnTo>
                  <a:lnTo>
                    <a:pt x="1279" y="594"/>
                  </a:lnTo>
                  <a:lnTo>
                    <a:pt x="1329" y="561"/>
                  </a:lnTo>
                  <a:lnTo>
                    <a:pt x="1373" y="525"/>
                  </a:lnTo>
                  <a:lnTo>
                    <a:pt x="1413" y="485"/>
                  </a:lnTo>
                  <a:lnTo>
                    <a:pt x="1448" y="442"/>
                  </a:lnTo>
                  <a:lnTo>
                    <a:pt x="1478" y="396"/>
                  </a:lnTo>
                  <a:lnTo>
                    <a:pt x="1502" y="347"/>
                  </a:lnTo>
                  <a:lnTo>
                    <a:pt x="1519" y="296"/>
                  </a:lnTo>
                  <a:lnTo>
                    <a:pt x="1529" y="243"/>
                  </a:lnTo>
                  <a:lnTo>
                    <a:pt x="1533" y="189"/>
                  </a:lnTo>
                  <a:lnTo>
                    <a:pt x="1531" y="139"/>
                  </a:lnTo>
                  <a:lnTo>
                    <a:pt x="1521" y="92"/>
                  </a:lnTo>
                  <a:lnTo>
                    <a:pt x="1507" y="45"/>
                  </a:lnTo>
                  <a:lnTo>
                    <a:pt x="1487" y="0"/>
                  </a:lnTo>
                  <a:lnTo>
                    <a:pt x="1826" y="0"/>
                  </a:lnTo>
                  <a:lnTo>
                    <a:pt x="1826" y="752"/>
                  </a:lnTo>
                  <a:lnTo>
                    <a:pt x="1822" y="783"/>
                  </a:lnTo>
                  <a:lnTo>
                    <a:pt x="1812" y="814"/>
                  </a:lnTo>
                  <a:lnTo>
                    <a:pt x="1796" y="841"/>
                  </a:lnTo>
                  <a:lnTo>
                    <a:pt x="1775" y="865"/>
                  </a:lnTo>
                  <a:lnTo>
                    <a:pt x="1749" y="886"/>
                  </a:lnTo>
                  <a:lnTo>
                    <a:pt x="1718" y="904"/>
                  </a:lnTo>
                  <a:lnTo>
                    <a:pt x="1684" y="917"/>
                  </a:lnTo>
                  <a:lnTo>
                    <a:pt x="1648" y="925"/>
                  </a:lnTo>
                  <a:lnTo>
                    <a:pt x="1608" y="928"/>
                  </a:lnTo>
                  <a:lnTo>
                    <a:pt x="217" y="928"/>
                  </a:lnTo>
                  <a:lnTo>
                    <a:pt x="179" y="925"/>
                  </a:lnTo>
                  <a:lnTo>
                    <a:pt x="141" y="917"/>
                  </a:lnTo>
                  <a:lnTo>
                    <a:pt x="107" y="904"/>
                  </a:lnTo>
                  <a:lnTo>
                    <a:pt x="77" y="886"/>
                  </a:lnTo>
                  <a:lnTo>
                    <a:pt x="51" y="865"/>
                  </a:lnTo>
                  <a:lnTo>
                    <a:pt x="30" y="841"/>
                  </a:lnTo>
                  <a:lnTo>
                    <a:pt x="14" y="814"/>
                  </a:lnTo>
                  <a:lnTo>
                    <a:pt x="4" y="783"/>
                  </a:lnTo>
                  <a:lnTo>
                    <a:pt x="0" y="752"/>
                  </a:lnTo>
                  <a:lnTo>
                    <a:pt x="0"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22" name="Isosceles Triangle 21">
            <a:extLst>
              <a:ext uri="{FF2B5EF4-FFF2-40B4-BE49-F238E27FC236}">
                <a16:creationId xmlns:a16="http://schemas.microsoft.com/office/drawing/2014/main" id="{395775CE-299B-4615-B556-D4FDF9A0A48F}"/>
              </a:ext>
            </a:extLst>
          </p:cNvPr>
          <p:cNvSpPr/>
          <p:nvPr/>
        </p:nvSpPr>
        <p:spPr>
          <a:xfrm rot="1420415">
            <a:off x="8733412" y="160017"/>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Donut 23">
            <a:extLst>
              <a:ext uri="{FF2B5EF4-FFF2-40B4-BE49-F238E27FC236}">
                <a16:creationId xmlns:a16="http://schemas.microsoft.com/office/drawing/2014/main" id="{53E1E058-5C4B-449C-BD40-40EF7B944222}"/>
              </a:ext>
            </a:extLst>
          </p:cNvPr>
          <p:cNvSpPr/>
          <p:nvPr/>
        </p:nvSpPr>
        <p:spPr>
          <a:xfrm>
            <a:off x="8327919" y="-234251"/>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grpSp>
        <p:nvGrpSpPr>
          <p:cNvPr id="25" name="Group 24">
            <a:extLst>
              <a:ext uri="{FF2B5EF4-FFF2-40B4-BE49-F238E27FC236}">
                <a16:creationId xmlns:a16="http://schemas.microsoft.com/office/drawing/2014/main" id="{8BB3B149-575D-48FF-A3B2-FE283CCAA50C}"/>
              </a:ext>
            </a:extLst>
          </p:cNvPr>
          <p:cNvGrpSpPr/>
          <p:nvPr/>
        </p:nvGrpSpPr>
        <p:grpSpPr>
          <a:xfrm>
            <a:off x="8650630" y="1979887"/>
            <a:ext cx="74938" cy="1196666"/>
            <a:chOff x="560040" y="3112970"/>
            <a:chExt cx="99917" cy="1595555"/>
          </a:xfrm>
          <a:solidFill>
            <a:schemeClr val="bg2"/>
          </a:solidFill>
        </p:grpSpPr>
        <p:grpSp>
          <p:nvGrpSpPr>
            <p:cNvPr id="26" name="Group 25">
              <a:extLst>
                <a:ext uri="{FF2B5EF4-FFF2-40B4-BE49-F238E27FC236}">
                  <a16:creationId xmlns:a16="http://schemas.microsoft.com/office/drawing/2014/main" id="{00414C6D-E819-42DE-8E4E-58C8E8B6D7CA}"/>
                </a:ext>
              </a:extLst>
            </p:cNvPr>
            <p:cNvGrpSpPr/>
            <p:nvPr/>
          </p:nvGrpSpPr>
          <p:grpSpPr>
            <a:xfrm>
              <a:off x="560040" y="3112970"/>
              <a:ext cx="99917" cy="619752"/>
              <a:chOff x="903383" y="3809977"/>
              <a:chExt cx="99917" cy="619752"/>
            </a:xfrm>
            <a:grpFill/>
          </p:grpSpPr>
          <p:sp>
            <p:nvSpPr>
              <p:cNvPr id="28" name="Oval 27">
                <a:extLst>
                  <a:ext uri="{FF2B5EF4-FFF2-40B4-BE49-F238E27FC236}">
                    <a16:creationId xmlns:a16="http://schemas.microsoft.com/office/drawing/2014/main" id="{414E593A-0510-4CA5-8850-7026A15767D4}"/>
                  </a:ext>
                </a:extLst>
              </p:cNvPr>
              <p:cNvSpPr/>
              <p:nvPr/>
            </p:nvSpPr>
            <p:spPr>
              <a:xfrm>
                <a:off x="903383" y="380997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9" name="Oval 28">
                <a:extLst>
                  <a:ext uri="{FF2B5EF4-FFF2-40B4-BE49-F238E27FC236}">
                    <a16:creationId xmlns:a16="http://schemas.microsoft.com/office/drawing/2014/main" id="{ECC8F696-6A41-476D-BD78-45CB6D1218C5}"/>
                  </a:ext>
                </a:extLst>
              </p:cNvPr>
              <p:cNvSpPr/>
              <p:nvPr/>
            </p:nvSpPr>
            <p:spPr>
              <a:xfrm>
                <a:off x="903383" y="398142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0" name="Oval 29">
                <a:extLst>
                  <a:ext uri="{FF2B5EF4-FFF2-40B4-BE49-F238E27FC236}">
                    <a16:creationId xmlns:a16="http://schemas.microsoft.com/office/drawing/2014/main" id="{57BF5E35-24B0-4F6B-BCFE-DABB56054FEB}"/>
                  </a:ext>
                </a:extLst>
              </p:cNvPr>
              <p:cNvSpPr/>
              <p:nvPr/>
            </p:nvSpPr>
            <p:spPr>
              <a:xfrm>
                <a:off x="903383" y="415287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1" name="Oval 30">
                <a:extLst>
                  <a:ext uri="{FF2B5EF4-FFF2-40B4-BE49-F238E27FC236}">
                    <a16:creationId xmlns:a16="http://schemas.microsoft.com/office/drawing/2014/main" id="{DE450200-B79D-4690-BD44-662ECBC3D86B}"/>
                  </a:ext>
                </a:extLst>
              </p:cNvPr>
              <p:cNvSpPr/>
              <p:nvPr/>
            </p:nvSpPr>
            <p:spPr>
              <a:xfrm>
                <a:off x="903383" y="4329812"/>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cxnSp>
          <p:nvCxnSpPr>
            <p:cNvPr id="27" name="Straight Connector 26">
              <a:extLst>
                <a:ext uri="{FF2B5EF4-FFF2-40B4-BE49-F238E27FC236}">
                  <a16:creationId xmlns:a16="http://schemas.microsoft.com/office/drawing/2014/main" id="{C568C700-4CB6-40CB-BA03-D6690F21CF44}"/>
                </a:ext>
              </a:extLst>
            </p:cNvPr>
            <p:cNvCxnSpPr/>
            <p:nvPr/>
          </p:nvCxnSpPr>
          <p:spPr>
            <a:xfrm>
              <a:off x="609998" y="3889375"/>
              <a:ext cx="0" cy="819150"/>
            </a:xfrm>
            <a:prstGeom prst="line">
              <a:avLst/>
            </a:prstGeom>
            <a:grpFill/>
          </p:spPr>
          <p:style>
            <a:lnRef idx="1">
              <a:schemeClr val="accent1"/>
            </a:lnRef>
            <a:fillRef idx="0">
              <a:schemeClr val="accent1"/>
            </a:fillRef>
            <a:effectRef idx="0">
              <a:schemeClr val="accent1"/>
            </a:effectRef>
            <a:fontRef idx="minor">
              <a:schemeClr val="tx1"/>
            </a:fontRef>
          </p:style>
        </p:cxnSp>
      </p:grpSp>
      <p:sp>
        <p:nvSpPr>
          <p:cNvPr id="1027" name="Oval 1026">
            <a:extLst>
              <a:ext uri="{FF2B5EF4-FFF2-40B4-BE49-F238E27FC236}">
                <a16:creationId xmlns:a16="http://schemas.microsoft.com/office/drawing/2014/main" id="{76F94BED-869E-4398-996B-EB60AD927CAD}"/>
              </a:ext>
            </a:extLst>
          </p:cNvPr>
          <p:cNvSpPr/>
          <p:nvPr/>
        </p:nvSpPr>
        <p:spPr>
          <a:xfrm>
            <a:off x="705796" y="4664367"/>
            <a:ext cx="167683" cy="157322"/>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9" name="TextBox 1028">
            <a:extLst>
              <a:ext uri="{FF2B5EF4-FFF2-40B4-BE49-F238E27FC236}">
                <a16:creationId xmlns:a16="http://schemas.microsoft.com/office/drawing/2014/main" id="{0D50E191-45C0-4365-AC00-DE5CB71625CC}"/>
              </a:ext>
            </a:extLst>
          </p:cNvPr>
          <p:cNvSpPr txBox="1"/>
          <p:nvPr/>
        </p:nvSpPr>
        <p:spPr>
          <a:xfrm>
            <a:off x="1196833" y="4550982"/>
            <a:ext cx="1682143" cy="369332"/>
          </a:xfrm>
          <a:prstGeom prst="rect">
            <a:avLst/>
          </a:prstGeom>
          <a:noFill/>
        </p:spPr>
        <p:txBody>
          <a:bodyPr wrap="square" rtlCol="0">
            <a:spAutoFit/>
          </a:bodyPr>
          <a:lstStyle/>
          <a:p>
            <a:r>
              <a:rPr lang="en-US" sz="1600" dirty="0">
                <a:solidFill>
                  <a:schemeClr val="accent1"/>
                </a:solidFill>
              </a:rPr>
              <a:t>@USF_E</a:t>
            </a:r>
            <a:r>
              <a:rPr lang="en-US" dirty="0">
                <a:solidFill>
                  <a:schemeClr val="accent1"/>
                </a:solidFill>
              </a:rPr>
              <a:t>sports</a:t>
            </a:r>
            <a:endParaRPr lang="en-US" sz="1600" dirty="0">
              <a:solidFill>
                <a:schemeClr val="accent1"/>
              </a:solidFill>
            </a:endParaRPr>
          </a:p>
        </p:txBody>
      </p:sp>
      <p:sp>
        <p:nvSpPr>
          <p:cNvPr id="1032" name="Rectangle 1031">
            <a:extLst>
              <a:ext uri="{FF2B5EF4-FFF2-40B4-BE49-F238E27FC236}">
                <a16:creationId xmlns:a16="http://schemas.microsoft.com/office/drawing/2014/main" id="{37FC58C3-B12A-4208-B4B9-AD65DD937885}"/>
              </a:ext>
            </a:extLst>
          </p:cNvPr>
          <p:cNvSpPr/>
          <p:nvPr/>
        </p:nvSpPr>
        <p:spPr>
          <a:xfrm>
            <a:off x="599296" y="506005"/>
            <a:ext cx="3054848" cy="3877392"/>
          </a:xfrm>
          <a:prstGeom prst="rect">
            <a:avLst/>
          </a:prstGeom>
          <a:blipFill dpi="0" rotWithShape="1">
            <a:blip r:embed="rId4">
              <a:alphaModFix amt="8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2589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500"/>
                            </p:stCondLst>
                            <p:childTnLst>
                              <p:par>
                                <p:cTn id="17" presetID="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2" grpId="0" animBg="1"/>
      <p:bldP spid="15" grpId="0" animBg="1"/>
      <p:bldP spid="22" grpId="0" animBg="1"/>
      <p:bldP spid="23"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7DD70F0-6094-41EC-ABD9-449A5F24F0CF}"/>
              </a:ext>
            </a:extLst>
          </p:cNvPr>
          <p:cNvPicPr>
            <a:picLocks noChangeAspect="1"/>
          </p:cNvPicPr>
          <p:nvPr/>
        </p:nvPicPr>
        <p:blipFill>
          <a:blip r:embed="rId2"/>
          <a:stretch>
            <a:fillRect/>
          </a:stretch>
        </p:blipFill>
        <p:spPr>
          <a:xfrm flipH="1">
            <a:off x="0" y="0"/>
            <a:ext cx="5223803" cy="5143500"/>
          </a:xfrm>
          <a:prstGeom prst="rect">
            <a:avLst/>
          </a:prstGeom>
        </p:spPr>
      </p:pic>
      <p:pic>
        <p:nvPicPr>
          <p:cNvPr id="7" name="Picture Placeholder 6">
            <a:extLst>
              <a:ext uri="{FF2B5EF4-FFF2-40B4-BE49-F238E27FC236}">
                <a16:creationId xmlns:a16="http://schemas.microsoft.com/office/drawing/2014/main" id="{622BC9AA-4BC1-4894-9CE9-C56CE16C5966}"/>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5452" r="5452"/>
          <a:stretch/>
        </p:blipFill>
        <p:spPr>
          <a:xfrm>
            <a:off x="301187" y="514349"/>
            <a:ext cx="5486400" cy="4105275"/>
          </a:xfrm>
        </p:spPr>
      </p:pic>
      <p:grpSp>
        <p:nvGrpSpPr>
          <p:cNvPr id="4" name="Group 3"/>
          <p:cNvGrpSpPr/>
          <p:nvPr/>
        </p:nvGrpSpPr>
        <p:grpSpPr>
          <a:xfrm>
            <a:off x="3927106" y="3708119"/>
            <a:ext cx="1860481" cy="1435381"/>
            <a:chOff x="3357350" y="4346812"/>
            <a:chExt cx="2852382" cy="2511188"/>
          </a:xfrm>
        </p:grpSpPr>
        <p:sp>
          <p:nvSpPr>
            <p:cNvPr id="5" name="Parallelogram 4"/>
            <p:cNvSpPr/>
            <p:nvPr userDrawn="1"/>
          </p:nvSpPr>
          <p:spPr>
            <a:xfrm>
              <a:off x="3357350" y="4346812"/>
              <a:ext cx="2852382" cy="2511188"/>
            </a:xfrm>
            <a:prstGeom prst="parallelogram">
              <a:avLst>
                <a:gd name="adj" fmla="val 4184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Freeform 5"/>
            <p:cNvSpPr/>
            <p:nvPr userDrawn="1"/>
          </p:nvSpPr>
          <p:spPr>
            <a:xfrm flipH="1" flipV="1">
              <a:off x="4002331" y="4346812"/>
              <a:ext cx="2207401" cy="251118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12" name="TextBox 11">
            <a:extLst>
              <a:ext uri="{FF2B5EF4-FFF2-40B4-BE49-F238E27FC236}">
                <a16:creationId xmlns:a16="http://schemas.microsoft.com/office/drawing/2014/main" id="{E0F19999-B9F0-4A12-A9CE-C3145D7BDDE7}"/>
              </a:ext>
            </a:extLst>
          </p:cNvPr>
          <p:cNvSpPr txBox="1"/>
          <p:nvPr/>
        </p:nvSpPr>
        <p:spPr>
          <a:xfrm>
            <a:off x="6000044" y="656681"/>
            <a:ext cx="2809875" cy="461665"/>
          </a:xfrm>
          <a:prstGeom prst="rect">
            <a:avLst/>
          </a:prstGeom>
          <a:noFill/>
        </p:spPr>
        <p:txBody>
          <a:bodyPr wrap="square" rtlCol="0">
            <a:spAutoFit/>
          </a:bodyPr>
          <a:lstStyle/>
          <a:p>
            <a:r>
              <a:rPr lang="en-US" sz="2400" b="1" dirty="0">
                <a:solidFill>
                  <a:schemeClr val="bg1"/>
                </a:solidFill>
                <a:latin typeface="+mj-lt"/>
              </a:rPr>
              <a:t>Prize Pools</a:t>
            </a:r>
            <a:endParaRPr lang="en-ID" sz="2400" b="1" dirty="0">
              <a:solidFill>
                <a:schemeClr val="bg1"/>
              </a:solidFill>
              <a:latin typeface="+mj-lt"/>
            </a:endParaRPr>
          </a:p>
        </p:txBody>
      </p:sp>
      <p:sp>
        <p:nvSpPr>
          <p:cNvPr id="14" name="TextBox 13"/>
          <p:cNvSpPr txBox="1"/>
          <p:nvPr/>
        </p:nvSpPr>
        <p:spPr>
          <a:xfrm flipH="1">
            <a:off x="5974589" y="1336940"/>
            <a:ext cx="2835329" cy="3664849"/>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Each year, esports draws in more players, viewers, and sponsors. The tournaments grow bigger, and cash prizes go through the roof.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In the global esports industry, multiplayer online battle arenas (MOBAs) </a:t>
            </a:r>
            <a:r>
              <a:rPr lang="en-US" sz="1000" dirty="0">
                <a:solidFill>
                  <a:schemeClr val="bg1"/>
                </a:solidFill>
                <a:ea typeface="Lato regular" panose="020F0502020204030203" pitchFamily="34" charset="0"/>
                <a:cs typeface="Lato regular" panose="020F0502020204030203" pitchFamily="34" charset="0"/>
              </a:rPr>
              <a:t>such as Valve’s Dota 2 and Riot Games’ League of Legends </a:t>
            </a:r>
            <a:r>
              <a:rPr lang="en-US" sz="1000" dirty="0">
                <a:solidFill>
                  <a:schemeClr val="accent1"/>
                </a:solidFill>
                <a:ea typeface="Lato regular" panose="020F0502020204030203" pitchFamily="34" charset="0"/>
                <a:cs typeface="Lato regular" panose="020F0502020204030203" pitchFamily="34" charset="0"/>
              </a:rPr>
              <a:t>are where the big prize money is at. </a:t>
            </a:r>
            <a:r>
              <a:rPr lang="en-US" sz="1000" dirty="0">
                <a:solidFill>
                  <a:schemeClr val="bg1"/>
                </a:solidFill>
                <a:ea typeface="Lato regular" panose="020F0502020204030203" pitchFamily="34" charset="0"/>
                <a:cs typeface="Lato regular" panose="020F0502020204030203" pitchFamily="34" charset="0"/>
              </a:rPr>
              <a:t>The biggest earner is N0tail. The Dota 2 player, who is captain of the OG team, has over 7 million in earnings.</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In competitive tournaments, the data indicates that </a:t>
            </a:r>
            <a:r>
              <a:rPr lang="en-US" sz="1000" dirty="0">
                <a:solidFill>
                  <a:schemeClr val="accent1"/>
                </a:solidFill>
                <a:ea typeface="Lato regular" panose="020F0502020204030203" pitchFamily="34" charset="0"/>
                <a:cs typeface="Lato regular" panose="020F0502020204030203" pitchFamily="34" charset="0"/>
              </a:rPr>
              <a:t>more than $700 million in prize money has been paid out.</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p:txBody>
      </p:sp>
      <p:sp>
        <p:nvSpPr>
          <p:cNvPr id="13" name="Isosceles Triangle 12">
            <a:extLst>
              <a:ext uri="{FF2B5EF4-FFF2-40B4-BE49-F238E27FC236}">
                <a16:creationId xmlns:a16="http://schemas.microsoft.com/office/drawing/2014/main" id="{D11886A9-CD5B-4ABC-9781-8A4BC6BD11DA}"/>
              </a:ext>
            </a:extLst>
          </p:cNvPr>
          <p:cNvSpPr/>
          <p:nvPr/>
        </p:nvSpPr>
        <p:spPr>
          <a:xfrm rot="1420415">
            <a:off x="8711047" y="4785317"/>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9" name="Donut 23">
            <a:extLst>
              <a:ext uri="{FF2B5EF4-FFF2-40B4-BE49-F238E27FC236}">
                <a16:creationId xmlns:a16="http://schemas.microsoft.com/office/drawing/2014/main" id="{1835C38C-E615-4126-89F0-7B21A8086B21}"/>
              </a:ext>
            </a:extLst>
          </p:cNvPr>
          <p:cNvSpPr/>
          <p:nvPr/>
        </p:nvSpPr>
        <p:spPr>
          <a:xfrm>
            <a:off x="8305555" y="4406678"/>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22" name="Multiply 21">
            <a:extLst>
              <a:ext uri="{FF2B5EF4-FFF2-40B4-BE49-F238E27FC236}">
                <a16:creationId xmlns:a16="http://schemas.microsoft.com/office/drawing/2014/main" id="{6B5A3AB5-14E5-4B5A-91DF-05ED52798F53}"/>
              </a:ext>
            </a:extLst>
          </p:cNvPr>
          <p:cNvSpPr/>
          <p:nvPr/>
        </p:nvSpPr>
        <p:spPr>
          <a:xfrm>
            <a:off x="114184" y="2913822"/>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Multiply 21">
            <a:extLst>
              <a:ext uri="{FF2B5EF4-FFF2-40B4-BE49-F238E27FC236}">
                <a16:creationId xmlns:a16="http://schemas.microsoft.com/office/drawing/2014/main" id="{6494CF3A-2089-4088-84B7-D675967AFA2F}"/>
              </a:ext>
            </a:extLst>
          </p:cNvPr>
          <p:cNvSpPr/>
          <p:nvPr/>
        </p:nvSpPr>
        <p:spPr>
          <a:xfrm rot="2700000">
            <a:off x="3007838" y="321788"/>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703175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3" grpId="0" animBg="1"/>
      <p:bldP spid="19" grpId="0" animBg="1"/>
      <p:bldP spid="22" grpId="0" animBg="1"/>
      <p:bldP spid="23"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D99D0E88-CAE2-469C-903D-2B03D30F4519}"/>
              </a:ext>
            </a:extLst>
          </p:cNvPr>
          <p:cNvSpPr/>
          <p:nvPr/>
        </p:nvSpPr>
        <p:spPr>
          <a:xfrm>
            <a:off x="594423" y="2810324"/>
            <a:ext cx="2424422" cy="2101987"/>
          </a:xfrm>
          <a:prstGeom prst="rect">
            <a:avLst/>
          </a:prstGeom>
          <a:blipFill dpi="0" rotWithShape="1">
            <a:blip r:embed="rId2">
              <a:alphaModFix amt="23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a:off x="3211075" y="-41724"/>
            <a:ext cx="5946126" cy="3265076"/>
          </a:xfrm>
          <a:custGeom>
            <a:avLst/>
            <a:gdLst>
              <a:gd name="connsiteX0" fmla="*/ 7269075 w 7910567"/>
              <a:gd name="connsiteY0" fmla="*/ 0 h 4390642"/>
              <a:gd name="connsiteX1" fmla="*/ 7910567 w 7910567"/>
              <a:gd name="connsiteY1" fmla="*/ 0 h 4390642"/>
              <a:gd name="connsiteX2" fmla="*/ 7910567 w 7910567"/>
              <a:gd name="connsiteY2" fmla="*/ 1724564 h 4390642"/>
              <a:gd name="connsiteX3" fmla="*/ 0 w 7910567"/>
              <a:gd name="connsiteY3" fmla="*/ 4390642 h 4390642"/>
            </a:gdLst>
            <a:ahLst/>
            <a:cxnLst>
              <a:cxn ang="0">
                <a:pos x="connsiteX0" y="connsiteY0"/>
              </a:cxn>
              <a:cxn ang="0">
                <a:pos x="connsiteX1" y="connsiteY1"/>
              </a:cxn>
              <a:cxn ang="0">
                <a:pos x="connsiteX2" y="connsiteY2"/>
              </a:cxn>
              <a:cxn ang="0">
                <a:pos x="connsiteX3" y="connsiteY3"/>
              </a:cxn>
            </a:cxnLst>
            <a:rect l="l" t="t" r="r" b="b"/>
            <a:pathLst>
              <a:path w="7910567" h="4390642">
                <a:moveTo>
                  <a:pt x="7269075" y="0"/>
                </a:moveTo>
                <a:lnTo>
                  <a:pt x="7910567" y="0"/>
                </a:lnTo>
                <a:lnTo>
                  <a:pt x="7910567" y="1724564"/>
                </a:lnTo>
                <a:lnTo>
                  <a:pt x="0" y="439064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Freeform 4"/>
          <p:cNvSpPr/>
          <p:nvPr/>
        </p:nvSpPr>
        <p:spPr>
          <a:xfrm rot="5158144" flipH="1" flipV="1">
            <a:off x="3572334" y="3033263"/>
            <a:ext cx="235388" cy="751241"/>
          </a:xfrm>
          <a:custGeom>
            <a:avLst/>
            <a:gdLst>
              <a:gd name="connsiteX0" fmla="*/ 1906207 w 1906207"/>
              <a:gd name="connsiteY0" fmla="*/ 0 h 1574549"/>
              <a:gd name="connsiteX1" fmla="*/ 1385720 w 1906207"/>
              <a:gd name="connsiteY1" fmla="*/ 1574549 h 1574549"/>
              <a:gd name="connsiteX2" fmla="*/ 0 w 1906207"/>
              <a:gd name="connsiteY2" fmla="*/ 1574549 h 1574549"/>
            </a:gdLst>
            <a:ahLst/>
            <a:cxnLst>
              <a:cxn ang="0">
                <a:pos x="connsiteX0" y="connsiteY0"/>
              </a:cxn>
              <a:cxn ang="0">
                <a:pos x="connsiteX1" y="connsiteY1"/>
              </a:cxn>
              <a:cxn ang="0">
                <a:pos x="connsiteX2" y="connsiteY2"/>
              </a:cxn>
            </a:cxnLst>
            <a:rect l="l" t="t" r="r" b="b"/>
            <a:pathLst>
              <a:path w="1906207" h="1574549">
                <a:moveTo>
                  <a:pt x="1906207" y="0"/>
                </a:moveTo>
                <a:lnTo>
                  <a:pt x="1385720" y="1574549"/>
                </a:lnTo>
                <a:lnTo>
                  <a:pt x="0" y="1574549"/>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TextBox 6"/>
          <p:cNvSpPr txBox="1"/>
          <p:nvPr/>
        </p:nvSpPr>
        <p:spPr>
          <a:xfrm flipH="1">
            <a:off x="5408513" y="3030791"/>
            <a:ext cx="3095407" cy="1627882"/>
          </a:xfrm>
          <a:prstGeom prst="rect">
            <a:avLst/>
          </a:prstGeom>
          <a:noFill/>
        </p:spPr>
        <p:txBody>
          <a:bodyPr wrap="square" lIns="0" tIns="0" rIns="0" bIns="0" rtlCol="0">
            <a:spAutoFit/>
          </a:bodyPr>
          <a:lstStyle/>
          <a:p>
            <a:pPr>
              <a:lnSpc>
                <a:spcPct val="150000"/>
              </a:lnSpc>
            </a:pPr>
            <a:r>
              <a:rPr lang="en-US" sz="1200" dirty="0">
                <a:solidFill>
                  <a:schemeClr val="bg1"/>
                </a:solidFill>
                <a:ea typeface="Lato regular" panose="020F0502020204030203" pitchFamily="34" charset="0"/>
                <a:cs typeface="Lato regular" panose="020F0502020204030203" pitchFamily="34" charset="0"/>
              </a:rPr>
              <a:t>By the end of 2021, the global audience who watches esports will reach 728.8 million!</a:t>
            </a:r>
          </a:p>
          <a:p>
            <a:pPr>
              <a:lnSpc>
                <a:spcPct val="150000"/>
              </a:lnSpc>
            </a:pPr>
            <a:r>
              <a:rPr lang="en-US" sz="1200" dirty="0">
                <a:solidFill>
                  <a:schemeClr val="bg1"/>
                </a:solidFill>
                <a:ea typeface="Lato regular" panose="020F0502020204030203" pitchFamily="34" charset="0"/>
                <a:cs typeface="Lato regular" panose="020F0502020204030203" pitchFamily="34" charset="0"/>
              </a:rPr>
              <a:t>YouTube and Twitch are the most commonly used platforms for watching live esports matches. Facebook, Mixer and broadcast TV are also popular for live viewing.</a:t>
            </a:r>
          </a:p>
        </p:txBody>
      </p:sp>
      <p:sp>
        <p:nvSpPr>
          <p:cNvPr id="14" name="Multiply 21">
            <a:extLst>
              <a:ext uri="{FF2B5EF4-FFF2-40B4-BE49-F238E27FC236}">
                <a16:creationId xmlns:a16="http://schemas.microsoft.com/office/drawing/2014/main" id="{6755F59B-1F4D-4C9E-988A-3D8BA6AD332C}"/>
              </a:ext>
            </a:extLst>
          </p:cNvPr>
          <p:cNvSpPr/>
          <p:nvPr/>
        </p:nvSpPr>
        <p:spPr>
          <a:xfrm>
            <a:off x="4898815" y="2838230"/>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Multiply 21">
            <a:extLst>
              <a:ext uri="{FF2B5EF4-FFF2-40B4-BE49-F238E27FC236}">
                <a16:creationId xmlns:a16="http://schemas.microsoft.com/office/drawing/2014/main" id="{B8F1343A-EB47-4F4F-A0A1-DB3F3E747913}"/>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3" name="Picture Placeholder 2">
            <a:extLst>
              <a:ext uri="{FF2B5EF4-FFF2-40B4-BE49-F238E27FC236}">
                <a16:creationId xmlns:a16="http://schemas.microsoft.com/office/drawing/2014/main" id="{980ECFF7-63EC-47B7-9FF1-20658CA43CA3}"/>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val="0"/>
              </a:ext>
            </a:extLst>
          </a:blip>
          <a:srcRect l="2604" t="13102" r="522" b="36435"/>
          <a:stretch/>
        </p:blipFill>
        <p:spPr>
          <a:xfrm>
            <a:off x="0" y="0"/>
            <a:ext cx="8503920" cy="2768600"/>
          </a:xfrm>
        </p:spPr>
      </p:pic>
      <p:sp>
        <p:nvSpPr>
          <p:cNvPr id="16" name="TextBox 15">
            <a:extLst>
              <a:ext uri="{FF2B5EF4-FFF2-40B4-BE49-F238E27FC236}">
                <a16:creationId xmlns:a16="http://schemas.microsoft.com/office/drawing/2014/main" id="{8859D9A9-50FD-4B85-9F38-3CF93C6C9B14}"/>
              </a:ext>
            </a:extLst>
          </p:cNvPr>
          <p:cNvSpPr txBox="1"/>
          <p:nvPr/>
        </p:nvSpPr>
        <p:spPr>
          <a:xfrm flipH="1">
            <a:off x="200182" y="3572638"/>
            <a:ext cx="3339851" cy="544188"/>
          </a:xfrm>
          <a:prstGeom prst="rect">
            <a:avLst/>
          </a:prstGeom>
          <a:noFill/>
        </p:spPr>
        <p:txBody>
          <a:bodyPr wrap="square" lIns="0" tIns="0" rIns="0" bIns="0" rtlCol="0">
            <a:spAutoFit/>
          </a:bodyPr>
          <a:lstStyle/>
          <a:p>
            <a:pPr algn="ctr">
              <a:lnSpc>
                <a:spcPct val="150000"/>
              </a:lnSpc>
            </a:pPr>
            <a:r>
              <a:rPr lang="en-US" sz="2800" dirty="0">
                <a:solidFill>
                  <a:schemeClr val="bg1"/>
                </a:solidFill>
                <a:latin typeface="+mj-lt"/>
                <a:ea typeface="Lato regular" panose="020F0502020204030203" pitchFamily="34" charset="0"/>
                <a:cs typeface="Lato regular" panose="020F0502020204030203" pitchFamily="34" charset="0"/>
              </a:rPr>
              <a:t>Viewership</a:t>
            </a:r>
          </a:p>
        </p:txBody>
      </p:sp>
    </p:spTree>
    <p:extLst>
      <p:ext uri="{BB962C8B-B14F-4D97-AF65-F5344CB8AC3E}">
        <p14:creationId xmlns:p14="http://schemas.microsoft.com/office/powerpoint/2010/main" val="2574999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50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4" grpId="0" animBg="1"/>
      <p:bldP spid="15" grpId="0" animBg="1"/>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grpSp>
        <p:nvGrpSpPr>
          <p:cNvPr id="5" name="Group 4"/>
          <p:cNvGrpSpPr/>
          <p:nvPr/>
        </p:nvGrpSpPr>
        <p:grpSpPr>
          <a:xfrm>
            <a:off x="5930377" y="0"/>
            <a:ext cx="3213624" cy="4939005"/>
            <a:chOff x="7907169" y="0"/>
            <a:chExt cx="4284832" cy="6585340"/>
          </a:xfrm>
        </p:grpSpPr>
        <p:sp>
          <p:nvSpPr>
            <p:cNvPr id="6" name="Freeform 5"/>
            <p:cNvSpPr/>
            <p:nvPr userDrawn="1"/>
          </p:nvSpPr>
          <p:spPr>
            <a:xfrm>
              <a:off x="7907170" y="1"/>
              <a:ext cx="4284831" cy="6585339"/>
            </a:xfrm>
            <a:custGeom>
              <a:avLst/>
              <a:gdLst>
                <a:gd name="connsiteX0" fmla="*/ 2519952 w 4284831"/>
                <a:gd name="connsiteY0" fmla="*/ 0 h 6585339"/>
                <a:gd name="connsiteX1" fmla="*/ 4284831 w 4284831"/>
                <a:gd name="connsiteY1" fmla="*/ 0 h 6585339"/>
                <a:gd name="connsiteX2" fmla="*/ 4284831 w 4284831"/>
                <a:gd name="connsiteY2" fmla="*/ 6585339 h 6585339"/>
                <a:gd name="connsiteX3" fmla="*/ 0 w 4284831"/>
                <a:gd name="connsiteY3" fmla="*/ 3502669 h 6585339"/>
              </a:gdLst>
              <a:ahLst/>
              <a:cxnLst>
                <a:cxn ang="0">
                  <a:pos x="connsiteX0" y="connsiteY0"/>
                </a:cxn>
                <a:cxn ang="0">
                  <a:pos x="connsiteX1" y="connsiteY1"/>
                </a:cxn>
                <a:cxn ang="0">
                  <a:pos x="connsiteX2" y="connsiteY2"/>
                </a:cxn>
                <a:cxn ang="0">
                  <a:pos x="connsiteX3" y="connsiteY3"/>
                </a:cxn>
              </a:cxnLst>
              <a:rect l="l" t="t" r="r" b="b"/>
              <a:pathLst>
                <a:path w="4284831" h="6585339">
                  <a:moveTo>
                    <a:pt x="2519952" y="0"/>
                  </a:moveTo>
                  <a:lnTo>
                    <a:pt x="4284831" y="0"/>
                  </a:lnTo>
                  <a:lnTo>
                    <a:pt x="4284831" y="6585339"/>
                  </a:lnTo>
                  <a:lnTo>
                    <a:pt x="0" y="350266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Freeform 6"/>
            <p:cNvSpPr/>
            <p:nvPr userDrawn="1"/>
          </p:nvSpPr>
          <p:spPr>
            <a:xfrm>
              <a:off x="7907169" y="0"/>
              <a:ext cx="3995627" cy="3559750"/>
            </a:xfrm>
            <a:custGeom>
              <a:avLst/>
              <a:gdLst>
                <a:gd name="connsiteX0" fmla="*/ 2489775 w 3995627"/>
                <a:gd name="connsiteY0" fmla="*/ 0 h 3559750"/>
                <a:gd name="connsiteX1" fmla="*/ 3995627 w 3995627"/>
                <a:gd name="connsiteY1" fmla="*/ 0 h 3559750"/>
                <a:gd name="connsiteX2" fmla="*/ 0 w 3995627"/>
                <a:gd name="connsiteY2" fmla="*/ 3559750 h 3559750"/>
              </a:gdLst>
              <a:ahLst/>
              <a:cxnLst>
                <a:cxn ang="0">
                  <a:pos x="connsiteX0" y="connsiteY0"/>
                </a:cxn>
                <a:cxn ang="0">
                  <a:pos x="connsiteX1" y="connsiteY1"/>
                </a:cxn>
                <a:cxn ang="0">
                  <a:pos x="connsiteX2" y="connsiteY2"/>
                </a:cxn>
              </a:cxnLst>
              <a:rect l="l" t="t" r="r" b="b"/>
              <a:pathLst>
                <a:path w="3995627" h="3559750">
                  <a:moveTo>
                    <a:pt x="2489775" y="0"/>
                  </a:moveTo>
                  <a:lnTo>
                    <a:pt x="3995627" y="0"/>
                  </a:lnTo>
                  <a:lnTo>
                    <a:pt x="0" y="3559750"/>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8" name="TextBox 7">
            <a:extLst>
              <a:ext uri="{FF2B5EF4-FFF2-40B4-BE49-F238E27FC236}">
                <a16:creationId xmlns:a16="http://schemas.microsoft.com/office/drawing/2014/main" id="{E0F19999-B9F0-4A12-A9CE-C3145D7BDDE7}"/>
              </a:ext>
            </a:extLst>
          </p:cNvPr>
          <p:cNvSpPr txBox="1"/>
          <p:nvPr/>
        </p:nvSpPr>
        <p:spPr>
          <a:xfrm>
            <a:off x="400243" y="1289184"/>
            <a:ext cx="3500891" cy="461665"/>
          </a:xfrm>
          <a:prstGeom prst="rect">
            <a:avLst/>
          </a:prstGeom>
          <a:noFill/>
        </p:spPr>
        <p:txBody>
          <a:bodyPr wrap="square" rtlCol="0">
            <a:spAutoFit/>
          </a:bodyPr>
          <a:lstStyle/>
          <a:p>
            <a:r>
              <a:rPr lang="en-US" sz="2400" b="1" dirty="0">
                <a:solidFill>
                  <a:schemeClr val="bg1"/>
                </a:solidFill>
                <a:latin typeface="+mj-lt"/>
              </a:rPr>
              <a:t>The Age of Players</a:t>
            </a:r>
            <a:endParaRPr lang="en-ID" sz="2400" b="1" dirty="0">
              <a:solidFill>
                <a:schemeClr val="bg1"/>
              </a:solidFill>
              <a:latin typeface="+mj-lt"/>
            </a:endParaRPr>
          </a:p>
        </p:txBody>
      </p:sp>
      <p:sp>
        <p:nvSpPr>
          <p:cNvPr id="28" name="Multiply 21">
            <a:extLst>
              <a:ext uri="{FF2B5EF4-FFF2-40B4-BE49-F238E27FC236}">
                <a16:creationId xmlns:a16="http://schemas.microsoft.com/office/drawing/2014/main" id="{A36B92E6-840C-4DC9-B5AD-DAD84B7A7E5E}"/>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9" name="Multiply 21">
            <a:extLst>
              <a:ext uri="{FF2B5EF4-FFF2-40B4-BE49-F238E27FC236}">
                <a16:creationId xmlns:a16="http://schemas.microsoft.com/office/drawing/2014/main" id="{83F2D0D2-3625-48D1-A745-86E037BCFEE3}"/>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TextBox 20">
            <a:extLst>
              <a:ext uri="{FF2B5EF4-FFF2-40B4-BE49-F238E27FC236}">
                <a16:creationId xmlns:a16="http://schemas.microsoft.com/office/drawing/2014/main" id="{399988C4-BE5D-4B70-B137-9360223D66A2}"/>
              </a:ext>
            </a:extLst>
          </p:cNvPr>
          <p:cNvSpPr txBox="1"/>
          <p:nvPr/>
        </p:nvSpPr>
        <p:spPr>
          <a:xfrm flipH="1">
            <a:off x="856660" y="1870156"/>
            <a:ext cx="3848593" cy="2741520"/>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A former Starcraft professional now in his mid-30s said he’d have no chance of in esports now due to his age.</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1"/>
                </a:solidFill>
                <a:ea typeface="Lato regular" panose="020F0502020204030203" pitchFamily="34" charset="0"/>
                <a:cs typeface="Lato regular" panose="020F0502020204030203" pitchFamily="34" charset="0"/>
              </a:rPr>
              <a:t>“The young players are always the best players,” he said. “It’s very competitive and just being a few years older, it slows you down.”</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Just like the watchers of esports, the average age of professional gamers is young. </a:t>
            </a:r>
            <a:r>
              <a:rPr lang="en-US" sz="1000" dirty="0">
                <a:solidFill>
                  <a:schemeClr val="accent1"/>
                </a:solidFill>
                <a:ea typeface="Lato regular" panose="020F0502020204030203" pitchFamily="34" charset="0"/>
                <a:cs typeface="Lato regular" panose="020F0502020204030203" pitchFamily="34" charset="0"/>
              </a:rPr>
              <a:t>If you want to go professional, it best to begin practicing as early as possible. </a:t>
            </a:r>
            <a:r>
              <a:rPr lang="en-US" sz="1000" dirty="0">
                <a:solidFill>
                  <a:schemeClr val="bg1"/>
                </a:solidFill>
                <a:ea typeface="Lato regular" panose="020F0502020204030203" pitchFamily="34" charset="0"/>
                <a:cs typeface="Lato regular" panose="020F0502020204030203" pitchFamily="34" charset="0"/>
              </a:rPr>
              <a:t>Most pro gamers start in their mid-teenage years and reach their peak in their early-to-mid-20s. The average Esports players ranges from 24 to 27.</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p:txBody>
      </p:sp>
      <p:pic>
        <p:nvPicPr>
          <p:cNvPr id="25" name="Picture Placeholder 24">
            <a:extLst>
              <a:ext uri="{FF2B5EF4-FFF2-40B4-BE49-F238E27FC236}">
                <a16:creationId xmlns:a16="http://schemas.microsoft.com/office/drawing/2014/main" id="{9C76C363-9DF2-432B-A749-4CA6B457E9B0}"/>
              </a:ext>
            </a:extLst>
          </p:cNvPr>
          <p:cNvPicPr>
            <a:picLocks noGrp="1" noChangeAspect="1"/>
          </p:cNvPicPr>
          <p:nvPr>
            <p:ph type="pic" sz="quarter" idx="11"/>
          </p:nvPr>
        </p:nvPicPr>
        <p:blipFill rotWithShape="1">
          <a:blip r:embed="rId2" cstate="print">
            <a:extLst>
              <a:ext uri="{28A0092B-C50C-407E-A947-70E740481C1C}">
                <a14:useLocalDpi xmlns:a14="http://schemas.microsoft.com/office/drawing/2010/main" val="0"/>
              </a:ext>
            </a:extLst>
          </a:blip>
          <a:srcRect l="218" r="5331"/>
          <a:stretch/>
        </p:blipFill>
        <p:spPr>
          <a:xfrm>
            <a:off x="4158956" y="2758961"/>
            <a:ext cx="3378233" cy="2384539"/>
          </a:xfrm>
        </p:spPr>
      </p:pic>
      <p:pic>
        <p:nvPicPr>
          <p:cNvPr id="22" name="Picture Placeholder 21">
            <a:extLst>
              <a:ext uri="{FF2B5EF4-FFF2-40B4-BE49-F238E27FC236}">
                <a16:creationId xmlns:a16="http://schemas.microsoft.com/office/drawing/2014/main" id="{18865933-FCE7-4FA6-8DA0-AA40836299BC}"/>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t="9825" b="9825"/>
          <a:stretch>
            <a:fillRect/>
          </a:stretch>
        </p:blipFill>
        <p:spPr/>
      </p:pic>
      <p:sp>
        <p:nvSpPr>
          <p:cNvPr id="27" name="Donut 23">
            <a:extLst>
              <a:ext uri="{FF2B5EF4-FFF2-40B4-BE49-F238E27FC236}">
                <a16:creationId xmlns:a16="http://schemas.microsoft.com/office/drawing/2014/main" id="{FE70C6B6-36D1-4785-8E58-D417542BD02B}"/>
              </a:ext>
            </a:extLst>
          </p:cNvPr>
          <p:cNvSpPr/>
          <p:nvPr/>
        </p:nvSpPr>
        <p:spPr>
          <a:xfrm>
            <a:off x="4704744" y="1656081"/>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26" name="Isosceles Triangle 25">
            <a:extLst>
              <a:ext uri="{FF2B5EF4-FFF2-40B4-BE49-F238E27FC236}">
                <a16:creationId xmlns:a16="http://schemas.microsoft.com/office/drawing/2014/main" id="{29A78726-F65C-4161-9085-1220A070D98C}"/>
              </a:ext>
            </a:extLst>
          </p:cNvPr>
          <p:cNvSpPr/>
          <p:nvPr/>
        </p:nvSpPr>
        <p:spPr>
          <a:xfrm rot="1420415">
            <a:off x="5110490" y="2075209"/>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3648745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500" fill="hold"/>
                                        <p:tgtEl>
                                          <p:spTgt spid="26"/>
                                        </p:tgtEl>
                                        <p:attrNameLst>
                                          <p:attrName>ppt_w</p:attrName>
                                        </p:attrNameLst>
                                      </p:cBhvr>
                                      <p:tavLst>
                                        <p:tav tm="0">
                                          <p:val>
                                            <p:fltVal val="0"/>
                                          </p:val>
                                        </p:tav>
                                        <p:tav tm="100000">
                                          <p:val>
                                            <p:strVal val="#ppt_w"/>
                                          </p:val>
                                        </p:tav>
                                      </p:tavLst>
                                    </p:anim>
                                    <p:anim calcmode="lin" valueType="num">
                                      <p:cBhvr>
                                        <p:cTn id="16" dur="500" fill="hold"/>
                                        <p:tgtEl>
                                          <p:spTgt spid="26"/>
                                        </p:tgtEl>
                                        <p:attrNameLst>
                                          <p:attrName>ppt_h</p:attrName>
                                        </p:attrNameLst>
                                      </p:cBhvr>
                                      <p:tavLst>
                                        <p:tav tm="0">
                                          <p:val>
                                            <p:fltVal val="0"/>
                                          </p:val>
                                        </p:tav>
                                        <p:tav tm="100000">
                                          <p:val>
                                            <p:strVal val="#ppt_h"/>
                                          </p:val>
                                        </p:tav>
                                      </p:tavLst>
                                    </p:anim>
                                    <p:animEffect transition="in" filter="fade">
                                      <p:cBhvr>
                                        <p:cTn id="17" dur="500"/>
                                        <p:tgtEl>
                                          <p:spTgt spid="2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ipe(left)">
                                      <p:cBhvr>
                                        <p:cTn id="21" dur="500"/>
                                        <p:tgtEl>
                                          <p:spTgt spid="2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p:cTn id="31" dur="500" fill="hold"/>
                                        <p:tgtEl>
                                          <p:spTgt spid="29"/>
                                        </p:tgtEl>
                                        <p:attrNameLst>
                                          <p:attrName>ppt_w</p:attrName>
                                        </p:attrNameLst>
                                      </p:cBhvr>
                                      <p:tavLst>
                                        <p:tav tm="0">
                                          <p:val>
                                            <p:fltVal val="0"/>
                                          </p:val>
                                        </p:tav>
                                        <p:tav tm="100000">
                                          <p:val>
                                            <p:strVal val="#ppt_w"/>
                                          </p:val>
                                        </p:tav>
                                      </p:tavLst>
                                    </p:anim>
                                    <p:anim calcmode="lin" valueType="num">
                                      <p:cBhvr>
                                        <p:cTn id="32" dur="500" fill="hold"/>
                                        <p:tgtEl>
                                          <p:spTgt spid="29"/>
                                        </p:tgtEl>
                                        <p:attrNameLst>
                                          <p:attrName>ppt_h</p:attrName>
                                        </p:attrNameLst>
                                      </p:cBhvr>
                                      <p:tavLst>
                                        <p:tav tm="0">
                                          <p:val>
                                            <p:fltVal val="0"/>
                                          </p:val>
                                        </p:tav>
                                        <p:tav tm="100000">
                                          <p:val>
                                            <p:strVal val="#ppt_h"/>
                                          </p:val>
                                        </p:tav>
                                      </p:tavLst>
                                    </p:anim>
                                    <p:animEffect transition="in" filter="fade">
                                      <p:cBhvr>
                                        <p:cTn id="33" dur="500"/>
                                        <p:tgtEl>
                                          <p:spTgt spid="29"/>
                                        </p:tgtEl>
                                      </p:cBhvr>
                                    </p:animEffect>
                                  </p:childTnLst>
                                </p:cTn>
                              </p:par>
                            </p:childTnLst>
                          </p:cTn>
                        </p:par>
                        <p:par>
                          <p:cTn id="34" fill="hold">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up)">
                                      <p:cBhvr>
                                        <p:cTn id="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8" grpId="0" animBg="1"/>
      <p:bldP spid="29" grpId="0" animBg="1"/>
      <p:bldP spid="21" grpId="0"/>
      <p:bldP spid="27" grpId="0" animBg="1"/>
      <p:bldP spid="26"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61D8A96D-D11C-4A5D-8CCB-61A17A25ECC3}"/>
              </a:ext>
            </a:extLst>
          </p:cNvPr>
          <p:cNvPicPr>
            <a:picLocks noChangeAspect="1"/>
          </p:cNvPicPr>
          <p:nvPr/>
        </p:nvPicPr>
        <p:blipFill>
          <a:blip r:embed="rId2"/>
          <a:stretch>
            <a:fillRect/>
          </a:stretch>
        </p:blipFill>
        <p:spPr>
          <a:xfrm flipH="1">
            <a:off x="0" y="0"/>
            <a:ext cx="5223803" cy="5143500"/>
          </a:xfrm>
          <a:prstGeom prst="rect">
            <a:avLst/>
          </a:prstGeom>
        </p:spPr>
      </p:pic>
      <p:sp>
        <p:nvSpPr>
          <p:cNvPr id="4" name="Freeform 3"/>
          <p:cNvSpPr/>
          <p:nvPr/>
        </p:nvSpPr>
        <p:spPr>
          <a:xfrm>
            <a:off x="6724859" y="1"/>
            <a:ext cx="2419142" cy="3714482"/>
          </a:xfrm>
          <a:custGeom>
            <a:avLst/>
            <a:gdLst>
              <a:gd name="connsiteX0" fmla="*/ 1821726 w 3225523"/>
              <a:gd name="connsiteY0" fmla="*/ 0 h 4952643"/>
              <a:gd name="connsiteX1" fmla="*/ 3225523 w 3225523"/>
              <a:gd name="connsiteY1" fmla="*/ 0 h 4952643"/>
              <a:gd name="connsiteX2" fmla="*/ 3225523 w 3225523"/>
              <a:gd name="connsiteY2" fmla="*/ 355699 h 4952643"/>
              <a:gd name="connsiteX3" fmla="*/ 0 w 3225523"/>
              <a:gd name="connsiteY3" fmla="*/ 4952643 h 4952643"/>
            </a:gdLst>
            <a:ahLst/>
            <a:cxnLst>
              <a:cxn ang="0">
                <a:pos x="connsiteX0" y="connsiteY0"/>
              </a:cxn>
              <a:cxn ang="0">
                <a:pos x="connsiteX1" y="connsiteY1"/>
              </a:cxn>
              <a:cxn ang="0">
                <a:pos x="connsiteX2" y="connsiteY2"/>
              </a:cxn>
              <a:cxn ang="0">
                <a:pos x="connsiteX3" y="connsiteY3"/>
              </a:cxn>
            </a:cxnLst>
            <a:rect l="l" t="t" r="r" b="b"/>
            <a:pathLst>
              <a:path w="3225523" h="4952643">
                <a:moveTo>
                  <a:pt x="1821726" y="0"/>
                </a:moveTo>
                <a:lnTo>
                  <a:pt x="3225523" y="0"/>
                </a:lnTo>
                <a:lnTo>
                  <a:pt x="3225523" y="355699"/>
                </a:lnTo>
                <a:lnTo>
                  <a:pt x="0" y="495264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extBox 4">
            <a:extLst>
              <a:ext uri="{FF2B5EF4-FFF2-40B4-BE49-F238E27FC236}">
                <a16:creationId xmlns:a16="http://schemas.microsoft.com/office/drawing/2014/main" id="{E0F19999-B9F0-4A12-A9CE-C3145D7BDDE7}"/>
              </a:ext>
            </a:extLst>
          </p:cNvPr>
          <p:cNvSpPr txBox="1"/>
          <p:nvPr/>
        </p:nvSpPr>
        <p:spPr>
          <a:xfrm>
            <a:off x="995842" y="606599"/>
            <a:ext cx="3780168" cy="461665"/>
          </a:xfrm>
          <a:prstGeom prst="rect">
            <a:avLst/>
          </a:prstGeom>
          <a:noFill/>
        </p:spPr>
        <p:txBody>
          <a:bodyPr wrap="square" rtlCol="0">
            <a:spAutoFit/>
          </a:bodyPr>
          <a:lstStyle/>
          <a:p>
            <a:r>
              <a:rPr lang="en-US" sz="2400" b="1" dirty="0">
                <a:solidFill>
                  <a:schemeClr val="bg1"/>
                </a:solidFill>
                <a:latin typeface="+mj-lt"/>
              </a:rPr>
              <a:t>Health of Esports</a:t>
            </a:r>
            <a:endParaRPr lang="en-ID" sz="2400" b="1" dirty="0">
              <a:solidFill>
                <a:schemeClr val="bg1"/>
              </a:solidFill>
              <a:latin typeface="+mj-lt"/>
            </a:endParaRPr>
          </a:p>
        </p:txBody>
      </p:sp>
      <p:sp>
        <p:nvSpPr>
          <p:cNvPr id="6" name="TextBox 5"/>
          <p:cNvSpPr txBox="1"/>
          <p:nvPr/>
        </p:nvSpPr>
        <p:spPr>
          <a:xfrm flipH="1">
            <a:off x="1219375" y="1305817"/>
            <a:ext cx="3240851" cy="3434017"/>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With the multi-million dollar prize pools up for grabs at major tournaments, </a:t>
            </a:r>
            <a:r>
              <a:rPr lang="en-US" sz="1000" dirty="0">
                <a:solidFill>
                  <a:schemeClr val="accent1"/>
                </a:solidFill>
                <a:ea typeface="Lato regular" panose="020F0502020204030203" pitchFamily="34" charset="0"/>
                <a:cs typeface="Lato regular" panose="020F0502020204030203" pitchFamily="34" charset="0"/>
              </a:rPr>
              <a:t>the stakes for esports athletes are high.</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The top esports athletes can deal with </a:t>
            </a:r>
            <a:r>
              <a:rPr lang="en-US" sz="1000" dirty="0">
                <a:solidFill>
                  <a:schemeClr val="accent1"/>
                </a:solidFill>
                <a:ea typeface="Lato regular" panose="020F0502020204030203" pitchFamily="34" charset="0"/>
                <a:cs typeface="Lato regular" panose="020F0502020204030203" pitchFamily="34" charset="0"/>
              </a:rPr>
              <a:t>health issues </a:t>
            </a:r>
            <a:r>
              <a:rPr lang="en-US" sz="1000" dirty="0">
                <a:solidFill>
                  <a:schemeClr val="bg1"/>
                </a:solidFill>
                <a:ea typeface="Lato regular" panose="020F0502020204030203" pitchFamily="34" charset="0"/>
                <a:cs typeface="Lato regular" panose="020F0502020204030203" pitchFamily="34" charset="0"/>
              </a:rPr>
              <a:t>relating to their eyes, neck, back, and sleep cycle. Many players also deal with anxiety, stress, and eventually burnout. This is why </a:t>
            </a:r>
            <a:r>
              <a:rPr lang="en-US" sz="1000" dirty="0">
                <a:solidFill>
                  <a:schemeClr val="accent1"/>
                </a:solidFill>
                <a:ea typeface="Lato regular" panose="020F0502020204030203" pitchFamily="34" charset="0"/>
                <a:cs typeface="Lato regular" panose="020F0502020204030203" pitchFamily="34" charset="0"/>
              </a:rPr>
              <a:t>it is important to always stay physically healthy and socially healthy </a:t>
            </a:r>
            <a:r>
              <a:rPr lang="en-US" sz="1000" dirty="0">
                <a:solidFill>
                  <a:schemeClr val="bg1"/>
                </a:solidFill>
                <a:ea typeface="Lato regular" panose="020F0502020204030203" pitchFamily="34" charset="0"/>
                <a:cs typeface="Lato regular" panose="020F0502020204030203" pitchFamily="34" charset="0"/>
              </a:rPr>
              <a:t>when you are a gamer- it is a balance between relationships, health, education, and playing.</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Since you play games while sitting, some may think it is impossible to get injured- but this is not the case. Sitting in one place for too long can come along with many health issues.</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p:txBody>
      </p:sp>
      <p:sp>
        <p:nvSpPr>
          <p:cNvPr id="19" name="Multiply 21">
            <a:extLst>
              <a:ext uri="{FF2B5EF4-FFF2-40B4-BE49-F238E27FC236}">
                <a16:creationId xmlns:a16="http://schemas.microsoft.com/office/drawing/2014/main" id="{63F107B8-BC2F-431D-8880-7A142452EC32}"/>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0" name="Multiply 21">
            <a:extLst>
              <a:ext uri="{FF2B5EF4-FFF2-40B4-BE49-F238E27FC236}">
                <a16:creationId xmlns:a16="http://schemas.microsoft.com/office/drawing/2014/main" id="{5B9FDCCA-8439-4112-906B-6E9D86FCBE1F}"/>
              </a:ext>
            </a:extLst>
          </p:cNvPr>
          <p:cNvSpPr/>
          <p:nvPr/>
        </p:nvSpPr>
        <p:spPr>
          <a:xfrm rot="2700000">
            <a:off x="715918" y="25459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3" name="Picture Placeholder 12">
            <a:extLst>
              <a:ext uri="{FF2B5EF4-FFF2-40B4-BE49-F238E27FC236}">
                <a16:creationId xmlns:a16="http://schemas.microsoft.com/office/drawing/2014/main" id="{E53AC0F8-0169-489A-A100-D29AEFAA1E4D}"/>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5741" r="5741"/>
          <a:stretch>
            <a:fillRect/>
          </a:stretch>
        </p:blipFill>
        <p:spPr/>
      </p:pic>
      <p:sp>
        <p:nvSpPr>
          <p:cNvPr id="18" name="Donut 23">
            <a:extLst>
              <a:ext uri="{FF2B5EF4-FFF2-40B4-BE49-F238E27FC236}">
                <a16:creationId xmlns:a16="http://schemas.microsoft.com/office/drawing/2014/main" id="{F20C3A2C-36A3-4B8B-A00D-111D4DBFB3D3}"/>
              </a:ext>
            </a:extLst>
          </p:cNvPr>
          <p:cNvSpPr/>
          <p:nvPr/>
        </p:nvSpPr>
        <p:spPr>
          <a:xfrm>
            <a:off x="8004447" y="3357245"/>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7" name="Isosceles Triangle 16">
            <a:extLst>
              <a:ext uri="{FF2B5EF4-FFF2-40B4-BE49-F238E27FC236}">
                <a16:creationId xmlns:a16="http://schemas.microsoft.com/office/drawing/2014/main" id="{ECB3A0F6-D1B2-4824-A92A-92931C676AE2}"/>
              </a:ext>
            </a:extLst>
          </p:cNvPr>
          <p:cNvSpPr/>
          <p:nvPr/>
        </p:nvSpPr>
        <p:spPr>
          <a:xfrm rot="1420415">
            <a:off x="8413772" y="3747010"/>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449054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19" grpId="0" animBg="1"/>
      <p:bldP spid="20" grpId="0" animBg="1"/>
      <p:bldP spid="18" grpId="0" animBg="1"/>
      <p:bldP spid="17"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F74D8DAB-194D-4164-B3F8-3817DF060E31}"/>
              </a:ext>
            </a:extLst>
          </p:cNvPr>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l="12125" t="-222" r="3735" b="-1561"/>
          <a:stretch/>
        </p:blipFill>
        <p:spPr>
          <a:xfrm>
            <a:off x="0" y="0"/>
            <a:ext cx="6309360" cy="5212080"/>
          </a:xfrm>
        </p:spPr>
      </p:pic>
      <p:sp>
        <p:nvSpPr>
          <p:cNvPr id="4" name="TextBox 3">
            <a:extLst>
              <a:ext uri="{FF2B5EF4-FFF2-40B4-BE49-F238E27FC236}">
                <a16:creationId xmlns:a16="http://schemas.microsoft.com/office/drawing/2014/main" id="{E0F19999-B9F0-4A12-A9CE-C3145D7BDDE7}"/>
              </a:ext>
            </a:extLst>
          </p:cNvPr>
          <p:cNvSpPr txBox="1"/>
          <p:nvPr/>
        </p:nvSpPr>
        <p:spPr>
          <a:xfrm>
            <a:off x="5316383" y="534497"/>
            <a:ext cx="3438618" cy="1569660"/>
          </a:xfrm>
          <a:prstGeom prst="rect">
            <a:avLst/>
          </a:prstGeom>
          <a:noFill/>
        </p:spPr>
        <p:txBody>
          <a:bodyPr wrap="square" rtlCol="0">
            <a:spAutoFit/>
          </a:bodyPr>
          <a:lstStyle/>
          <a:p>
            <a:r>
              <a:rPr lang="en-US" sz="2400" b="1" dirty="0">
                <a:solidFill>
                  <a:schemeClr val="bg1"/>
                </a:solidFill>
                <a:latin typeface="+mj-lt"/>
              </a:rPr>
              <a:t>Discussion:</a:t>
            </a:r>
          </a:p>
          <a:p>
            <a:r>
              <a:rPr lang="en-US" sz="2400" b="1" dirty="0">
                <a:solidFill>
                  <a:schemeClr val="bg1"/>
                </a:solidFill>
                <a:latin typeface="+mj-lt"/>
              </a:rPr>
              <a:t>How Do You Balance Video Games With Your Life?</a:t>
            </a:r>
            <a:endParaRPr lang="en-ID" sz="2400" b="1" dirty="0">
              <a:solidFill>
                <a:schemeClr val="bg1"/>
              </a:solidFill>
              <a:latin typeface="+mj-lt"/>
            </a:endParaRPr>
          </a:p>
        </p:txBody>
      </p:sp>
      <p:sp>
        <p:nvSpPr>
          <p:cNvPr id="11" name="Multiply 21">
            <a:extLst>
              <a:ext uri="{FF2B5EF4-FFF2-40B4-BE49-F238E27FC236}">
                <a16:creationId xmlns:a16="http://schemas.microsoft.com/office/drawing/2014/main" id="{49EE0D5E-C898-42E6-A709-1402107C0219}"/>
              </a:ext>
            </a:extLst>
          </p:cNvPr>
          <p:cNvSpPr/>
          <p:nvPr/>
        </p:nvSpPr>
        <p:spPr>
          <a:xfrm>
            <a:off x="515138" y="3131063"/>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2" name="Multiply 21">
            <a:extLst>
              <a:ext uri="{FF2B5EF4-FFF2-40B4-BE49-F238E27FC236}">
                <a16:creationId xmlns:a16="http://schemas.microsoft.com/office/drawing/2014/main" id="{7FDCE8FF-0CFE-4298-A429-3EC87CACDA4F}"/>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Isosceles Triangle 21">
            <a:extLst>
              <a:ext uri="{FF2B5EF4-FFF2-40B4-BE49-F238E27FC236}">
                <a16:creationId xmlns:a16="http://schemas.microsoft.com/office/drawing/2014/main" id="{C3094095-12DF-4CED-AAB7-417CCD5CE043}"/>
              </a:ext>
            </a:extLst>
          </p:cNvPr>
          <p:cNvSpPr/>
          <p:nvPr/>
        </p:nvSpPr>
        <p:spPr>
          <a:xfrm rot="1420415">
            <a:off x="4180022" y="1247078"/>
            <a:ext cx="197745" cy="176648"/>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3" name="Donut 23">
            <a:extLst>
              <a:ext uri="{FF2B5EF4-FFF2-40B4-BE49-F238E27FC236}">
                <a16:creationId xmlns:a16="http://schemas.microsoft.com/office/drawing/2014/main" id="{3359791C-6E6E-4DFA-8025-E58FE7DD0E68}"/>
              </a:ext>
            </a:extLst>
          </p:cNvPr>
          <p:cNvSpPr/>
          <p:nvPr/>
        </p:nvSpPr>
        <p:spPr>
          <a:xfrm>
            <a:off x="3774531" y="875700"/>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6" name="TextBox 15">
            <a:extLst>
              <a:ext uri="{FF2B5EF4-FFF2-40B4-BE49-F238E27FC236}">
                <a16:creationId xmlns:a16="http://schemas.microsoft.com/office/drawing/2014/main" id="{8E19A203-CE70-4664-8C87-CE9AD06F82EB}"/>
              </a:ext>
            </a:extLst>
          </p:cNvPr>
          <p:cNvSpPr txBox="1"/>
          <p:nvPr/>
        </p:nvSpPr>
        <p:spPr>
          <a:xfrm flipH="1">
            <a:off x="5440450" y="2128067"/>
            <a:ext cx="3370119" cy="1356525"/>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For players who game for over two hours per day non-stop, they may be at a greater risk for higher rates of muscular pain and difficulty sleeping. How do you balance playing, school, hobbies, and your relationships? Do you take breaks to stretch or play outside with friends? Do you spend time with your parents?</a:t>
            </a:r>
          </a:p>
        </p:txBody>
      </p:sp>
    </p:spTree>
    <p:extLst>
      <p:ext uri="{BB962C8B-B14F-4D97-AF65-F5344CB8AC3E}">
        <p14:creationId xmlns:p14="http://schemas.microsoft.com/office/powerpoint/2010/main" val="2760973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fill="hold"/>
                                        <p:tgtEl>
                                          <p:spTgt spid="22"/>
                                        </p:tgtEl>
                                        <p:attrNameLst>
                                          <p:attrName>ppt_w</p:attrName>
                                        </p:attrNameLst>
                                      </p:cBhvr>
                                      <p:tavLst>
                                        <p:tav tm="0">
                                          <p:val>
                                            <p:fltVal val="0"/>
                                          </p:val>
                                        </p:tav>
                                        <p:tav tm="100000">
                                          <p:val>
                                            <p:strVal val="#ppt_w"/>
                                          </p:val>
                                        </p:tav>
                                      </p:tavLst>
                                    </p:anim>
                                    <p:anim calcmode="lin" valueType="num">
                                      <p:cBhvr>
                                        <p:cTn id="24" dur="500" fill="hold"/>
                                        <p:tgtEl>
                                          <p:spTgt spid="22"/>
                                        </p:tgtEl>
                                        <p:attrNameLst>
                                          <p:attrName>ppt_h</p:attrName>
                                        </p:attrNameLst>
                                      </p:cBhvr>
                                      <p:tavLst>
                                        <p:tav tm="0">
                                          <p:val>
                                            <p:fltVal val="0"/>
                                          </p:val>
                                        </p:tav>
                                        <p:tav tm="100000">
                                          <p:val>
                                            <p:strVal val="#ppt_h"/>
                                          </p:val>
                                        </p:tav>
                                      </p:tavLst>
                                    </p:anim>
                                    <p:animEffect transition="in" filter="fade">
                                      <p:cBhvr>
                                        <p:cTn id="25" dur="500"/>
                                        <p:tgtEl>
                                          <p:spTgt spid="22"/>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up)">
                                      <p:cBhvr>
                                        <p:cTn id="3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2" grpId="0" animBg="1"/>
      <p:bldP spid="22" grpId="0" animBg="1"/>
      <p:bldP spid="23" grpId="0" animBg="1"/>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6F1ED952-8A37-4A8F-BF19-4BEEC058D71D}"/>
              </a:ext>
            </a:extLst>
          </p:cNvPr>
          <p:cNvPicPr>
            <a:picLocks noChangeAspect="1"/>
          </p:cNvPicPr>
          <p:nvPr/>
        </p:nvPicPr>
        <p:blipFill>
          <a:blip r:embed="rId2"/>
          <a:stretch>
            <a:fillRect/>
          </a:stretch>
        </p:blipFill>
        <p:spPr>
          <a:xfrm rot="5400000" flipV="1">
            <a:off x="5169315" y="-1948089"/>
            <a:ext cx="5222725" cy="5282927"/>
          </a:xfrm>
          <a:prstGeom prst="rect">
            <a:avLst/>
          </a:prstGeom>
        </p:spPr>
      </p:pic>
      <p:pic>
        <p:nvPicPr>
          <p:cNvPr id="13" name="Picture 12">
            <a:extLst>
              <a:ext uri="{FF2B5EF4-FFF2-40B4-BE49-F238E27FC236}">
                <a16:creationId xmlns:a16="http://schemas.microsoft.com/office/drawing/2014/main" id="{09CEC358-C85D-47C8-B5D0-EBCB138A0125}"/>
              </a:ext>
            </a:extLst>
          </p:cNvPr>
          <p:cNvPicPr>
            <a:picLocks noChangeAspect="1"/>
          </p:cNvPicPr>
          <p:nvPr/>
        </p:nvPicPr>
        <p:blipFill>
          <a:blip r:embed="rId2"/>
          <a:stretch>
            <a:fillRect/>
          </a:stretch>
        </p:blipFill>
        <p:spPr>
          <a:xfrm rot="5400000">
            <a:off x="-47681" y="-1878377"/>
            <a:ext cx="5222725" cy="5143500"/>
          </a:xfrm>
          <a:prstGeom prst="rect">
            <a:avLst/>
          </a:prstGeom>
        </p:spPr>
      </p:pic>
      <p:sp>
        <p:nvSpPr>
          <p:cNvPr id="7" name="Diagonal Stripe 6"/>
          <p:cNvSpPr/>
          <p:nvPr/>
        </p:nvSpPr>
        <p:spPr>
          <a:xfrm flipV="1">
            <a:off x="1" y="1840831"/>
            <a:ext cx="3308684" cy="3302669"/>
          </a:xfrm>
          <a:prstGeom prst="diagStrip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8" name="Diagonal Stripe 7"/>
          <p:cNvSpPr/>
          <p:nvPr/>
        </p:nvSpPr>
        <p:spPr>
          <a:xfrm flipV="1">
            <a:off x="0" y="1227221"/>
            <a:ext cx="2470967" cy="2466474"/>
          </a:xfrm>
          <a:prstGeom prst="diagStripe">
            <a:avLst>
              <a:gd name="adj" fmla="val 62683"/>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9" name="TextBox 8">
            <a:extLst>
              <a:ext uri="{FF2B5EF4-FFF2-40B4-BE49-F238E27FC236}">
                <a16:creationId xmlns:a16="http://schemas.microsoft.com/office/drawing/2014/main" id="{E0F19999-B9F0-4A12-A9CE-C3145D7BDDE7}"/>
              </a:ext>
            </a:extLst>
          </p:cNvPr>
          <p:cNvSpPr txBox="1"/>
          <p:nvPr/>
        </p:nvSpPr>
        <p:spPr>
          <a:xfrm>
            <a:off x="1759738" y="674720"/>
            <a:ext cx="5353825" cy="461665"/>
          </a:xfrm>
          <a:prstGeom prst="rect">
            <a:avLst/>
          </a:prstGeom>
          <a:noFill/>
        </p:spPr>
        <p:txBody>
          <a:bodyPr wrap="square" rtlCol="0">
            <a:spAutoFit/>
          </a:bodyPr>
          <a:lstStyle/>
          <a:p>
            <a:r>
              <a:rPr lang="en-US" sz="2400" b="1" dirty="0">
                <a:gradFill>
                  <a:gsLst>
                    <a:gs pos="100000">
                      <a:schemeClr val="accent1"/>
                    </a:gs>
                    <a:gs pos="63258">
                      <a:srgbClr val="9BCC51"/>
                    </a:gs>
                    <a:gs pos="25860">
                      <a:schemeClr val="accent3"/>
                    </a:gs>
                    <a:gs pos="45000">
                      <a:srgbClr val="76BE59"/>
                    </a:gs>
                    <a:gs pos="74134">
                      <a:srgbClr val="ABD24D"/>
                    </a:gs>
                    <a:gs pos="1000">
                      <a:schemeClr val="accent3"/>
                    </a:gs>
                  </a:gsLst>
                  <a:lin ang="5400000" scaled="1"/>
                </a:gradFill>
                <a:latin typeface="+mj-lt"/>
              </a:rPr>
              <a:t>The Future of Esports</a:t>
            </a:r>
            <a:endParaRPr lang="en-ID" sz="2400" b="1" dirty="0">
              <a:gradFill>
                <a:gsLst>
                  <a:gs pos="100000">
                    <a:schemeClr val="accent1"/>
                  </a:gs>
                  <a:gs pos="63258">
                    <a:srgbClr val="9BCC51"/>
                  </a:gs>
                  <a:gs pos="25860">
                    <a:schemeClr val="accent3"/>
                  </a:gs>
                  <a:gs pos="45000">
                    <a:srgbClr val="76BE59"/>
                  </a:gs>
                  <a:gs pos="74134">
                    <a:srgbClr val="ABD24D"/>
                  </a:gs>
                  <a:gs pos="1000">
                    <a:schemeClr val="accent3"/>
                  </a:gs>
                </a:gsLst>
                <a:lin ang="5400000" scaled="1"/>
              </a:gradFill>
              <a:latin typeface="+mj-lt"/>
            </a:endParaRPr>
          </a:p>
        </p:txBody>
      </p:sp>
      <p:sp>
        <p:nvSpPr>
          <p:cNvPr id="11" name="TextBox 10"/>
          <p:cNvSpPr txBox="1"/>
          <p:nvPr/>
        </p:nvSpPr>
        <p:spPr>
          <a:xfrm flipH="1">
            <a:off x="2721999" y="1353718"/>
            <a:ext cx="4276147" cy="3071243"/>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The Esports industry is still evolving, and it is hard to say what the landscape may look like in a few years. Viewership will continue to rise, prize pools will grow bigger, and there will be many more companies who invest money into the industry. Huge media companies like Netflix and others will likely try to get in on esports as soon as possible and in any way they can.</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Several high schools and universities, like USF, have begun offer esports as part of their academic disciplines.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As audiences grow, esports will likely have greater diversity. The last few years have seen the birth of organizations who work towards the promotion of gender-inclusivity in esports.</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p:txBody>
      </p:sp>
      <p:sp>
        <p:nvSpPr>
          <p:cNvPr id="19" name="Isosceles Triangle 18">
            <a:extLst>
              <a:ext uri="{FF2B5EF4-FFF2-40B4-BE49-F238E27FC236}">
                <a16:creationId xmlns:a16="http://schemas.microsoft.com/office/drawing/2014/main" id="{50280E35-2519-45C8-A527-90566A05A2BA}"/>
              </a:ext>
            </a:extLst>
          </p:cNvPr>
          <p:cNvSpPr/>
          <p:nvPr/>
        </p:nvSpPr>
        <p:spPr>
          <a:xfrm rot="1420415">
            <a:off x="8457744" y="499378"/>
            <a:ext cx="197745" cy="170470"/>
          </a:xfrm>
          <a:prstGeom prst="triangle">
            <a:avLst/>
          </a:prstGeom>
          <a:solidFill>
            <a:schemeClr val="tx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accent3"/>
              </a:solidFill>
            </a:endParaRPr>
          </a:p>
        </p:txBody>
      </p:sp>
      <p:sp>
        <p:nvSpPr>
          <p:cNvPr id="20" name="Donut 23">
            <a:extLst>
              <a:ext uri="{FF2B5EF4-FFF2-40B4-BE49-F238E27FC236}">
                <a16:creationId xmlns:a16="http://schemas.microsoft.com/office/drawing/2014/main" id="{49F8E54E-705E-47E5-85A9-C97912D296B1}"/>
              </a:ext>
            </a:extLst>
          </p:cNvPr>
          <p:cNvSpPr/>
          <p:nvPr/>
        </p:nvSpPr>
        <p:spPr>
          <a:xfrm>
            <a:off x="8052252" y="80250"/>
            <a:ext cx="1008729" cy="1008729"/>
          </a:xfrm>
          <a:prstGeom prst="donut">
            <a:avLst>
              <a:gd name="adj" fmla="val 17021"/>
            </a:avLst>
          </a:prstGeom>
          <a:gradFill>
            <a:gsLst>
              <a:gs pos="100000">
                <a:schemeClr val="accent1"/>
              </a:gs>
              <a:gs pos="63258">
                <a:srgbClr val="9BCC51"/>
              </a:gs>
              <a:gs pos="25860">
                <a:schemeClr val="accent3"/>
              </a:gs>
              <a:gs pos="45000">
                <a:srgbClr val="76BE59"/>
              </a:gs>
              <a:gs pos="74134">
                <a:srgbClr val="ABD24D"/>
              </a:gs>
              <a:gs pos="1000">
                <a:schemeClr val="accent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tx1"/>
              </a:solidFill>
            </a:endParaRPr>
          </a:p>
        </p:txBody>
      </p:sp>
      <p:sp>
        <p:nvSpPr>
          <p:cNvPr id="21" name="Multiply 21">
            <a:extLst>
              <a:ext uri="{FF2B5EF4-FFF2-40B4-BE49-F238E27FC236}">
                <a16:creationId xmlns:a16="http://schemas.microsoft.com/office/drawing/2014/main" id="{87718EF7-9F4C-4235-ACF9-2989139F95E0}"/>
              </a:ext>
            </a:extLst>
          </p:cNvPr>
          <p:cNvSpPr/>
          <p:nvPr/>
        </p:nvSpPr>
        <p:spPr>
          <a:xfrm>
            <a:off x="7249178" y="3143571"/>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Multiply 21">
            <a:extLst>
              <a:ext uri="{FF2B5EF4-FFF2-40B4-BE49-F238E27FC236}">
                <a16:creationId xmlns:a16="http://schemas.microsoft.com/office/drawing/2014/main" id="{7F409321-6BA9-4BD7-8338-75A0EFB127EF}"/>
              </a:ext>
            </a:extLst>
          </p:cNvPr>
          <p:cNvSpPr/>
          <p:nvPr/>
        </p:nvSpPr>
        <p:spPr>
          <a:xfrm rot="2700000">
            <a:off x="1042921" y="336830"/>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5" name="Picture 4">
            <a:extLst>
              <a:ext uri="{FF2B5EF4-FFF2-40B4-BE49-F238E27FC236}">
                <a16:creationId xmlns:a16="http://schemas.microsoft.com/office/drawing/2014/main" id="{C3827E5F-41A4-4A00-B472-0F413FD9EDC9}"/>
              </a:ext>
            </a:extLst>
          </p:cNvPr>
          <p:cNvPicPr>
            <a:picLocks noChangeAspect="1"/>
          </p:cNvPicPr>
          <p:nvPr/>
        </p:nvPicPr>
        <p:blipFill>
          <a:blip r:embed="rId3"/>
          <a:stretch>
            <a:fillRect/>
          </a:stretch>
        </p:blipFill>
        <p:spPr>
          <a:xfrm flipH="1">
            <a:off x="6648913" y="2674406"/>
            <a:ext cx="2495086" cy="2469094"/>
          </a:xfrm>
          <a:prstGeom prst="rect">
            <a:avLst/>
          </a:prstGeom>
        </p:spPr>
      </p:pic>
    </p:spTree>
    <p:extLst>
      <p:ext uri="{BB962C8B-B14F-4D97-AF65-F5344CB8AC3E}">
        <p14:creationId xmlns:p14="http://schemas.microsoft.com/office/powerpoint/2010/main" val="2505253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500" fill="hold"/>
                                        <p:tgtEl>
                                          <p:spTgt spid="19"/>
                                        </p:tgtEl>
                                        <p:attrNameLst>
                                          <p:attrName>ppt_w</p:attrName>
                                        </p:attrNameLst>
                                      </p:cBhvr>
                                      <p:tavLst>
                                        <p:tav tm="0">
                                          <p:val>
                                            <p:fltVal val="0"/>
                                          </p:val>
                                        </p:tav>
                                        <p:tav tm="100000">
                                          <p:val>
                                            <p:strVal val="#ppt_w"/>
                                          </p:val>
                                        </p:tav>
                                      </p:tavLst>
                                    </p:anim>
                                    <p:anim calcmode="lin" valueType="num">
                                      <p:cBhvr>
                                        <p:cTn id="16" dur="500" fill="hold"/>
                                        <p:tgtEl>
                                          <p:spTgt spid="19"/>
                                        </p:tgtEl>
                                        <p:attrNameLst>
                                          <p:attrName>ppt_h</p:attrName>
                                        </p:attrNameLst>
                                      </p:cBhvr>
                                      <p:tavLst>
                                        <p:tav tm="0">
                                          <p:val>
                                            <p:fltVal val="0"/>
                                          </p:val>
                                        </p:tav>
                                        <p:tav tm="100000">
                                          <p:val>
                                            <p:strVal val="#ppt_h"/>
                                          </p:val>
                                        </p:tav>
                                      </p:tavLst>
                                    </p:anim>
                                    <p:animEffect transition="in" filter="fade">
                                      <p:cBhvr>
                                        <p:cTn id="17" dur="500"/>
                                        <p:tgtEl>
                                          <p:spTgt spid="1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left)">
                                      <p:cBhvr>
                                        <p:cTn id="21" dur="500"/>
                                        <p:tgtEl>
                                          <p:spTgt spid="20"/>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Effect transition="in" filter="fade">
                                      <p:cBhvr>
                                        <p:cTn id="27" dur="500"/>
                                        <p:tgtEl>
                                          <p:spTgt spid="21"/>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9" grpId="0" animBg="1"/>
      <p:bldP spid="20" grpId="0" animBg="1"/>
      <p:bldP spid="21" grpId="0" animBg="1"/>
      <p:bldP spid="22"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ECF88D1C-C7DA-484F-9C6F-FE35FC0E85C7}"/>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p:blipFill>
        <p:spPr>
          <a:xfrm>
            <a:off x="0" y="0"/>
            <a:ext cx="9144000" cy="5143500"/>
          </a:xfrm>
        </p:spPr>
      </p:pic>
      <p:sp>
        <p:nvSpPr>
          <p:cNvPr id="4" name="Freeform 3"/>
          <p:cNvSpPr/>
          <p:nvPr/>
        </p:nvSpPr>
        <p:spPr>
          <a:xfrm>
            <a:off x="0" y="2003409"/>
            <a:ext cx="6871286" cy="3140091"/>
          </a:xfrm>
          <a:custGeom>
            <a:avLst/>
            <a:gdLst>
              <a:gd name="connsiteX0" fmla="*/ 6076125 w 9161715"/>
              <a:gd name="connsiteY0" fmla="*/ 0 h 4380195"/>
              <a:gd name="connsiteX1" fmla="*/ 9161715 w 9161715"/>
              <a:gd name="connsiteY1" fmla="*/ 4380195 h 4380195"/>
              <a:gd name="connsiteX2" fmla="*/ 0 w 9161715"/>
              <a:gd name="connsiteY2" fmla="*/ 4380195 h 4380195"/>
              <a:gd name="connsiteX3" fmla="*/ 0 w 9161715"/>
              <a:gd name="connsiteY3" fmla="*/ 1264990 h 4380195"/>
            </a:gdLst>
            <a:ahLst/>
            <a:cxnLst>
              <a:cxn ang="0">
                <a:pos x="connsiteX0" y="connsiteY0"/>
              </a:cxn>
              <a:cxn ang="0">
                <a:pos x="connsiteX1" y="connsiteY1"/>
              </a:cxn>
              <a:cxn ang="0">
                <a:pos x="connsiteX2" y="connsiteY2"/>
              </a:cxn>
              <a:cxn ang="0">
                <a:pos x="connsiteX3" y="connsiteY3"/>
              </a:cxn>
            </a:cxnLst>
            <a:rect l="l" t="t" r="r" b="b"/>
            <a:pathLst>
              <a:path w="9161715" h="4380195">
                <a:moveTo>
                  <a:pt x="6076125" y="0"/>
                </a:moveTo>
                <a:lnTo>
                  <a:pt x="9161715" y="4380195"/>
                </a:lnTo>
                <a:lnTo>
                  <a:pt x="0" y="4380195"/>
                </a:lnTo>
                <a:lnTo>
                  <a:pt x="0" y="1264990"/>
                </a:lnTo>
                <a:close/>
              </a:path>
            </a:pathLst>
          </a:custGeom>
          <a:gradFill flip="none" rotWithShape="1">
            <a:gsLst>
              <a:gs pos="0">
                <a:schemeClr val="tx2">
                  <a:lumMod val="75000"/>
                </a:schemeClr>
              </a:gs>
              <a:gs pos="61000">
                <a:schemeClr val="tx2"/>
              </a:gs>
              <a:gs pos="100000">
                <a:schemeClr val="accent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5" name="TextBox 4">
            <a:extLst>
              <a:ext uri="{FF2B5EF4-FFF2-40B4-BE49-F238E27FC236}">
                <a16:creationId xmlns:a16="http://schemas.microsoft.com/office/drawing/2014/main" id="{E0F19999-B9F0-4A12-A9CE-C3145D7BDDE7}"/>
              </a:ext>
            </a:extLst>
          </p:cNvPr>
          <p:cNvSpPr txBox="1"/>
          <p:nvPr/>
        </p:nvSpPr>
        <p:spPr>
          <a:xfrm>
            <a:off x="985281" y="2880145"/>
            <a:ext cx="3053702" cy="461665"/>
          </a:xfrm>
          <a:prstGeom prst="rect">
            <a:avLst/>
          </a:prstGeom>
          <a:noFill/>
        </p:spPr>
        <p:txBody>
          <a:bodyPr wrap="square" rtlCol="0">
            <a:spAutoFit/>
          </a:bodyPr>
          <a:lstStyle/>
          <a:p>
            <a:r>
              <a:rPr lang="en-US" sz="2400" b="1" dirty="0">
                <a:solidFill>
                  <a:schemeClr val="bg1"/>
                </a:solidFill>
                <a:latin typeface="+mj-lt"/>
              </a:rPr>
              <a:t>What is </a:t>
            </a:r>
            <a:r>
              <a:rPr lang="en-US" sz="2400" b="1" dirty="0">
                <a:solidFill>
                  <a:schemeClr val="accent1"/>
                </a:solidFill>
                <a:latin typeface="+mj-lt"/>
              </a:rPr>
              <a:t>esports</a:t>
            </a:r>
            <a:r>
              <a:rPr lang="en-US" sz="2400" b="1" dirty="0">
                <a:solidFill>
                  <a:schemeClr val="bg1"/>
                </a:solidFill>
                <a:latin typeface="+mj-lt"/>
              </a:rPr>
              <a:t>?</a:t>
            </a:r>
            <a:endParaRPr lang="en-ID" sz="2400" b="1" dirty="0">
              <a:solidFill>
                <a:schemeClr val="bg1"/>
              </a:solidFill>
              <a:latin typeface="+mj-lt"/>
            </a:endParaRPr>
          </a:p>
        </p:txBody>
      </p:sp>
      <p:sp>
        <p:nvSpPr>
          <p:cNvPr id="7" name="Rectangle 6">
            <a:extLst>
              <a:ext uri="{FF2B5EF4-FFF2-40B4-BE49-F238E27FC236}">
                <a16:creationId xmlns:a16="http://schemas.microsoft.com/office/drawing/2014/main" id="{C775A061-E729-4D92-8345-F002BE9E159E}"/>
              </a:ext>
            </a:extLst>
          </p:cNvPr>
          <p:cNvSpPr/>
          <p:nvPr/>
        </p:nvSpPr>
        <p:spPr>
          <a:xfrm>
            <a:off x="1189467" y="3545483"/>
            <a:ext cx="3886024" cy="1102802"/>
          </a:xfrm>
          <a:prstGeom prst="rect">
            <a:avLst/>
          </a:prstGeom>
        </p:spPr>
        <p:txBody>
          <a:bodyPr wrap="square">
            <a:spAutoFit/>
          </a:bodyPr>
          <a:lstStyle/>
          <a:p>
            <a:pPr>
              <a:lnSpc>
                <a:spcPct val="120000"/>
              </a:lnSpc>
            </a:pPr>
            <a:r>
              <a:rPr lang="en-US" sz="1400" dirty="0">
                <a:solidFill>
                  <a:schemeClr val="bg1"/>
                </a:solidFill>
                <a:cs typeface="Segoe UI" panose="020B0502040204020203" pitchFamily="34" charset="0"/>
              </a:rPr>
              <a:t>Simply defined, esports is playing video games competitively, often for large amounts of money and watched by people across the internet on platforms like Twitch. </a:t>
            </a:r>
            <a:endParaRPr lang="id-ID" sz="1400" dirty="0">
              <a:solidFill>
                <a:schemeClr val="bg1"/>
              </a:solidFill>
              <a:cs typeface="Segoe UI" panose="020B0502040204020203" pitchFamily="34" charset="0"/>
            </a:endParaRPr>
          </a:p>
        </p:txBody>
      </p:sp>
      <p:sp>
        <p:nvSpPr>
          <p:cNvPr id="15" name="Isosceles Triangle 14">
            <a:extLst>
              <a:ext uri="{FF2B5EF4-FFF2-40B4-BE49-F238E27FC236}">
                <a16:creationId xmlns:a16="http://schemas.microsoft.com/office/drawing/2014/main" id="{BEE3709F-455F-419B-BFF1-3B249D671BBC}"/>
              </a:ext>
            </a:extLst>
          </p:cNvPr>
          <p:cNvSpPr/>
          <p:nvPr/>
        </p:nvSpPr>
        <p:spPr>
          <a:xfrm rot="1420415">
            <a:off x="8835195" y="97618"/>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 name="Donut 23">
            <a:extLst>
              <a:ext uri="{FF2B5EF4-FFF2-40B4-BE49-F238E27FC236}">
                <a16:creationId xmlns:a16="http://schemas.microsoft.com/office/drawing/2014/main" id="{CC4A4D04-A954-4EFE-8F2D-10CDE797BC2D}"/>
              </a:ext>
            </a:extLst>
          </p:cNvPr>
          <p:cNvSpPr/>
          <p:nvPr/>
        </p:nvSpPr>
        <p:spPr>
          <a:xfrm>
            <a:off x="8429703" y="-321510"/>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7" name="Multiply 21">
            <a:extLst>
              <a:ext uri="{FF2B5EF4-FFF2-40B4-BE49-F238E27FC236}">
                <a16:creationId xmlns:a16="http://schemas.microsoft.com/office/drawing/2014/main" id="{BD1BB90D-D15C-4453-815C-B9B80AFAE0E1}"/>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8" name="Multiply 21">
            <a:extLst>
              <a:ext uri="{FF2B5EF4-FFF2-40B4-BE49-F238E27FC236}">
                <a16:creationId xmlns:a16="http://schemas.microsoft.com/office/drawing/2014/main" id="{BB9E04E0-8044-49D7-84FB-379331C7F855}"/>
              </a:ext>
            </a:extLst>
          </p:cNvPr>
          <p:cNvSpPr/>
          <p:nvPr/>
        </p:nvSpPr>
        <p:spPr>
          <a:xfrm rot="2700000">
            <a:off x="3721316" y="2585384"/>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Tree>
    <p:extLst>
      <p:ext uri="{BB962C8B-B14F-4D97-AF65-F5344CB8AC3E}">
        <p14:creationId xmlns:p14="http://schemas.microsoft.com/office/powerpoint/2010/main" val="4066202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left)">
                                      <p:cBhvr>
                                        <p:cTn id="25" dur="500"/>
                                        <p:tgtEl>
                                          <p:spTgt spid="16"/>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Effect transition="in" filter="fade">
                                      <p:cBhvr>
                                        <p:cTn id="31" dur="500"/>
                                        <p:tgtEl>
                                          <p:spTgt spid="17"/>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p:bldP spid="15" grpId="0" animBg="1"/>
      <p:bldP spid="16" grpId="0" animBg="1"/>
      <p:bldP spid="17" grpId="0" animBg="1"/>
      <p:bldP spid="18"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7795715-7FDB-45F2-8325-FA954261C40C}"/>
              </a:ext>
            </a:extLst>
          </p:cNvPr>
          <p:cNvPicPr>
            <a:picLocks noChangeAspect="1"/>
          </p:cNvPicPr>
          <p:nvPr/>
        </p:nvPicPr>
        <p:blipFill>
          <a:blip r:embed="rId2"/>
          <a:stretch>
            <a:fillRect/>
          </a:stretch>
        </p:blipFill>
        <p:spPr>
          <a:xfrm flipH="1">
            <a:off x="0" y="0"/>
            <a:ext cx="5223803" cy="5143500"/>
          </a:xfrm>
          <a:prstGeom prst="rect">
            <a:avLst/>
          </a:prstGeom>
        </p:spPr>
      </p:pic>
      <p:pic>
        <p:nvPicPr>
          <p:cNvPr id="8" name="Picture Placeholder 7">
            <a:extLst>
              <a:ext uri="{FF2B5EF4-FFF2-40B4-BE49-F238E27FC236}">
                <a16:creationId xmlns:a16="http://schemas.microsoft.com/office/drawing/2014/main" id="{6A96CDA6-A4A7-4E6F-A115-777D13114BD2}"/>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0556" r="20556"/>
          <a:stretch/>
        </p:blipFill>
        <p:spPr>
          <a:xfrm>
            <a:off x="4600575" y="0"/>
            <a:ext cx="4543425" cy="5143500"/>
          </a:xfrm>
        </p:spPr>
      </p:pic>
      <p:sp>
        <p:nvSpPr>
          <p:cNvPr id="4" name="Freeform 3"/>
          <p:cNvSpPr/>
          <p:nvPr/>
        </p:nvSpPr>
        <p:spPr>
          <a:xfrm rot="462813">
            <a:off x="4432571" y="3547615"/>
            <a:ext cx="1535655" cy="1746995"/>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Freeform 4"/>
          <p:cNvSpPr/>
          <p:nvPr/>
        </p:nvSpPr>
        <p:spPr>
          <a:xfrm rot="21137187" flipH="1">
            <a:off x="4523019" y="3161455"/>
            <a:ext cx="511601" cy="58200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Freeform 5"/>
          <p:cNvSpPr/>
          <p:nvPr/>
        </p:nvSpPr>
        <p:spPr>
          <a:xfrm rot="2715795" flipH="1" flipV="1">
            <a:off x="4569448" y="3573542"/>
            <a:ext cx="324923" cy="369640"/>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TextBox 6">
            <a:extLst>
              <a:ext uri="{FF2B5EF4-FFF2-40B4-BE49-F238E27FC236}">
                <a16:creationId xmlns:a16="http://schemas.microsoft.com/office/drawing/2014/main" id="{E0F19999-B9F0-4A12-A9CE-C3145D7BDDE7}"/>
              </a:ext>
            </a:extLst>
          </p:cNvPr>
          <p:cNvSpPr txBox="1"/>
          <p:nvPr/>
        </p:nvSpPr>
        <p:spPr>
          <a:xfrm>
            <a:off x="680378" y="722388"/>
            <a:ext cx="3346780" cy="461665"/>
          </a:xfrm>
          <a:prstGeom prst="rect">
            <a:avLst/>
          </a:prstGeom>
          <a:noFill/>
        </p:spPr>
        <p:txBody>
          <a:bodyPr wrap="square" rtlCol="0">
            <a:spAutoFit/>
          </a:bodyPr>
          <a:lstStyle/>
          <a:p>
            <a:r>
              <a:rPr lang="en-US" sz="2400" b="1" dirty="0">
                <a:solidFill>
                  <a:schemeClr val="bg1"/>
                </a:solidFill>
                <a:latin typeface="+mj-lt"/>
              </a:rPr>
              <a:t>The Boom of Esports</a:t>
            </a:r>
            <a:endParaRPr lang="en-ID" sz="2400" b="1" dirty="0">
              <a:solidFill>
                <a:schemeClr val="bg1"/>
              </a:solidFill>
              <a:latin typeface="+mj-lt"/>
            </a:endParaRPr>
          </a:p>
        </p:txBody>
      </p:sp>
      <p:sp>
        <p:nvSpPr>
          <p:cNvPr id="10" name="TextBox 9"/>
          <p:cNvSpPr txBox="1"/>
          <p:nvPr/>
        </p:nvSpPr>
        <p:spPr>
          <a:xfrm flipH="1">
            <a:off x="786305" y="1536270"/>
            <a:ext cx="3289713" cy="2510687"/>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Over the past decade, esports has evolved from an underground culture into a mainstream industry. Nowadays, esports attracts millions of fans, but this has not always been the case. What started out as LAN (local area network) events run by small groups of gamers in the 1970s and 80s has transformed into packed stadiums and hundreds of thousands of watchers on live streaming platforms.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p:txBody>
      </p:sp>
      <p:pic>
        <p:nvPicPr>
          <p:cNvPr id="3" name="Picture 2">
            <a:extLst>
              <a:ext uri="{FF2B5EF4-FFF2-40B4-BE49-F238E27FC236}">
                <a16:creationId xmlns:a16="http://schemas.microsoft.com/office/drawing/2014/main" id="{5DCB5A8A-40A6-45EE-B7EB-AA5AC80EA25F}"/>
              </a:ext>
            </a:extLst>
          </p:cNvPr>
          <p:cNvPicPr>
            <a:picLocks noChangeAspect="1"/>
          </p:cNvPicPr>
          <p:nvPr/>
        </p:nvPicPr>
        <p:blipFill>
          <a:blip r:embed="rId4"/>
          <a:stretch>
            <a:fillRect/>
          </a:stretch>
        </p:blipFill>
        <p:spPr>
          <a:xfrm>
            <a:off x="4653840" y="425713"/>
            <a:ext cx="249958" cy="249958"/>
          </a:xfrm>
          <a:prstGeom prst="rect">
            <a:avLst/>
          </a:prstGeom>
        </p:spPr>
      </p:pic>
      <p:pic>
        <p:nvPicPr>
          <p:cNvPr id="11" name="Picture 10">
            <a:extLst>
              <a:ext uri="{FF2B5EF4-FFF2-40B4-BE49-F238E27FC236}">
                <a16:creationId xmlns:a16="http://schemas.microsoft.com/office/drawing/2014/main" id="{64CD232B-A769-465D-B3F4-D9548BC94E35}"/>
              </a:ext>
            </a:extLst>
          </p:cNvPr>
          <p:cNvPicPr>
            <a:picLocks noChangeAspect="1"/>
          </p:cNvPicPr>
          <p:nvPr/>
        </p:nvPicPr>
        <p:blipFill>
          <a:blip r:embed="rId5"/>
          <a:stretch>
            <a:fillRect/>
          </a:stretch>
        </p:blipFill>
        <p:spPr>
          <a:xfrm>
            <a:off x="3511860" y="4128479"/>
            <a:ext cx="286537" cy="292633"/>
          </a:xfrm>
          <a:prstGeom prst="rect">
            <a:avLst/>
          </a:prstGeom>
        </p:spPr>
      </p:pic>
      <p:sp>
        <p:nvSpPr>
          <p:cNvPr id="9" name="Rectangle 8">
            <a:extLst>
              <a:ext uri="{FF2B5EF4-FFF2-40B4-BE49-F238E27FC236}">
                <a16:creationId xmlns:a16="http://schemas.microsoft.com/office/drawing/2014/main" id="{E49E3070-2E9F-4504-9851-EDE72DDAEE60}"/>
              </a:ext>
            </a:extLst>
          </p:cNvPr>
          <p:cNvSpPr/>
          <p:nvPr/>
        </p:nvSpPr>
        <p:spPr>
          <a:xfrm>
            <a:off x="266886" y="3620011"/>
            <a:ext cx="1170069" cy="1309567"/>
          </a:xfrm>
          <a:prstGeom prst="rect">
            <a:avLst/>
          </a:prstGeom>
          <a:blipFill>
            <a:blip r:embed="rId6">
              <a:extLst>
                <a:ext uri="{96DAC541-7B7A-43D3-8B79-37D633B846F1}">
                  <asvg:svgBlip xmlns:asvg="http://schemas.microsoft.com/office/drawing/2016/SVG/main" r:embed="rId7"/>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7115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DE25641-49AC-4F66-A9A3-C740ED2A5383}"/>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12277" r="12277"/>
          <a:stretch/>
        </p:blipFill>
        <p:spPr>
          <a:xfrm>
            <a:off x="0" y="514350"/>
            <a:ext cx="5238750" cy="4629150"/>
          </a:xfrm>
        </p:spPr>
      </p:pic>
      <p:sp>
        <p:nvSpPr>
          <p:cNvPr id="4" name="Freeform 3"/>
          <p:cNvSpPr/>
          <p:nvPr/>
        </p:nvSpPr>
        <p:spPr>
          <a:xfrm>
            <a:off x="2330819" y="3282744"/>
            <a:ext cx="2252701" cy="1860757"/>
          </a:xfrm>
          <a:custGeom>
            <a:avLst/>
            <a:gdLst>
              <a:gd name="connsiteX0" fmla="*/ 1906207 w 1906207"/>
              <a:gd name="connsiteY0" fmla="*/ 0 h 1574549"/>
              <a:gd name="connsiteX1" fmla="*/ 1385720 w 1906207"/>
              <a:gd name="connsiteY1" fmla="*/ 1574549 h 1574549"/>
              <a:gd name="connsiteX2" fmla="*/ 0 w 1906207"/>
              <a:gd name="connsiteY2" fmla="*/ 1574549 h 1574549"/>
            </a:gdLst>
            <a:ahLst/>
            <a:cxnLst>
              <a:cxn ang="0">
                <a:pos x="connsiteX0" y="connsiteY0"/>
              </a:cxn>
              <a:cxn ang="0">
                <a:pos x="connsiteX1" y="connsiteY1"/>
              </a:cxn>
              <a:cxn ang="0">
                <a:pos x="connsiteX2" y="connsiteY2"/>
              </a:cxn>
            </a:cxnLst>
            <a:rect l="l" t="t" r="r" b="b"/>
            <a:pathLst>
              <a:path w="1906207" h="1574549">
                <a:moveTo>
                  <a:pt x="1906207" y="0"/>
                </a:moveTo>
                <a:lnTo>
                  <a:pt x="1385720" y="1574549"/>
                </a:lnTo>
                <a:lnTo>
                  <a:pt x="0" y="157454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TextBox 5">
            <a:extLst>
              <a:ext uri="{FF2B5EF4-FFF2-40B4-BE49-F238E27FC236}">
                <a16:creationId xmlns:a16="http://schemas.microsoft.com/office/drawing/2014/main" id="{E0F19999-B9F0-4A12-A9CE-C3145D7BDDE7}"/>
              </a:ext>
            </a:extLst>
          </p:cNvPr>
          <p:cNvSpPr txBox="1"/>
          <p:nvPr/>
        </p:nvSpPr>
        <p:spPr>
          <a:xfrm>
            <a:off x="5451786" y="684704"/>
            <a:ext cx="2809875" cy="461665"/>
          </a:xfrm>
          <a:prstGeom prst="rect">
            <a:avLst/>
          </a:prstGeom>
          <a:noFill/>
        </p:spPr>
        <p:txBody>
          <a:bodyPr wrap="square" rtlCol="0">
            <a:spAutoFit/>
          </a:bodyPr>
          <a:lstStyle/>
          <a:p>
            <a:r>
              <a:rPr lang="en-US" sz="2400" b="1" dirty="0">
                <a:solidFill>
                  <a:schemeClr val="bg1"/>
                </a:solidFill>
                <a:latin typeface="+mj-lt"/>
              </a:rPr>
              <a:t>Esports vs Sports</a:t>
            </a:r>
          </a:p>
        </p:txBody>
      </p:sp>
      <p:sp>
        <p:nvSpPr>
          <p:cNvPr id="7" name="TextBox 6"/>
          <p:cNvSpPr txBox="1"/>
          <p:nvPr/>
        </p:nvSpPr>
        <p:spPr>
          <a:xfrm flipH="1">
            <a:off x="5711439" y="1446057"/>
            <a:ext cx="2698994" cy="2741520"/>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Your parents may not have initially understood or accepted that playing video games could be a type of sport. Many have now accepted that esports is a sport, though there are still differences between traditional and virtual sports:</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marL="171450" indent="-171450">
              <a:lnSpc>
                <a:spcPct val="150000"/>
              </a:lnSpc>
              <a:buFont typeface="Arial" panose="020B0604020202020204" pitchFamily="34" charset="0"/>
              <a:buChar char="•"/>
            </a:pPr>
            <a:r>
              <a:rPr lang="en-US" sz="1000" dirty="0">
                <a:solidFill>
                  <a:schemeClr val="bg1"/>
                </a:solidFill>
                <a:ea typeface="Lato regular" panose="020F0502020204030203" pitchFamily="34" charset="0"/>
                <a:cs typeface="Lato regular" panose="020F0502020204030203" pitchFamily="34" charset="0"/>
              </a:rPr>
              <a:t>Sports involve physical activity in a field whereas esports are played on a digital field.</a:t>
            </a:r>
          </a:p>
          <a:p>
            <a:pPr marL="171450" indent="-171450">
              <a:lnSpc>
                <a:spcPct val="150000"/>
              </a:lnSpc>
              <a:buFont typeface="Arial" panose="020B0604020202020204" pitchFamily="34" charset="0"/>
              <a:buChar char="•"/>
            </a:pPr>
            <a:r>
              <a:rPr lang="en-US" sz="1000" dirty="0">
                <a:solidFill>
                  <a:schemeClr val="bg1"/>
                </a:solidFill>
                <a:ea typeface="Lato regular" panose="020F0502020204030203" pitchFamily="34" charset="0"/>
                <a:cs typeface="Lato regular" panose="020F0502020204030203" pitchFamily="34" charset="0"/>
              </a:rPr>
              <a:t>Sports require a top-class physique from years of training, while esports requires years of practice with hand-eye coordination and reflexes.</a:t>
            </a:r>
          </a:p>
        </p:txBody>
      </p:sp>
      <p:sp>
        <p:nvSpPr>
          <p:cNvPr id="8" name="Right Arrow 7"/>
          <p:cNvSpPr/>
          <p:nvPr/>
        </p:nvSpPr>
        <p:spPr>
          <a:xfrm>
            <a:off x="6856723" y="4557490"/>
            <a:ext cx="317744" cy="857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 name="TextBox 8"/>
          <p:cNvSpPr txBox="1"/>
          <p:nvPr/>
        </p:nvSpPr>
        <p:spPr>
          <a:xfrm flipH="1">
            <a:off x="7235439" y="4531104"/>
            <a:ext cx="1174994"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NEXT GAME</a:t>
            </a:r>
          </a:p>
        </p:txBody>
      </p:sp>
      <p:sp>
        <p:nvSpPr>
          <p:cNvPr id="14" name="Isosceles Triangle 13">
            <a:extLst>
              <a:ext uri="{FF2B5EF4-FFF2-40B4-BE49-F238E27FC236}">
                <a16:creationId xmlns:a16="http://schemas.microsoft.com/office/drawing/2014/main" id="{C5D56A46-D4AB-40FE-9756-DFB61F0D96EA}"/>
              </a:ext>
            </a:extLst>
          </p:cNvPr>
          <p:cNvSpPr/>
          <p:nvPr/>
        </p:nvSpPr>
        <p:spPr>
          <a:xfrm rot="1420415">
            <a:off x="8707658"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Donut 23">
            <a:extLst>
              <a:ext uri="{FF2B5EF4-FFF2-40B4-BE49-F238E27FC236}">
                <a16:creationId xmlns:a16="http://schemas.microsoft.com/office/drawing/2014/main" id="{1E93DA7F-6198-4A80-ABD0-410D35904931}"/>
              </a:ext>
            </a:extLst>
          </p:cNvPr>
          <p:cNvSpPr/>
          <p:nvPr/>
        </p:nvSpPr>
        <p:spPr>
          <a:xfrm>
            <a:off x="8302166"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6" name="Multiply 21">
            <a:extLst>
              <a:ext uri="{FF2B5EF4-FFF2-40B4-BE49-F238E27FC236}">
                <a16:creationId xmlns:a16="http://schemas.microsoft.com/office/drawing/2014/main" id="{9ADCF2FE-1ABA-4F37-8CCE-BF83B99B2230}"/>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Multiply 21">
            <a:extLst>
              <a:ext uri="{FF2B5EF4-FFF2-40B4-BE49-F238E27FC236}">
                <a16:creationId xmlns:a16="http://schemas.microsoft.com/office/drawing/2014/main" id="{E9A58C2F-92A4-4204-9013-A53A9C79AD90}"/>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794196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8" grpId="0" animBg="1"/>
      <p:bldP spid="9" grpId="0"/>
      <p:bldP spid="14" grpId="0" animBg="1"/>
      <p:bldP spid="15" grpId="0" animBg="1"/>
      <p:bldP spid="16" grpId="0" animBg="1"/>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F74D8DAB-194D-4164-B3F8-3817DF060E31}"/>
              </a:ext>
            </a:extLst>
          </p:cNvPr>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l="12125" t="-222" r="3735" b="-1561"/>
          <a:stretch/>
        </p:blipFill>
        <p:spPr>
          <a:xfrm>
            <a:off x="0" y="0"/>
            <a:ext cx="6309360" cy="5212080"/>
          </a:xfrm>
        </p:spPr>
      </p:pic>
      <p:sp>
        <p:nvSpPr>
          <p:cNvPr id="4" name="TextBox 3">
            <a:extLst>
              <a:ext uri="{FF2B5EF4-FFF2-40B4-BE49-F238E27FC236}">
                <a16:creationId xmlns:a16="http://schemas.microsoft.com/office/drawing/2014/main" id="{E0F19999-B9F0-4A12-A9CE-C3145D7BDDE7}"/>
              </a:ext>
            </a:extLst>
          </p:cNvPr>
          <p:cNvSpPr txBox="1"/>
          <p:nvPr/>
        </p:nvSpPr>
        <p:spPr>
          <a:xfrm>
            <a:off x="5316383" y="534497"/>
            <a:ext cx="3438618" cy="1200329"/>
          </a:xfrm>
          <a:prstGeom prst="rect">
            <a:avLst/>
          </a:prstGeom>
          <a:noFill/>
        </p:spPr>
        <p:txBody>
          <a:bodyPr wrap="square" rtlCol="0">
            <a:spAutoFit/>
          </a:bodyPr>
          <a:lstStyle/>
          <a:p>
            <a:r>
              <a:rPr lang="en-US" sz="2400" b="1" dirty="0">
                <a:solidFill>
                  <a:schemeClr val="bg1"/>
                </a:solidFill>
                <a:latin typeface="+mj-lt"/>
              </a:rPr>
              <a:t>Discussion:</a:t>
            </a:r>
          </a:p>
          <a:p>
            <a:r>
              <a:rPr lang="en-US" sz="2400" b="1" dirty="0">
                <a:solidFill>
                  <a:schemeClr val="bg1"/>
                </a:solidFill>
                <a:latin typeface="+mj-lt"/>
              </a:rPr>
              <a:t>How did you discover esports? </a:t>
            </a:r>
            <a:endParaRPr lang="en-ID" sz="2400" b="1" dirty="0">
              <a:solidFill>
                <a:schemeClr val="bg1"/>
              </a:solidFill>
              <a:latin typeface="+mj-lt"/>
            </a:endParaRPr>
          </a:p>
        </p:txBody>
      </p:sp>
      <p:sp>
        <p:nvSpPr>
          <p:cNvPr id="5" name="TextBox 4"/>
          <p:cNvSpPr txBox="1"/>
          <p:nvPr/>
        </p:nvSpPr>
        <p:spPr>
          <a:xfrm flipH="1">
            <a:off x="5409284" y="2052551"/>
            <a:ext cx="3401287" cy="664028"/>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Do you watch professional gameplay and tournaments on Twitch? Do you have a favorite team or player? Are you part of a team, or wanting to be a part of a team? </a:t>
            </a:r>
          </a:p>
        </p:txBody>
      </p:sp>
      <p:sp>
        <p:nvSpPr>
          <p:cNvPr id="6" name="Right Arrow 5"/>
          <p:cNvSpPr/>
          <p:nvPr/>
        </p:nvSpPr>
        <p:spPr>
          <a:xfrm>
            <a:off x="7166798" y="3375633"/>
            <a:ext cx="317744" cy="7775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TextBox 7"/>
          <p:cNvSpPr txBox="1"/>
          <p:nvPr/>
        </p:nvSpPr>
        <p:spPr>
          <a:xfrm flipH="1">
            <a:off x="7635577" y="3345259"/>
            <a:ext cx="1174994"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JOIN GAME</a:t>
            </a:r>
          </a:p>
        </p:txBody>
      </p:sp>
      <p:sp>
        <p:nvSpPr>
          <p:cNvPr id="11" name="Multiply 21">
            <a:extLst>
              <a:ext uri="{FF2B5EF4-FFF2-40B4-BE49-F238E27FC236}">
                <a16:creationId xmlns:a16="http://schemas.microsoft.com/office/drawing/2014/main" id="{49EE0D5E-C898-42E6-A709-1402107C0219}"/>
              </a:ext>
            </a:extLst>
          </p:cNvPr>
          <p:cNvSpPr/>
          <p:nvPr/>
        </p:nvSpPr>
        <p:spPr>
          <a:xfrm>
            <a:off x="515138" y="3131063"/>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2" name="Multiply 21">
            <a:extLst>
              <a:ext uri="{FF2B5EF4-FFF2-40B4-BE49-F238E27FC236}">
                <a16:creationId xmlns:a16="http://schemas.microsoft.com/office/drawing/2014/main" id="{7FDCE8FF-0CFE-4298-A429-3EC87CACDA4F}"/>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Isosceles Triangle 21">
            <a:extLst>
              <a:ext uri="{FF2B5EF4-FFF2-40B4-BE49-F238E27FC236}">
                <a16:creationId xmlns:a16="http://schemas.microsoft.com/office/drawing/2014/main" id="{C3094095-12DF-4CED-AAB7-417CCD5CE043}"/>
              </a:ext>
            </a:extLst>
          </p:cNvPr>
          <p:cNvSpPr/>
          <p:nvPr/>
        </p:nvSpPr>
        <p:spPr>
          <a:xfrm rot="1420415">
            <a:off x="4180022" y="1247078"/>
            <a:ext cx="197745" cy="176648"/>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3" name="Donut 23">
            <a:extLst>
              <a:ext uri="{FF2B5EF4-FFF2-40B4-BE49-F238E27FC236}">
                <a16:creationId xmlns:a16="http://schemas.microsoft.com/office/drawing/2014/main" id="{3359791C-6E6E-4DFA-8025-E58FE7DD0E68}"/>
              </a:ext>
            </a:extLst>
          </p:cNvPr>
          <p:cNvSpPr/>
          <p:nvPr/>
        </p:nvSpPr>
        <p:spPr>
          <a:xfrm>
            <a:off x="3774531" y="875700"/>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Tree>
    <p:extLst>
      <p:ext uri="{BB962C8B-B14F-4D97-AF65-F5344CB8AC3E}">
        <p14:creationId xmlns:p14="http://schemas.microsoft.com/office/powerpoint/2010/main" val="1434129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left)">
                                      <p:cBhvr>
                                        <p:cTn id="4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8" grpId="0"/>
      <p:bldP spid="11" grpId="0" animBg="1"/>
      <p:bldP spid="12" grpId="0" animBg="1"/>
      <p:bldP spid="22" grpId="0" animBg="1"/>
      <p:bldP spid="23"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DE25641-49AC-4F66-A9A3-C740ED2A5383}"/>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13335" b="13335"/>
          <a:stretch/>
        </p:blipFill>
        <p:spPr>
          <a:xfrm>
            <a:off x="0" y="461364"/>
            <a:ext cx="4895324" cy="4682135"/>
          </a:xfrm>
        </p:spPr>
      </p:pic>
      <p:sp>
        <p:nvSpPr>
          <p:cNvPr id="4" name="Freeform 3"/>
          <p:cNvSpPr/>
          <p:nvPr/>
        </p:nvSpPr>
        <p:spPr>
          <a:xfrm>
            <a:off x="2330819" y="3282744"/>
            <a:ext cx="2252701" cy="1860757"/>
          </a:xfrm>
          <a:custGeom>
            <a:avLst/>
            <a:gdLst>
              <a:gd name="connsiteX0" fmla="*/ 1906207 w 1906207"/>
              <a:gd name="connsiteY0" fmla="*/ 0 h 1574549"/>
              <a:gd name="connsiteX1" fmla="*/ 1385720 w 1906207"/>
              <a:gd name="connsiteY1" fmla="*/ 1574549 h 1574549"/>
              <a:gd name="connsiteX2" fmla="*/ 0 w 1906207"/>
              <a:gd name="connsiteY2" fmla="*/ 1574549 h 1574549"/>
            </a:gdLst>
            <a:ahLst/>
            <a:cxnLst>
              <a:cxn ang="0">
                <a:pos x="connsiteX0" y="connsiteY0"/>
              </a:cxn>
              <a:cxn ang="0">
                <a:pos x="connsiteX1" y="connsiteY1"/>
              </a:cxn>
              <a:cxn ang="0">
                <a:pos x="connsiteX2" y="connsiteY2"/>
              </a:cxn>
            </a:cxnLst>
            <a:rect l="l" t="t" r="r" b="b"/>
            <a:pathLst>
              <a:path w="1906207" h="1574549">
                <a:moveTo>
                  <a:pt x="1906207" y="0"/>
                </a:moveTo>
                <a:lnTo>
                  <a:pt x="1385720" y="1574549"/>
                </a:lnTo>
                <a:lnTo>
                  <a:pt x="0" y="157454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TextBox 5">
            <a:extLst>
              <a:ext uri="{FF2B5EF4-FFF2-40B4-BE49-F238E27FC236}">
                <a16:creationId xmlns:a16="http://schemas.microsoft.com/office/drawing/2014/main" id="{E0F19999-B9F0-4A12-A9CE-C3145D7BDDE7}"/>
              </a:ext>
            </a:extLst>
          </p:cNvPr>
          <p:cNvSpPr txBox="1"/>
          <p:nvPr/>
        </p:nvSpPr>
        <p:spPr>
          <a:xfrm>
            <a:off x="5342164" y="416647"/>
            <a:ext cx="3479521" cy="830997"/>
          </a:xfrm>
          <a:prstGeom prst="rect">
            <a:avLst/>
          </a:prstGeom>
          <a:noFill/>
        </p:spPr>
        <p:txBody>
          <a:bodyPr wrap="square" rtlCol="0">
            <a:spAutoFit/>
          </a:bodyPr>
          <a:lstStyle/>
          <a:p>
            <a:r>
              <a:rPr lang="en-US" sz="2400" b="1" dirty="0">
                <a:solidFill>
                  <a:schemeClr val="bg1"/>
                </a:solidFill>
                <a:latin typeface="+mj-lt"/>
              </a:rPr>
              <a:t>Who is a part of esports?</a:t>
            </a:r>
          </a:p>
        </p:txBody>
      </p:sp>
      <p:sp>
        <p:nvSpPr>
          <p:cNvPr id="7" name="TextBox 6"/>
          <p:cNvSpPr txBox="1"/>
          <p:nvPr/>
        </p:nvSpPr>
        <p:spPr>
          <a:xfrm flipH="1">
            <a:off x="5527293" y="1523668"/>
            <a:ext cx="2792683" cy="3203185"/>
          </a:xfrm>
          <a:prstGeom prst="rect">
            <a:avLst/>
          </a:prstGeom>
          <a:noFill/>
        </p:spPr>
        <p:txBody>
          <a:bodyPr wrap="square" lIns="0" tIns="0" rIns="0" bIns="0" rtlCol="0">
            <a:spAutoFit/>
          </a:bodyPr>
          <a:lstStyle/>
          <a:p>
            <a:pPr>
              <a:lnSpc>
                <a:spcPct val="150000"/>
              </a:lnSpc>
            </a:pPr>
            <a:r>
              <a:rPr lang="en-US" sz="1000" dirty="0">
                <a:solidFill>
                  <a:schemeClr val="accent1"/>
                </a:solidFill>
                <a:ea typeface="Lato regular" panose="020F0502020204030203" pitchFamily="34" charset="0"/>
                <a:cs typeface="Lato regular" panose="020F0502020204030203" pitchFamily="34" charset="0"/>
              </a:rPr>
              <a:t>The landscape of esports is made up of more than just professional  gamers “pro gamers” and their teams (think of </a:t>
            </a:r>
            <a:r>
              <a:rPr lang="en-US" sz="1000" dirty="0" err="1">
                <a:solidFill>
                  <a:schemeClr val="accent1"/>
                </a:solidFill>
                <a:ea typeface="Lato regular" panose="020F0502020204030203" pitchFamily="34" charset="0"/>
                <a:cs typeface="Lato regular" panose="020F0502020204030203" pitchFamily="34" charset="0"/>
              </a:rPr>
              <a:t>FaZe</a:t>
            </a:r>
            <a:r>
              <a:rPr lang="en-US" sz="1000" dirty="0">
                <a:solidFill>
                  <a:schemeClr val="accent1"/>
                </a:solidFill>
                <a:ea typeface="Lato regular" panose="020F0502020204030203" pitchFamily="34" charset="0"/>
                <a:cs typeface="Lato regular" panose="020F0502020204030203" pitchFamily="34" charset="0"/>
              </a:rPr>
              <a:t> Clan, 100 Thieves, Evil Geniuses, Cloud9, </a:t>
            </a:r>
            <a:r>
              <a:rPr lang="en-US" sz="1000" dirty="0" err="1">
                <a:solidFill>
                  <a:schemeClr val="accent1"/>
                </a:solidFill>
                <a:ea typeface="Lato regular" panose="020F0502020204030203" pitchFamily="34" charset="0"/>
                <a:cs typeface="Lato regular" panose="020F0502020204030203" pitchFamily="34" charset="0"/>
              </a:rPr>
              <a:t>Fnatic</a:t>
            </a:r>
            <a:r>
              <a:rPr lang="en-US" sz="1000" dirty="0">
                <a:solidFill>
                  <a:schemeClr val="accent1"/>
                </a:solidFill>
                <a:ea typeface="Lato regular" panose="020F0502020204030203" pitchFamily="34" charset="0"/>
                <a:cs typeface="Lato regular" panose="020F0502020204030203" pitchFamily="34" charset="0"/>
              </a:rPr>
              <a:t>, etc.)</a:t>
            </a:r>
            <a:r>
              <a:rPr lang="en-US" sz="1000" dirty="0">
                <a:solidFill>
                  <a:schemeClr val="bg1"/>
                </a:solidFill>
                <a:ea typeface="Lato regular" panose="020F0502020204030203" pitchFamily="34" charset="0"/>
                <a:cs typeface="Lato regular" panose="020F0502020204030203" pitchFamily="34" charset="0"/>
              </a:rPr>
              <a:t> Behind the scenes, there are many other people at work who make esports possible.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This includes game publishers, league and tournament organizers, content distributors, software and hardware providers, brands and advertisers, and the news.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p:txBody>
      </p:sp>
      <p:sp>
        <p:nvSpPr>
          <p:cNvPr id="8" name="Right Arrow 7"/>
          <p:cNvSpPr/>
          <p:nvPr/>
        </p:nvSpPr>
        <p:spPr>
          <a:xfrm>
            <a:off x="6856723" y="4557490"/>
            <a:ext cx="317744" cy="857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 name="TextBox 8"/>
          <p:cNvSpPr txBox="1"/>
          <p:nvPr/>
        </p:nvSpPr>
        <p:spPr>
          <a:xfrm flipH="1">
            <a:off x="7235439" y="4531104"/>
            <a:ext cx="1174994"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NEXT GAME</a:t>
            </a:r>
          </a:p>
        </p:txBody>
      </p:sp>
      <p:sp>
        <p:nvSpPr>
          <p:cNvPr id="14" name="Isosceles Triangle 13">
            <a:extLst>
              <a:ext uri="{FF2B5EF4-FFF2-40B4-BE49-F238E27FC236}">
                <a16:creationId xmlns:a16="http://schemas.microsoft.com/office/drawing/2014/main" id="{C5D56A46-D4AB-40FE-9756-DFB61F0D96EA}"/>
              </a:ext>
            </a:extLst>
          </p:cNvPr>
          <p:cNvSpPr/>
          <p:nvPr/>
        </p:nvSpPr>
        <p:spPr>
          <a:xfrm rot="1420415">
            <a:off x="8707658"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Donut 23">
            <a:extLst>
              <a:ext uri="{FF2B5EF4-FFF2-40B4-BE49-F238E27FC236}">
                <a16:creationId xmlns:a16="http://schemas.microsoft.com/office/drawing/2014/main" id="{1E93DA7F-6198-4A80-ABD0-410D35904931}"/>
              </a:ext>
            </a:extLst>
          </p:cNvPr>
          <p:cNvSpPr/>
          <p:nvPr/>
        </p:nvSpPr>
        <p:spPr>
          <a:xfrm>
            <a:off x="8302166"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6" name="Multiply 21">
            <a:extLst>
              <a:ext uri="{FF2B5EF4-FFF2-40B4-BE49-F238E27FC236}">
                <a16:creationId xmlns:a16="http://schemas.microsoft.com/office/drawing/2014/main" id="{9ADCF2FE-1ABA-4F37-8CCE-BF83B99B2230}"/>
              </a:ext>
            </a:extLst>
          </p:cNvPr>
          <p:cNvSpPr/>
          <p:nvPr/>
        </p:nvSpPr>
        <p:spPr>
          <a:xfrm>
            <a:off x="4702763" y="3378143"/>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Multiply 21">
            <a:extLst>
              <a:ext uri="{FF2B5EF4-FFF2-40B4-BE49-F238E27FC236}">
                <a16:creationId xmlns:a16="http://schemas.microsoft.com/office/drawing/2014/main" id="{E9A58C2F-92A4-4204-9013-A53A9C79AD90}"/>
              </a:ext>
            </a:extLst>
          </p:cNvPr>
          <p:cNvSpPr/>
          <p:nvPr/>
        </p:nvSpPr>
        <p:spPr>
          <a:xfrm rot="2700000">
            <a:off x="3264608" y="268801"/>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99648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8" grpId="0" animBg="1"/>
      <p:bldP spid="9" grpId="0"/>
      <p:bldP spid="14" grpId="0" animBg="1"/>
      <p:bldP spid="15" grpId="0" animBg="1"/>
      <p:bldP spid="16"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55421D22-6372-468B-BAB8-BCAA0BD4CAF2}"/>
              </a:ext>
            </a:extLst>
          </p:cNvPr>
          <p:cNvPicPr>
            <a:picLocks noChangeAspect="1"/>
          </p:cNvPicPr>
          <p:nvPr/>
        </p:nvPicPr>
        <p:blipFill>
          <a:blip r:embed="rId2"/>
          <a:stretch>
            <a:fillRect/>
          </a:stretch>
        </p:blipFill>
        <p:spPr>
          <a:xfrm flipH="1">
            <a:off x="0" y="0"/>
            <a:ext cx="5223803" cy="5143500"/>
          </a:xfrm>
          <a:prstGeom prst="rect">
            <a:avLst/>
          </a:prstGeom>
        </p:spPr>
      </p:pic>
      <p:sp>
        <p:nvSpPr>
          <p:cNvPr id="7" name="TextBox 6">
            <a:extLst>
              <a:ext uri="{FF2B5EF4-FFF2-40B4-BE49-F238E27FC236}">
                <a16:creationId xmlns:a16="http://schemas.microsoft.com/office/drawing/2014/main" id="{E0F19999-B9F0-4A12-A9CE-C3145D7BDDE7}"/>
              </a:ext>
            </a:extLst>
          </p:cNvPr>
          <p:cNvSpPr txBox="1"/>
          <p:nvPr/>
        </p:nvSpPr>
        <p:spPr>
          <a:xfrm>
            <a:off x="797435" y="489749"/>
            <a:ext cx="3346780" cy="461665"/>
          </a:xfrm>
          <a:prstGeom prst="rect">
            <a:avLst/>
          </a:prstGeom>
          <a:noFill/>
        </p:spPr>
        <p:txBody>
          <a:bodyPr wrap="square" rtlCol="0">
            <a:spAutoFit/>
          </a:bodyPr>
          <a:lstStyle/>
          <a:p>
            <a:r>
              <a:rPr lang="en-US" sz="2400" b="1" dirty="0">
                <a:solidFill>
                  <a:schemeClr val="bg1"/>
                </a:solidFill>
                <a:latin typeface="+mj-lt"/>
              </a:rPr>
              <a:t>Industry landscape</a:t>
            </a:r>
            <a:endParaRPr lang="en-ID" sz="2400" b="1" dirty="0">
              <a:solidFill>
                <a:schemeClr val="bg1"/>
              </a:solidFill>
              <a:latin typeface="+mj-lt"/>
            </a:endParaRPr>
          </a:p>
        </p:txBody>
      </p:sp>
      <p:sp>
        <p:nvSpPr>
          <p:cNvPr id="11" name="TextBox 10"/>
          <p:cNvSpPr txBox="1"/>
          <p:nvPr/>
        </p:nvSpPr>
        <p:spPr>
          <a:xfrm flipH="1">
            <a:off x="525115" y="1512676"/>
            <a:ext cx="1803739" cy="153888"/>
          </a:xfrm>
          <a:prstGeom prst="rect">
            <a:avLst/>
          </a:prstGeom>
          <a:noFill/>
        </p:spPr>
        <p:txBody>
          <a:bodyPr wrap="square" lIns="0" tIns="0" rIns="0" bIns="0" rtlCol="0">
            <a:spAutoFit/>
          </a:bodyPr>
          <a:lstStyle/>
          <a:p>
            <a:r>
              <a:rPr lang="en-US" sz="1000" b="1" spc="225" dirty="0">
                <a:solidFill>
                  <a:schemeClr val="bg1"/>
                </a:solidFill>
                <a:ea typeface="Lato regular" panose="020F0502020204030203" pitchFamily="34" charset="0"/>
                <a:cs typeface="Lato regular" panose="020F0502020204030203" pitchFamily="34" charset="0"/>
              </a:rPr>
              <a:t>Game Publishers</a:t>
            </a:r>
          </a:p>
        </p:txBody>
      </p:sp>
      <p:sp>
        <p:nvSpPr>
          <p:cNvPr id="12" name="TextBox 11"/>
          <p:cNvSpPr txBox="1"/>
          <p:nvPr/>
        </p:nvSpPr>
        <p:spPr>
          <a:xfrm flipH="1">
            <a:off x="797435" y="1822407"/>
            <a:ext cx="2300381" cy="357406"/>
          </a:xfrm>
          <a:prstGeom prst="rect">
            <a:avLst/>
          </a:prstGeom>
          <a:noFill/>
        </p:spPr>
        <p:txBody>
          <a:bodyPr wrap="square" lIns="0" tIns="0" rIns="0" bIns="0" rtlCol="0">
            <a:spAutoFit/>
          </a:bodyPr>
          <a:lstStyle/>
          <a:p>
            <a:pPr>
              <a:lnSpc>
                <a:spcPct val="150000"/>
              </a:lnSpc>
            </a:pPr>
            <a:r>
              <a:rPr lang="en-US" sz="825" dirty="0">
                <a:solidFill>
                  <a:schemeClr val="bg1"/>
                </a:solidFill>
                <a:ea typeface="Lato regular" panose="020F0502020204030203" pitchFamily="34" charset="0"/>
                <a:cs typeface="Lato regular" panose="020F0502020204030203" pitchFamily="34" charset="0"/>
              </a:rPr>
              <a:t>Esports wouldn’t exist without developers/publishers of games, who own the rights to their game.</a:t>
            </a:r>
          </a:p>
        </p:txBody>
      </p:sp>
      <p:sp>
        <p:nvSpPr>
          <p:cNvPr id="21" name="Multiply 21">
            <a:extLst>
              <a:ext uri="{FF2B5EF4-FFF2-40B4-BE49-F238E27FC236}">
                <a16:creationId xmlns:a16="http://schemas.microsoft.com/office/drawing/2014/main" id="{0BBBC46A-503F-4369-887F-72BB0513E9CE}"/>
              </a:ext>
            </a:extLst>
          </p:cNvPr>
          <p:cNvSpPr/>
          <p:nvPr/>
        </p:nvSpPr>
        <p:spPr>
          <a:xfrm>
            <a:off x="4566597" y="229485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Multiply 21">
            <a:extLst>
              <a:ext uri="{FF2B5EF4-FFF2-40B4-BE49-F238E27FC236}">
                <a16:creationId xmlns:a16="http://schemas.microsoft.com/office/drawing/2014/main" id="{40B910DD-A6FF-4DF5-BE07-59C37EB51DBD}"/>
              </a:ext>
            </a:extLst>
          </p:cNvPr>
          <p:cNvSpPr/>
          <p:nvPr/>
        </p:nvSpPr>
        <p:spPr>
          <a:xfrm rot="2700000">
            <a:off x="332551" y="295694"/>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Isosceles Triangle 22">
            <a:extLst>
              <a:ext uri="{FF2B5EF4-FFF2-40B4-BE49-F238E27FC236}">
                <a16:creationId xmlns:a16="http://schemas.microsoft.com/office/drawing/2014/main" id="{E55CABBF-93DC-40DC-A4DE-7CB236B7E2E0}"/>
              </a:ext>
            </a:extLst>
          </p:cNvPr>
          <p:cNvSpPr/>
          <p:nvPr/>
        </p:nvSpPr>
        <p:spPr>
          <a:xfrm rot="1420415">
            <a:off x="8749866"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4" name="Donut 23">
            <a:extLst>
              <a:ext uri="{FF2B5EF4-FFF2-40B4-BE49-F238E27FC236}">
                <a16:creationId xmlns:a16="http://schemas.microsoft.com/office/drawing/2014/main" id="{B4560C44-54BB-45A4-9EDB-1702EB227F03}"/>
              </a:ext>
            </a:extLst>
          </p:cNvPr>
          <p:cNvSpPr/>
          <p:nvPr/>
        </p:nvSpPr>
        <p:spPr>
          <a:xfrm>
            <a:off x="8344374"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9" name="TextBox 18">
            <a:extLst>
              <a:ext uri="{FF2B5EF4-FFF2-40B4-BE49-F238E27FC236}">
                <a16:creationId xmlns:a16="http://schemas.microsoft.com/office/drawing/2014/main" id="{FD57CD97-D952-4AD2-AA96-64D0E80F17DA}"/>
              </a:ext>
            </a:extLst>
          </p:cNvPr>
          <p:cNvSpPr txBox="1"/>
          <p:nvPr/>
        </p:nvSpPr>
        <p:spPr>
          <a:xfrm flipH="1">
            <a:off x="525113" y="2610731"/>
            <a:ext cx="2657603" cy="153888"/>
          </a:xfrm>
          <a:prstGeom prst="rect">
            <a:avLst/>
          </a:prstGeom>
          <a:noFill/>
        </p:spPr>
        <p:txBody>
          <a:bodyPr wrap="square" lIns="0" tIns="0" rIns="0" bIns="0" rtlCol="0">
            <a:spAutoFit/>
          </a:bodyPr>
          <a:lstStyle/>
          <a:p>
            <a:r>
              <a:rPr lang="en-US" sz="1000" b="1" spc="225" dirty="0">
                <a:solidFill>
                  <a:schemeClr val="bg1"/>
                </a:solidFill>
                <a:ea typeface="Lato regular" panose="020F0502020204030203" pitchFamily="34" charset="0"/>
                <a:cs typeface="Lato regular" panose="020F0502020204030203" pitchFamily="34" charset="0"/>
              </a:rPr>
              <a:t>Tournament Organizers</a:t>
            </a:r>
          </a:p>
        </p:txBody>
      </p:sp>
      <p:sp>
        <p:nvSpPr>
          <p:cNvPr id="20" name="TextBox 19">
            <a:extLst>
              <a:ext uri="{FF2B5EF4-FFF2-40B4-BE49-F238E27FC236}">
                <a16:creationId xmlns:a16="http://schemas.microsoft.com/office/drawing/2014/main" id="{22339513-D122-4C52-840E-548843407A13}"/>
              </a:ext>
            </a:extLst>
          </p:cNvPr>
          <p:cNvSpPr txBox="1"/>
          <p:nvPr/>
        </p:nvSpPr>
        <p:spPr>
          <a:xfrm flipH="1">
            <a:off x="525112" y="3639536"/>
            <a:ext cx="2748540" cy="153888"/>
          </a:xfrm>
          <a:prstGeom prst="rect">
            <a:avLst/>
          </a:prstGeom>
          <a:noFill/>
        </p:spPr>
        <p:txBody>
          <a:bodyPr wrap="square" lIns="0" tIns="0" rIns="0" bIns="0" rtlCol="0">
            <a:spAutoFit/>
          </a:bodyPr>
          <a:lstStyle/>
          <a:p>
            <a:r>
              <a:rPr lang="en-US" sz="1000" b="1" spc="225" dirty="0">
                <a:solidFill>
                  <a:schemeClr val="bg1"/>
                </a:solidFill>
                <a:ea typeface="Lato regular" panose="020F0502020204030203" pitchFamily="34" charset="0"/>
                <a:cs typeface="Lato regular" panose="020F0502020204030203" pitchFamily="34" charset="0"/>
              </a:rPr>
              <a:t>Hardware and Software Providers</a:t>
            </a:r>
          </a:p>
        </p:txBody>
      </p:sp>
      <p:sp>
        <p:nvSpPr>
          <p:cNvPr id="25" name="TextBox 24">
            <a:extLst>
              <a:ext uri="{FF2B5EF4-FFF2-40B4-BE49-F238E27FC236}">
                <a16:creationId xmlns:a16="http://schemas.microsoft.com/office/drawing/2014/main" id="{4CD874DC-A35A-4888-8659-063DFD7EDBBF}"/>
              </a:ext>
            </a:extLst>
          </p:cNvPr>
          <p:cNvSpPr txBox="1"/>
          <p:nvPr/>
        </p:nvSpPr>
        <p:spPr>
          <a:xfrm flipH="1">
            <a:off x="5077850" y="1512676"/>
            <a:ext cx="1803739" cy="153888"/>
          </a:xfrm>
          <a:prstGeom prst="rect">
            <a:avLst/>
          </a:prstGeom>
          <a:noFill/>
        </p:spPr>
        <p:txBody>
          <a:bodyPr wrap="square" lIns="0" tIns="0" rIns="0" bIns="0" rtlCol="0">
            <a:spAutoFit/>
          </a:bodyPr>
          <a:lstStyle/>
          <a:p>
            <a:r>
              <a:rPr lang="en-US" sz="1000" b="1" spc="225" dirty="0">
                <a:solidFill>
                  <a:schemeClr val="bg1"/>
                </a:solidFill>
                <a:ea typeface="Lato regular" panose="020F0502020204030203" pitchFamily="34" charset="0"/>
                <a:cs typeface="Lato regular" panose="020F0502020204030203" pitchFamily="34" charset="0"/>
              </a:rPr>
              <a:t>Streaming Services</a:t>
            </a:r>
          </a:p>
        </p:txBody>
      </p:sp>
      <p:sp>
        <p:nvSpPr>
          <p:cNvPr id="26" name="TextBox 25">
            <a:extLst>
              <a:ext uri="{FF2B5EF4-FFF2-40B4-BE49-F238E27FC236}">
                <a16:creationId xmlns:a16="http://schemas.microsoft.com/office/drawing/2014/main" id="{18BCD4A6-0D0E-488E-9D36-4A512B14F304}"/>
              </a:ext>
            </a:extLst>
          </p:cNvPr>
          <p:cNvSpPr txBox="1"/>
          <p:nvPr/>
        </p:nvSpPr>
        <p:spPr>
          <a:xfrm flipH="1">
            <a:off x="5319423" y="1795402"/>
            <a:ext cx="2296988" cy="357406"/>
          </a:xfrm>
          <a:prstGeom prst="rect">
            <a:avLst/>
          </a:prstGeom>
          <a:noFill/>
        </p:spPr>
        <p:txBody>
          <a:bodyPr wrap="square" lIns="0" tIns="0" rIns="0" bIns="0" rtlCol="0">
            <a:spAutoFit/>
          </a:bodyPr>
          <a:lstStyle/>
          <a:p>
            <a:pPr>
              <a:lnSpc>
                <a:spcPct val="150000"/>
              </a:lnSpc>
            </a:pPr>
            <a:r>
              <a:rPr lang="en-US" sz="825" dirty="0">
                <a:solidFill>
                  <a:schemeClr val="bg1"/>
                </a:solidFill>
                <a:ea typeface="Lato regular" panose="020F0502020204030203" pitchFamily="34" charset="0"/>
                <a:cs typeface="Lato regular" panose="020F0502020204030203" pitchFamily="34" charset="0"/>
              </a:rPr>
              <a:t>Many established esports tournaments will also be broadcast through streaming streams.</a:t>
            </a:r>
          </a:p>
        </p:txBody>
      </p:sp>
      <p:sp>
        <p:nvSpPr>
          <p:cNvPr id="27" name="TextBox 26">
            <a:extLst>
              <a:ext uri="{FF2B5EF4-FFF2-40B4-BE49-F238E27FC236}">
                <a16:creationId xmlns:a16="http://schemas.microsoft.com/office/drawing/2014/main" id="{4BC25740-B5EB-4D88-ACCD-3DBDD7123B32}"/>
              </a:ext>
            </a:extLst>
          </p:cNvPr>
          <p:cNvSpPr txBox="1"/>
          <p:nvPr/>
        </p:nvSpPr>
        <p:spPr>
          <a:xfrm flipH="1">
            <a:off x="797435" y="2920462"/>
            <a:ext cx="2477198" cy="357406"/>
          </a:xfrm>
          <a:prstGeom prst="rect">
            <a:avLst/>
          </a:prstGeom>
          <a:noFill/>
        </p:spPr>
        <p:txBody>
          <a:bodyPr wrap="square" lIns="0" tIns="0" rIns="0" bIns="0" rtlCol="0">
            <a:spAutoFit/>
          </a:bodyPr>
          <a:lstStyle/>
          <a:p>
            <a:pPr>
              <a:lnSpc>
                <a:spcPct val="150000"/>
              </a:lnSpc>
            </a:pPr>
            <a:r>
              <a:rPr lang="en-US" sz="825" dirty="0">
                <a:solidFill>
                  <a:schemeClr val="bg1"/>
                </a:solidFill>
                <a:ea typeface="Lato regular" panose="020F0502020204030203" pitchFamily="34" charset="0"/>
                <a:cs typeface="Lato regular" panose="020F0502020204030203" pitchFamily="34" charset="0"/>
              </a:rPr>
              <a:t>Companies run their own gaming competitions while also planning and producing them.</a:t>
            </a:r>
          </a:p>
        </p:txBody>
      </p:sp>
      <p:sp>
        <p:nvSpPr>
          <p:cNvPr id="28" name="TextBox 27">
            <a:extLst>
              <a:ext uri="{FF2B5EF4-FFF2-40B4-BE49-F238E27FC236}">
                <a16:creationId xmlns:a16="http://schemas.microsoft.com/office/drawing/2014/main" id="{C8EB80E8-14E8-44F0-B35D-F299E2036F57}"/>
              </a:ext>
            </a:extLst>
          </p:cNvPr>
          <p:cNvSpPr txBox="1"/>
          <p:nvPr/>
        </p:nvSpPr>
        <p:spPr>
          <a:xfrm flipH="1">
            <a:off x="799711" y="3951508"/>
            <a:ext cx="2199341" cy="547842"/>
          </a:xfrm>
          <a:prstGeom prst="rect">
            <a:avLst/>
          </a:prstGeom>
          <a:noFill/>
        </p:spPr>
        <p:txBody>
          <a:bodyPr wrap="square" lIns="0" tIns="0" rIns="0" bIns="0" rtlCol="0">
            <a:spAutoFit/>
          </a:bodyPr>
          <a:lstStyle/>
          <a:p>
            <a:pPr>
              <a:lnSpc>
                <a:spcPct val="150000"/>
              </a:lnSpc>
            </a:pPr>
            <a:r>
              <a:rPr lang="en-US" sz="825" dirty="0">
                <a:solidFill>
                  <a:schemeClr val="bg1"/>
                </a:solidFill>
                <a:ea typeface="Lato regular" panose="020F0502020204030203" pitchFamily="34" charset="0"/>
                <a:cs typeface="Lato regular" panose="020F0502020204030203" pitchFamily="34" charset="0"/>
              </a:rPr>
              <a:t>Hardware and software companies provide the resources and technology for professional gamers to play on and use.</a:t>
            </a:r>
          </a:p>
        </p:txBody>
      </p:sp>
      <p:sp>
        <p:nvSpPr>
          <p:cNvPr id="30" name="TextBox 29">
            <a:extLst>
              <a:ext uri="{FF2B5EF4-FFF2-40B4-BE49-F238E27FC236}">
                <a16:creationId xmlns:a16="http://schemas.microsoft.com/office/drawing/2014/main" id="{4F5554FD-6597-459F-9B37-1F1506D75309}"/>
              </a:ext>
            </a:extLst>
          </p:cNvPr>
          <p:cNvSpPr txBox="1"/>
          <p:nvPr/>
        </p:nvSpPr>
        <p:spPr>
          <a:xfrm flipH="1">
            <a:off x="2477993" y="917321"/>
            <a:ext cx="1391787" cy="202363"/>
          </a:xfrm>
          <a:prstGeom prst="rect">
            <a:avLst/>
          </a:prstGeom>
          <a:noFill/>
        </p:spPr>
        <p:txBody>
          <a:bodyPr wrap="square" lIns="0" tIns="0" rIns="0" bIns="0" rtlCol="0">
            <a:spAutoFit/>
          </a:bodyPr>
          <a:lstStyle/>
          <a:p>
            <a:pPr>
              <a:lnSpc>
                <a:spcPct val="150000"/>
              </a:lnSpc>
            </a:pPr>
            <a:r>
              <a:rPr lang="en-US" sz="1000" dirty="0">
                <a:solidFill>
                  <a:schemeClr val="accent1"/>
                </a:solidFill>
                <a:ea typeface="Lato regular" panose="020F0502020204030203" pitchFamily="34" charset="0"/>
                <a:cs typeface="Lato regular" panose="020F0502020204030203" pitchFamily="34" charset="0"/>
              </a:rPr>
              <a:t>Who is a part of esports?</a:t>
            </a:r>
          </a:p>
        </p:txBody>
      </p:sp>
      <p:sp>
        <p:nvSpPr>
          <p:cNvPr id="29" name="TextBox 28">
            <a:extLst>
              <a:ext uri="{FF2B5EF4-FFF2-40B4-BE49-F238E27FC236}">
                <a16:creationId xmlns:a16="http://schemas.microsoft.com/office/drawing/2014/main" id="{83CF520E-66A8-47F1-A87B-9B335DD2DF73}"/>
              </a:ext>
            </a:extLst>
          </p:cNvPr>
          <p:cNvSpPr txBox="1"/>
          <p:nvPr/>
        </p:nvSpPr>
        <p:spPr>
          <a:xfrm flipH="1">
            <a:off x="5091710" y="2610730"/>
            <a:ext cx="2296987" cy="153888"/>
          </a:xfrm>
          <a:prstGeom prst="rect">
            <a:avLst/>
          </a:prstGeom>
          <a:noFill/>
        </p:spPr>
        <p:txBody>
          <a:bodyPr wrap="square" lIns="0" tIns="0" rIns="0" bIns="0" rtlCol="0">
            <a:spAutoFit/>
          </a:bodyPr>
          <a:lstStyle/>
          <a:p>
            <a:r>
              <a:rPr lang="en-US" sz="1000" b="1" spc="225" dirty="0">
                <a:solidFill>
                  <a:schemeClr val="bg1"/>
                </a:solidFill>
                <a:ea typeface="Lato regular" panose="020F0502020204030203" pitchFamily="34" charset="0"/>
                <a:cs typeface="Lato regular" panose="020F0502020204030203" pitchFamily="34" charset="0"/>
              </a:rPr>
              <a:t>Brands and Advertisers</a:t>
            </a:r>
          </a:p>
        </p:txBody>
      </p:sp>
      <p:sp>
        <p:nvSpPr>
          <p:cNvPr id="32" name="TextBox 31">
            <a:extLst>
              <a:ext uri="{FF2B5EF4-FFF2-40B4-BE49-F238E27FC236}">
                <a16:creationId xmlns:a16="http://schemas.microsoft.com/office/drawing/2014/main" id="{146A750C-A560-4BC3-85A3-DEE786210CA0}"/>
              </a:ext>
            </a:extLst>
          </p:cNvPr>
          <p:cNvSpPr txBox="1"/>
          <p:nvPr/>
        </p:nvSpPr>
        <p:spPr>
          <a:xfrm flipH="1">
            <a:off x="5319423" y="2920462"/>
            <a:ext cx="2477198" cy="547842"/>
          </a:xfrm>
          <a:prstGeom prst="rect">
            <a:avLst/>
          </a:prstGeom>
          <a:noFill/>
        </p:spPr>
        <p:txBody>
          <a:bodyPr wrap="square" lIns="0" tIns="0" rIns="0" bIns="0" rtlCol="0">
            <a:spAutoFit/>
          </a:bodyPr>
          <a:lstStyle/>
          <a:p>
            <a:pPr>
              <a:lnSpc>
                <a:spcPct val="150000"/>
              </a:lnSpc>
            </a:pPr>
            <a:r>
              <a:rPr lang="en-US" sz="825" dirty="0">
                <a:solidFill>
                  <a:schemeClr val="bg1"/>
                </a:solidFill>
                <a:ea typeface="Lato regular" panose="020F0502020204030203" pitchFamily="34" charset="0"/>
                <a:cs typeface="Lato regular" panose="020F0502020204030203" pitchFamily="34" charset="0"/>
              </a:rPr>
              <a:t>Brands are by far the biggest source of revenue in esports. Plenty of brands are, or have been, involved in esports, from Coca Cola and Dominos to Louis Vuitton.  </a:t>
            </a:r>
          </a:p>
        </p:txBody>
      </p:sp>
      <p:sp>
        <p:nvSpPr>
          <p:cNvPr id="33" name="TextBox 32">
            <a:extLst>
              <a:ext uri="{FF2B5EF4-FFF2-40B4-BE49-F238E27FC236}">
                <a16:creationId xmlns:a16="http://schemas.microsoft.com/office/drawing/2014/main" id="{F3427E4D-BC75-4757-BE0B-FA5009D67620}"/>
              </a:ext>
            </a:extLst>
          </p:cNvPr>
          <p:cNvSpPr txBox="1"/>
          <p:nvPr/>
        </p:nvSpPr>
        <p:spPr>
          <a:xfrm flipH="1">
            <a:off x="5093647" y="3639536"/>
            <a:ext cx="2748540" cy="153888"/>
          </a:xfrm>
          <a:prstGeom prst="rect">
            <a:avLst/>
          </a:prstGeom>
          <a:noFill/>
        </p:spPr>
        <p:txBody>
          <a:bodyPr wrap="square" lIns="0" tIns="0" rIns="0" bIns="0" rtlCol="0">
            <a:spAutoFit/>
          </a:bodyPr>
          <a:lstStyle/>
          <a:p>
            <a:r>
              <a:rPr lang="en-US" sz="1000" b="1" spc="225" dirty="0">
                <a:solidFill>
                  <a:schemeClr val="bg1"/>
                </a:solidFill>
                <a:ea typeface="Lato regular" panose="020F0502020204030203" pitchFamily="34" charset="0"/>
                <a:cs typeface="Lato regular" panose="020F0502020204030203" pitchFamily="34" charset="0"/>
              </a:rPr>
              <a:t>Players and Teams</a:t>
            </a:r>
          </a:p>
        </p:txBody>
      </p:sp>
      <p:sp>
        <p:nvSpPr>
          <p:cNvPr id="34" name="TextBox 33">
            <a:extLst>
              <a:ext uri="{FF2B5EF4-FFF2-40B4-BE49-F238E27FC236}">
                <a16:creationId xmlns:a16="http://schemas.microsoft.com/office/drawing/2014/main" id="{3029D2E4-26ED-4298-ABCF-1B759599AA94}"/>
              </a:ext>
            </a:extLst>
          </p:cNvPr>
          <p:cNvSpPr txBox="1"/>
          <p:nvPr/>
        </p:nvSpPr>
        <p:spPr>
          <a:xfrm flipH="1">
            <a:off x="5319423" y="3943329"/>
            <a:ext cx="2477198" cy="547842"/>
          </a:xfrm>
          <a:prstGeom prst="rect">
            <a:avLst/>
          </a:prstGeom>
          <a:noFill/>
        </p:spPr>
        <p:txBody>
          <a:bodyPr wrap="square" lIns="0" tIns="0" rIns="0" bIns="0" rtlCol="0">
            <a:spAutoFit/>
          </a:bodyPr>
          <a:lstStyle/>
          <a:p>
            <a:pPr>
              <a:lnSpc>
                <a:spcPct val="150000"/>
              </a:lnSpc>
            </a:pPr>
            <a:r>
              <a:rPr lang="en-US" sz="825" dirty="0">
                <a:solidFill>
                  <a:schemeClr val="bg1"/>
                </a:solidFill>
                <a:ea typeface="Lato regular" panose="020F0502020204030203" pitchFamily="34" charset="0"/>
                <a:cs typeface="Lato regular" panose="020F0502020204030203" pitchFamily="34" charset="0"/>
              </a:rPr>
              <a:t>Esports teams are made up on their players, who compete professionally. Esports teams make most of their money from sponsorships and advertising. </a:t>
            </a:r>
          </a:p>
        </p:txBody>
      </p:sp>
    </p:spTree>
    <p:extLst>
      <p:ext uri="{BB962C8B-B14F-4D97-AF65-F5344CB8AC3E}">
        <p14:creationId xmlns:p14="http://schemas.microsoft.com/office/powerpoint/2010/main" val="2765094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up)">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up)">
                                      <p:cBhvr>
                                        <p:cTn id="41" dur="500"/>
                                        <p:tgtEl>
                                          <p:spTgt spid="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up)">
                                      <p:cBhvr>
                                        <p:cTn id="45" dur="500"/>
                                        <p:tgtEl>
                                          <p:spTgt spid="20"/>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up)">
                                      <p:cBhvr>
                                        <p:cTn id="49" dur="500"/>
                                        <p:tgtEl>
                                          <p:spTgt spid="25"/>
                                        </p:tgtEl>
                                      </p:cBhvr>
                                    </p:animEffect>
                                  </p:childTnLst>
                                </p:cTn>
                              </p:par>
                            </p:childTnLst>
                          </p:cTn>
                        </p:par>
                        <p:par>
                          <p:cTn id="50" fill="hold">
                            <p:stCondLst>
                              <p:cond delay="5000"/>
                            </p:stCondLst>
                            <p:childTnLst>
                              <p:par>
                                <p:cTn id="51" presetID="22" presetClass="entr" presetSubtype="1"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wipe(up)">
                                      <p:cBhvr>
                                        <p:cTn id="53" dur="500"/>
                                        <p:tgtEl>
                                          <p:spTgt spid="26"/>
                                        </p:tgtEl>
                                      </p:cBhvr>
                                    </p:animEffect>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up)">
                                      <p:cBhvr>
                                        <p:cTn id="57" dur="500"/>
                                        <p:tgtEl>
                                          <p:spTgt spid="27"/>
                                        </p:tgtEl>
                                      </p:cBhvr>
                                    </p:animEffect>
                                  </p:childTnLst>
                                </p:cTn>
                              </p:par>
                            </p:childTnLst>
                          </p:cTn>
                        </p:par>
                        <p:par>
                          <p:cTn id="58" fill="hold">
                            <p:stCondLst>
                              <p:cond delay="6000"/>
                            </p:stCondLst>
                            <p:childTnLst>
                              <p:par>
                                <p:cTn id="59" presetID="22" presetClass="entr" presetSubtype="1" fill="hold" grpId="0" nodeType="after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wipe(up)">
                                      <p:cBhvr>
                                        <p:cTn id="61" dur="500"/>
                                        <p:tgtEl>
                                          <p:spTgt spid="28"/>
                                        </p:tgtEl>
                                      </p:cBhvr>
                                    </p:animEffect>
                                  </p:childTnLst>
                                </p:cTn>
                              </p:par>
                            </p:childTnLst>
                          </p:cTn>
                        </p:par>
                        <p:par>
                          <p:cTn id="62" fill="hold">
                            <p:stCondLst>
                              <p:cond delay="6500"/>
                            </p:stCondLst>
                            <p:childTnLst>
                              <p:par>
                                <p:cTn id="63" presetID="22" presetClass="entr" presetSubtype="1" fill="hold" grpId="0" nodeType="after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up)">
                                      <p:cBhvr>
                                        <p:cTn id="65" dur="500"/>
                                        <p:tgtEl>
                                          <p:spTgt spid="30"/>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up)">
                                      <p:cBhvr>
                                        <p:cTn id="69" dur="500"/>
                                        <p:tgtEl>
                                          <p:spTgt spid="29"/>
                                        </p:tgtEl>
                                      </p:cBhvr>
                                    </p:animEffect>
                                  </p:childTnLst>
                                </p:cTn>
                              </p:par>
                            </p:childTnLst>
                          </p:cTn>
                        </p:par>
                        <p:par>
                          <p:cTn id="70" fill="hold">
                            <p:stCondLst>
                              <p:cond delay="7500"/>
                            </p:stCondLst>
                            <p:childTnLst>
                              <p:par>
                                <p:cTn id="71" presetID="22" presetClass="entr" presetSubtype="1"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up)">
                                      <p:cBhvr>
                                        <p:cTn id="73" dur="500"/>
                                        <p:tgtEl>
                                          <p:spTgt spid="32"/>
                                        </p:tgtEl>
                                      </p:cBhvr>
                                    </p:animEffect>
                                  </p:childTnLst>
                                </p:cTn>
                              </p:par>
                            </p:childTnLst>
                          </p:cTn>
                        </p:par>
                        <p:par>
                          <p:cTn id="74" fill="hold">
                            <p:stCondLst>
                              <p:cond delay="8000"/>
                            </p:stCondLst>
                            <p:childTnLst>
                              <p:par>
                                <p:cTn id="75" presetID="22" presetClass="entr" presetSubtype="1" fill="hold" grpId="0"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up)">
                                      <p:cBhvr>
                                        <p:cTn id="77" dur="500"/>
                                        <p:tgtEl>
                                          <p:spTgt spid="33"/>
                                        </p:tgtEl>
                                      </p:cBhvr>
                                    </p:animEffect>
                                  </p:childTnLst>
                                </p:cTn>
                              </p:par>
                            </p:childTnLst>
                          </p:cTn>
                        </p:par>
                        <p:par>
                          <p:cTn id="78" fill="hold">
                            <p:stCondLst>
                              <p:cond delay="8500"/>
                            </p:stCondLst>
                            <p:childTnLst>
                              <p:par>
                                <p:cTn id="79" presetID="22" presetClass="entr" presetSubtype="1" fill="hold" grpId="0" nodeType="afterEffect">
                                  <p:stCondLst>
                                    <p:cond delay="0"/>
                                  </p:stCondLst>
                                  <p:childTnLst>
                                    <p:set>
                                      <p:cBhvr>
                                        <p:cTn id="80" dur="1" fill="hold">
                                          <p:stCondLst>
                                            <p:cond delay="0"/>
                                          </p:stCondLst>
                                        </p:cTn>
                                        <p:tgtEl>
                                          <p:spTgt spid="34"/>
                                        </p:tgtEl>
                                        <p:attrNameLst>
                                          <p:attrName>style.visibility</p:attrName>
                                        </p:attrNameLst>
                                      </p:cBhvr>
                                      <p:to>
                                        <p:strVal val="visible"/>
                                      </p:to>
                                    </p:set>
                                    <p:animEffect transition="in" filter="wipe(up)">
                                      <p:cBhvr>
                                        <p:cTn id="8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2" grpId="0"/>
      <p:bldP spid="21" grpId="0" animBg="1"/>
      <p:bldP spid="22" grpId="0" animBg="1"/>
      <p:bldP spid="23" grpId="0" animBg="1"/>
      <p:bldP spid="24" grpId="0" animBg="1"/>
      <p:bldP spid="19" grpId="0"/>
      <p:bldP spid="20" grpId="0"/>
      <p:bldP spid="25" grpId="0"/>
      <p:bldP spid="26" grpId="0"/>
      <p:bldP spid="27" grpId="0"/>
      <p:bldP spid="28" grpId="0"/>
      <p:bldP spid="30" grpId="0"/>
      <p:bldP spid="29" grpId="0"/>
      <p:bldP spid="32" grpId="0"/>
      <p:bldP spid="33" grpId="0"/>
      <p:bldP spid="34"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DE25641-49AC-4F66-A9A3-C740ED2A5383}"/>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12277" r="12277"/>
          <a:stretch/>
        </p:blipFill>
        <p:spPr>
          <a:xfrm>
            <a:off x="0" y="514350"/>
            <a:ext cx="5238750" cy="4629150"/>
          </a:xfrm>
        </p:spPr>
      </p:pic>
      <p:sp>
        <p:nvSpPr>
          <p:cNvPr id="4" name="Freeform 3"/>
          <p:cNvSpPr/>
          <p:nvPr/>
        </p:nvSpPr>
        <p:spPr>
          <a:xfrm>
            <a:off x="2330819" y="3282744"/>
            <a:ext cx="2252701" cy="1860757"/>
          </a:xfrm>
          <a:custGeom>
            <a:avLst/>
            <a:gdLst>
              <a:gd name="connsiteX0" fmla="*/ 1906207 w 1906207"/>
              <a:gd name="connsiteY0" fmla="*/ 0 h 1574549"/>
              <a:gd name="connsiteX1" fmla="*/ 1385720 w 1906207"/>
              <a:gd name="connsiteY1" fmla="*/ 1574549 h 1574549"/>
              <a:gd name="connsiteX2" fmla="*/ 0 w 1906207"/>
              <a:gd name="connsiteY2" fmla="*/ 1574549 h 1574549"/>
            </a:gdLst>
            <a:ahLst/>
            <a:cxnLst>
              <a:cxn ang="0">
                <a:pos x="connsiteX0" y="connsiteY0"/>
              </a:cxn>
              <a:cxn ang="0">
                <a:pos x="connsiteX1" y="connsiteY1"/>
              </a:cxn>
              <a:cxn ang="0">
                <a:pos x="connsiteX2" y="connsiteY2"/>
              </a:cxn>
            </a:cxnLst>
            <a:rect l="l" t="t" r="r" b="b"/>
            <a:pathLst>
              <a:path w="1906207" h="1574549">
                <a:moveTo>
                  <a:pt x="1906207" y="0"/>
                </a:moveTo>
                <a:lnTo>
                  <a:pt x="1385720" y="1574549"/>
                </a:lnTo>
                <a:lnTo>
                  <a:pt x="0" y="157454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TextBox 5">
            <a:extLst>
              <a:ext uri="{FF2B5EF4-FFF2-40B4-BE49-F238E27FC236}">
                <a16:creationId xmlns:a16="http://schemas.microsoft.com/office/drawing/2014/main" id="{E0F19999-B9F0-4A12-A9CE-C3145D7BDDE7}"/>
              </a:ext>
            </a:extLst>
          </p:cNvPr>
          <p:cNvSpPr txBox="1"/>
          <p:nvPr/>
        </p:nvSpPr>
        <p:spPr>
          <a:xfrm>
            <a:off x="5595116" y="485951"/>
            <a:ext cx="2809875" cy="461665"/>
          </a:xfrm>
          <a:prstGeom prst="rect">
            <a:avLst/>
          </a:prstGeom>
          <a:noFill/>
        </p:spPr>
        <p:txBody>
          <a:bodyPr wrap="square" rtlCol="0">
            <a:spAutoFit/>
          </a:bodyPr>
          <a:lstStyle/>
          <a:p>
            <a:r>
              <a:rPr lang="en-US" sz="2400" b="1" dirty="0">
                <a:solidFill>
                  <a:schemeClr val="bg1"/>
                </a:solidFill>
                <a:latin typeface="+mj-lt"/>
              </a:rPr>
              <a:t>Pro Gaming Skills</a:t>
            </a:r>
            <a:endParaRPr lang="en-ID" sz="2400" b="1" dirty="0">
              <a:solidFill>
                <a:schemeClr val="bg1"/>
              </a:solidFill>
              <a:latin typeface="+mj-lt"/>
            </a:endParaRPr>
          </a:p>
        </p:txBody>
      </p:sp>
      <p:sp>
        <p:nvSpPr>
          <p:cNvPr id="7" name="TextBox 6"/>
          <p:cNvSpPr txBox="1"/>
          <p:nvPr/>
        </p:nvSpPr>
        <p:spPr>
          <a:xfrm flipH="1">
            <a:off x="5789553" y="1146496"/>
            <a:ext cx="2698994" cy="3203185"/>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A person who wants to become a professional gamer must have the motivation to continuously better themselves. This does not mean just being better at playing games, but also </a:t>
            </a:r>
            <a:r>
              <a:rPr lang="en-US" sz="1000" dirty="0">
                <a:solidFill>
                  <a:schemeClr val="accent1"/>
                </a:solidFill>
                <a:ea typeface="Lato regular" panose="020F0502020204030203" pitchFamily="34" charset="0"/>
                <a:cs typeface="Lato regular" panose="020F0502020204030203" pitchFamily="34" charset="0"/>
              </a:rPr>
              <a:t>being healthy socially and physically. </a:t>
            </a:r>
          </a:p>
          <a:p>
            <a:pPr>
              <a:lnSpc>
                <a:spcPct val="150000"/>
              </a:lnSpc>
            </a:pPr>
            <a:endParaRPr lang="en-US" sz="1000" dirty="0">
              <a:solidFill>
                <a:schemeClr val="accent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The ability to remain patient and calm, especially in stressful competitive matches, is essential for this career. Secondly, it’s important to </a:t>
            </a:r>
            <a:r>
              <a:rPr lang="en-US" sz="1000" dirty="0">
                <a:solidFill>
                  <a:schemeClr val="accent1"/>
                </a:solidFill>
                <a:ea typeface="Lato regular" panose="020F0502020204030203" pitchFamily="34" charset="0"/>
                <a:cs typeface="Lato regular" panose="020F0502020204030203" pitchFamily="34" charset="0"/>
              </a:rPr>
              <a:t>learn from your mistakes and the mistakes of others.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The gamers who stand out are the ones that think different</a:t>
            </a:r>
            <a:r>
              <a:rPr lang="en-US" sz="1000" dirty="0">
                <a:solidFill>
                  <a:schemeClr val="accent1"/>
                </a:solidFill>
                <a:ea typeface="Lato regular" panose="020F0502020204030203" pitchFamily="34" charset="0"/>
                <a:cs typeface="Lato regular" panose="020F0502020204030203" pitchFamily="34" charset="0"/>
              </a:rPr>
              <a:t>. They train harder, they compete harder, they want to win more.</a:t>
            </a:r>
          </a:p>
        </p:txBody>
      </p:sp>
      <p:sp>
        <p:nvSpPr>
          <p:cNvPr id="14" name="Isosceles Triangle 13">
            <a:extLst>
              <a:ext uri="{FF2B5EF4-FFF2-40B4-BE49-F238E27FC236}">
                <a16:creationId xmlns:a16="http://schemas.microsoft.com/office/drawing/2014/main" id="{C5D56A46-D4AB-40FE-9756-DFB61F0D96EA}"/>
              </a:ext>
            </a:extLst>
          </p:cNvPr>
          <p:cNvSpPr/>
          <p:nvPr/>
        </p:nvSpPr>
        <p:spPr>
          <a:xfrm rot="1420415">
            <a:off x="8707658"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Donut 23">
            <a:extLst>
              <a:ext uri="{FF2B5EF4-FFF2-40B4-BE49-F238E27FC236}">
                <a16:creationId xmlns:a16="http://schemas.microsoft.com/office/drawing/2014/main" id="{1E93DA7F-6198-4A80-ABD0-410D35904931}"/>
              </a:ext>
            </a:extLst>
          </p:cNvPr>
          <p:cNvSpPr/>
          <p:nvPr/>
        </p:nvSpPr>
        <p:spPr>
          <a:xfrm>
            <a:off x="8302166"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6" name="Multiply 21">
            <a:extLst>
              <a:ext uri="{FF2B5EF4-FFF2-40B4-BE49-F238E27FC236}">
                <a16:creationId xmlns:a16="http://schemas.microsoft.com/office/drawing/2014/main" id="{9ADCF2FE-1ABA-4F37-8CCE-BF83B99B2230}"/>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Multiply 21">
            <a:extLst>
              <a:ext uri="{FF2B5EF4-FFF2-40B4-BE49-F238E27FC236}">
                <a16:creationId xmlns:a16="http://schemas.microsoft.com/office/drawing/2014/main" id="{E9A58C2F-92A4-4204-9013-A53A9C79AD90}"/>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3262251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14" grpId="0" animBg="1"/>
      <p:bldP spid="15" grpId="0" animBg="1"/>
      <p:bldP spid="16" grpId="0" animBg="1"/>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F74D8DAB-194D-4164-B3F8-3817DF060E31}"/>
              </a:ext>
            </a:extLst>
          </p:cNvPr>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l="12125" t="-222" r="3735" b="-1561"/>
          <a:stretch/>
        </p:blipFill>
        <p:spPr>
          <a:xfrm>
            <a:off x="0" y="0"/>
            <a:ext cx="6309360" cy="5212080"/>
          </a:xfrm>
        </p:spPr>
      </p:pic>
      <p:sp>
        <p:nvSpPr>
          <p:cNvPr id="4" name="TextBox 3">
            <a:extLst>
              <a:ext uri="{FF2B5EF4-FFF2-40B4-BE49-F238E27FC236}">
                <a16:creationId xmlns:a16="http://schemas.microsoft.com/office/drawing/2014/main" id="{E0F19999-B9F0-4A12-A9CE-C3145D7BDDE7}"/>
              </a:ext>
            </a:extLst>
          </p:cNvPr>
          <p:cNvSpPr txBox="1"/>
          <p:nvPr/>
        </p:nvSpPr>
        <p:spPr>
          <a:xfrm>
            <a:off x="5316383" y="534497"/>
            <a:ext cx="3438618" cy="1569660"/>
          </a:xfrm>
          <a:prstGeom prst="rect">
            <a:avLst/>
          </a:prstGeom>
          <a:noFill/>
        </p:spPr>
        <p:txBody>
          <a:bodyPr wrap="square" rtlCol="0">
            <a:spAutoFit/>
          </a:bodyPr>
          <a:lstStyle/>
          <a:p>
            <a:r>
              <a:rPr lang="en-US" sz="2400" b="1" dirty="0">
                <a:solidFill>
                  <a:schemeClr val="bg1"/>
                </a:solidFill>
                <a:latin typeface="+mj-lt"/>
              </a:rPr>
              <a:t>Discussion:</a:t>
            </a:r>
          </a:p>
          <a:p>
            <a:r>
              <a:rPr lang="en-US" sz="2400" b="1" dirty="0">
                <a:solidFill>
                  <a:schemeClr val="bg1"/>
                </a:solidFill>
                <a:latin typeface="+mj-lt"/>
              </a:rPr>
              <a:t>How long do you think it takes to become a pro gamer?</a:t>
            </a:r>
            <a:endParaRPr lang="en-ID" sz="2400" b="1" dirty="0">
              <a:solidFill>
                <a:schemeClr val="bg1"/>
              </a:solidFill>
              <a:latin typeface="+mj-lt"/>
            </a:endParaRPr>
          </a:p>
        </p:txBody>
      </p:sp>
      <p:sp>
        <p:nvSpPr>
          <p:cNvPr id="11" name="Multiply 21">
            <a:extLst>
              <a:ext uri="{FF2B5EF4-FFF2-40B4-BE49-F238E27FC236}">
                <a16:creationId xmlns:a16="http://schemas.microsoft.com/office/drawing/2014/main" id="{49EE0D5E-C898-42E6-A709-1402107C0219}"/>
              </a:ext>
            </a:extLst>
          </p:cNvPr>
          <p:cNvSpPr/>
          <p:nvPr/>
        </p:nvSpPr>
        <p:spPr>
          <a:xfrm>
            <a:off x="515138" y="3131063"/>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2" name="Multiply 21">
            <a:extLst>
              <a:ext uri="{FF2B5EF4-FFF2-40B4-BE49-F238E27FC236}">
                <a16:creationId xmlns:a16="http://schemas.microsoft.com/office/drawing/2014/main" id="{7FDCE8FF-0CFE-4298-A429-3EC87CACDA4F}"/>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Isosceles Triangle 21">
            <a:extLst>
              <a:ext uri="{FF2B5EF4-FFF2-40B4-BE49-F238E27FC236}">
                <a16:creationId xmlns:a16="http://schemas.microsoft.com/office/drawing/2014/main" id="{C3094095-12DF-4CED-AAB7-417CCD5CE043}"/>
              </a:ext>
            </a:extLst>
          </p:cNvPr>
          <p:cNvSpPr/>
          <p:nvPr/>
        </p:nvSpPr>
        <p:spPr>
          <a:xfrm rot="1420415">
            <a:off x="4180022" y="1247078"/>
            <a:ext cx="197745" cy="176648"/>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3" name="Donut 23">
            <a:extLst>
              <a:ext uri="{FF2B5EF4-FFF2-40B4-BE49-F238E27FC236}">
                <a16:creationId xmlns:a16="http://schemas.microsoft.com/office/drawing/2014/main" id="{3359791C-6E6E-4DFA-8025-E58FE7DD0E68}"/>
              </a:ext>
            </a:extLst>
          </p:cNvPr>
          <p:cNvSpPr/>
          <p:nvPr/>
        </p:nvSpPr>
        <p:spPr>
          <a:xfrm>
            <a:off x="3774531" y="875700"/>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6" name="TextBox 15">
            <a:extLst>
              <a:ext uri="{FF2B5EF4-FFF2-40B4-BE49-F238E27FC236}">
                <a16:creationId xmlns:a16="http://schemas.microsoft.com/office/drawing/2014/main" id="{8E19A203-CE70-4664-8C87-CE9AD06F82EB}"/>
              </a:ext>
            </a:extLst>
          </p:cNvPr>
          <p:cNvSpPr txBox="1"/>
          <p:nvPr/>
        </p:nvSpPr>
        <p:spPr>
          <a:xfrm flipH="1">
            <a:off x="5674793" y="2160231"/>
            <a:ext cx="3287411" cy="1818190"/>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The problem with trying to go professional in e-sports and other careers that a lot of people want is that you are competing with many other people who are also putting in the hours of practice.</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However, if you are one of the lucky gamers to get recruited into a team, what do you think it will take for you to get there? How many years of experience, practice, and knowledge? </a:t>
            </a:r>
          </a:p>
        </p:txBody>
      </p:sp>
    </p:spTree>
    <p:extLst>
      <p:ext uri="{BB962C8B-B14F-4D97-AF65-F5344CB8AC3E}">
        <p14:creationId xmlns:p14="http://schemas.microsoft.com/office/powerpoint/2010/main" val="3773581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fill="hold"/>
                                        <p:tgtEl>
                                          <p:spTgt spid="22"/>
                                        </p:tgtEl>
                                        <p:attrNameLst>
                                          <p:attrName>ppt_w</p:attrName>
                                        </p:attrNameLst>
                                      </p:cBhvr>
                                      <p:tavLst>
                                        <p:tav tm="0">
                                          <p:val>
                                            <p:fltVal val="0"/>
                                          </p:val>
                                        </p:tav>
                                        <p:tav tm="100000">
                                          <p:val>
                                            <p:strVal val="#ppt_w"/>
                                          </p:val>
                                        </p:tav>
                                      </p:tavLst>
                                    </p:anim>
                                    <p:anim calcmode="lin" valueType="num">
                                      <p:cBhvr>
                                        <p:cTn id="24" dur="500" fill="hold"/>
                                        <p:tgtEl>
                                          <p:spTgt spid="22"/>
                                        </p:tgtEl>
                                        <p:attrNameLst>
                                          <p:attrName>ppt_h</p:attrName>
                                        </p:attrNameLst>
                                      </p:cBhvr>
                                      <p:tavLst>
                                        <p:tav tm="0">
                                          <p:val>
                                            <p:fltVal val="0"/>
                                          </p:val>
                                        </p:tav>
                                        <p:tav tm="100000">
                                          <p:val>
                                            <p:strVal val="#ppt_h"/>
                                          </p:val>
                                        </p:tav>
                                      </p:tavLst>
                                    </p:anim>
                                    <p:animEffect transition="in" filter="fade">
                                      <p:cBhvr>
                                        <p:cTn id="25" dur="500"/>
                                        <p:tgtEl>
                                          <p:spTgt spid="22"/>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up)">
                                      <p:cBhvr>
                                        <p:cTn id="3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2" grpId="0" animBg="1"/>
      <p:bldP spid="22" grpId="0" animBg="1"/>
      <p:bldP spid="23" grpId="0" animBg="1"/>
      <p:bldP spid="16" grpId="0"/>
    </p:bldLst>
  </p:timing>
</p:sld>
</file>

<file path=ppt/theme/theme1.xml><?xml version="1.0" encoding="utf-8"?>
<a:theme xmlns:a="http://schemas.openxmlformats.org/drawingml/2006/main" name="Facet">
  <a:themeElements>
    <a:clrScheme name="USF Colors">
      <a:dk1>
        <a:srgbClr val="005432"/>
      </a:dk1>
      <a:lt1>
        <a:srgbClr val="FFFFFF"/>
      </a:lt1>
      <a:dk2>
        <a:srgbClr val="006747"/>
      </a:dk2>
      <a:lt2>
        <a:srgbClr val="EAE5EB"/>
      </a:lt2>
      <a:accent1>
        <a:srgbClr val="DBE442"/>
      </a:accent1>
      <a:accent2>
        <a:srgbClr val="9CCB3B"/>
      </a:accent2>
      <a:accent3>
        <a:srgbClr val="009374"/>
      </a:accent3>
      <a:accent4>
        <a:srgbClr val="80B0A6"/>
      </a:accent4>
      <a:accent5>
        <a:srgbClr val="006484"/>
      </a:accent5>
      <a:accent6>
        <a:srgbClr val="CAD2D8"/>
      </a:accent6>
      <a:hlink>
        <a:srgbClr val="7E96A0"/>
      </a:hlink>
      <a:folHlink>
        <a:srgbClr val="466069"/>
      </a:folHlink>
    </a:clrScheme>
    <a:fontScheme name="Custom 2">
      <a:majorFont>
        <a:latin typeface="Gobold Bold"/>
        <a:ea typeface=""/>
        <a:cs typeface=""/>
      </a:majorFont>
      <a:minorFont>
        <a:latin typeface="Trade Gothic LT Std Bold"/>
        <a:ea typeface=""/>
        <a:cs typeface=""/>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Powerpoint4" id="{2E6F49A1-9FCE-4CD2-8753-5224BADAF055}" vid="{DF2A0F43-287B-461A-A129-3744781C32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2113</TotalTime>
  <Words>1287</Words>
  <Application>Microsoft Office PowerPoint</Application>
  <PresentationFormat>On-screen Show (16:9)</PresentationFormat>
  <Paragraphs>81</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等线</vt:lpstr>
      <vt:lpstr>Arial</vt:lpstr>
      <vt:lpstr>Gobold Bold</vt:lpstr>
      <vt:lpstr>Trade Gothic LT Std Bold</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GiantDesign</dc:creator>
  <cp:lastModifiedBy>Olivia Schmidt</cp:lastModifiedBy>
  <cp:revision>121</cp:revision>
  <dcterms:created xsi:type="dcterms:W3CDTF">2019-11-17T17:43:39Z</dcterms:created>
  <dcterms:modified xsi:type="dcterms:W3CDTF">2021-07-20T02:03:37Z</dcterms:modified>
</cp:coreProperties>
</file>