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media/image12.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12"/>
  </p:notesMasterIdLst>
  <p:sldIdLst>
    <p:sldId id="256" r:id="rId2"/>
    <p:sldId id="261" r:id="rId3"/>
    <p:sldId id="286" r:id="rId4"/>
    <p:sldId id="260" r:id="rId5"/>
    <p:sldId id="258" r:id="rId6"/>
    <p:sldId id="288" r:id="rId7"/>
    <p:sldId id="290" r:id="rId8"/>
    <p:sldId id="262" r:id="rId9"/>
    <p:sldId id="289" r:id="rId10"/>
    <p:sldId id="266"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C2D2"/>
    <a:srgbClr val="FFFFFF"/>
    <a:srgbClr val="7289DA"/>
    <a:srgbClr val="003520"/>
    <a:srgbClr val="33CCCC"/>
    <a:srgbClr val="009458"/>
    <a:srgbClr val="091335"/>
    <a:srgbClr val="1F2731"/>
    <a:srgbClr val="E6E6E6"/>
    <a:srgbClr val="070F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660"/>
  </p:normalViewPr>
  <p:slideViewPr>
    <p:cSldViewPr snapToGrid="0">
      <p:cViewPr varScale="1">
        <p:scale>
          <a:sx n="166" d="100"/>
          <a:sy n="166" d="100"/>
        </p:scale>
        <p:origin x="403" y="1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BF267-8169-4086-A5AC-B7F4F93769C7}" type="datetimeFigureOut">
              <a:rPr lang="zh-CN" altLang="en-US" smtClean="0"/>
              <a:t>2021/7/19</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9A397-A60D-4CC0-B110-51D873AC8EF7}" type="slidenum">
              <a:rPr lang="zh-CN" altLang="en-US" smtClean="0"/>
              <a:t>‹#›</a:t>
            </a:fld>
            <a:endParaRPr lang="zh-CN" altLang="en-US"/>
          </a:p>
        </p:txBody>
      </p:sp>
    </p:spTree>
    <p:extLst>
      <p:ext uri="{BB962C8B-B14F-4D97-AF65-F5344CB8AC3E}">
        <p14:creationId xmlns:p14="http://schemas.microsoft.com/office/powerpoint/2010/main" val="3574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6754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284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16660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547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28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6934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9211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9597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1446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4600575" y="0"/>
            <a:ext cx="4543425" cy="5143500"/>
          </a:xfrm>
          <a:custGeom>
            <a:avLst/>
            <a:gdLst>
              <a:gd name="connsiteX0" fmla="*/ 3020990 w 6057900"/>
              <a:gd name="connsiteY0" fmla="*/ 0 h 6858000"/>
              <a:gd name="connsiteX1" fmla="*/ 6057900 w 6057900"/>
              <a:gd name="connsiteY1" fmla="*/ 0 h 6858000"/>
              <a:gd name="connsiteX2" fmla="*/ 6057900 w 6057900"/>
              <a:gd name="connsiteY2" fmla="*/ 6858000 h 6858000"/>
              <a:gd name="connsiteX3" fmla="*/ 1794819 w 6057900"/>
              <a:gd name="connsiteY3" fmla="*/ 6858000 h 6858000"/>
              <a:gd name="connsiteX4" fmla="*/ 0 w 6057900"/>
              <a:gd name="connsiteY4" fmla="*/ 5275545 h 6858000"/>
              <a:gd name="connsiteX5" fmla="*/ 2695382 w 6057900"/>
              <a:gd name="connsiteY5" fmla="*/ 2984712 h 6858000"/>
              <a:gd name="connsiteX6" fmla="*/ 1134213 w 6057900"/>
              <a:gd name="connsiteY6" fmla="*/ 16332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7900" h="6858000">
                <a:moveTo>
                  <a:pt x="3020990" y="0"/>
                </a:moveTo>
                <a:lnTo>
                  <a:pt x="6057900" y="0"/>
                </a:lnTo>
                <a:lnTo>
                  <a:pt x="6057900" y="6858000"/>
                </a:lnTo>
                <a:lnTo>
                  <a:pt x="1794819" y="6858000"/>
                </a:lnTo>
                <a:lnTo>
                  <a:pt x="0" y="5275545"/>
                </a:lnTo>
                <a:lnTo>
                  <a:pt x="2695382" y="2984712"/>
                </a:lnTo>
                <a:lnTo>
                  <a:pt x="1134213" y="163328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06396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500063" y="0"/>
            <a:ext cx="4792419" cy="5143500"/>
          </a:xfrm>
          <a:custGeom>
            <a:avLst/>
            <a:gdLst>
              <a:gd name="connsiteX0" fmla="*/ 3682394 w 5972358"/>
              <a:gd name="connsiteY0" fmla="*/ 2386522 h 6858000"/>
              <a:gd name="connsiteX1" fmla="*/ 5972358 w 5972358"/>
              <a:gd name="connsiteY1" fmla="*/ 6858000 h 6858000"/>
              <a:gd name="connsiteX2" fmla="*/ 2494862 w 5972358"/>
              <a:gd name="connsiteY2" fmla="*/ 6858000 h 6858000"/>
              <a:gd name="connsiteX3" fmla="*/ 1944665 w 5972358"/>
              <a:gd name="connsiteY3" fmla="*/ 5783662 h 6858000"/>
              <a:gd name="connsiteX4" fmla="*/ 1724877 w 5972358"/>
              <a:gd name="connsiteY4" fmla="*/ 0 h 6858000"/>
              <a:gd name="connsiteX5" fmla="*/ 4588496 w 5972358"/>
              <a:gd name="connsiteY5" fmla="*/ 0 h 6858000"/>
              <a:gd name="connsiteX6" fmla="*/ 2249671 w 5972358"/>
              <a:gd name="connsiteY6" fmla="*/ 4739001 h 6858000"/>
              <a:gd name="connsiteX7" fmla="*/ 0 w 5972358"/>
              <a:gd name="connsiteY7" fmla="*/ 34355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72358" h="6858000">
                <a:moveTo>
                  <a:pt x="3682394" y="2386522"/>
                </a:moveTo>
                <a:lnTo>
                  <a:pt x="5972358" y="6858000"/>
                </a:lnTo>
                <a:lnTo>
                  <a:pt x="2494862" y="6858000"/>
                </a:lnTo>
                <a:lnTo>
                  <a:pt x="1944665" y="5783662"/>
                </a:lnTo>
                <a:close/>
                <a:moveTo>
                  <a:pt x="1724877" y="0"/>
                </a:moveTo>
                <a:lnTo>
                  <a:pt x="4588496" y="0"/>
                </a:lnTo>
                <a:lnTo>
                  <a:pt x="2249671" y="4739001"/>
                </a:lnTo>
                <a:lnTo>
                  <a:pt x="0" y="343557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01836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776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276576" y="874761"/>
            <a:ext cx="3867425" cy="4268739"/>
          </a:xfrm>
          <a:custGeom>
            <a:avLst/>
            <a:gdLst>
              <a:gd name="connsiteX0" fmla="*/ 5156567 w 5156567"/>
              <a:gd name="connsiteY0" fmla="*/ 0 h 5691652"/>
              <a:gd name="connsiteX1" fmla="*/ 5156567 w 5156567"/>
              <a:gd name="connsiteY1" fmla="*/ 5691652 h 5691652"/>
              <a:gd name="connsiteX2" fmla="*/ 668984 w 5156567"/>
              <a:gd name="connsiteY2" fmla="*/ 5691652 h 5691652"/>
              <a:gd name="connsiteX3" fmla="*/ 0 w 5156567"/>
              <a:gd name="connsiteY3" fmla="*/ 4095482 h 5691652"/>
            </a:gdLst>
            <a:ahLst/>
            <a:cxnLst>
              <a:cxn ang="0">
                <a:pos x="connsiteX0" y="connsiteY0"/>
              </a:cxn>
              <a:cxn ang="0">
                <a:pos x="connsiteX1" y="connsiteY1"/>
              </a:cxn>
              <a:cxn ang="0">
                <a:pos x="connsiteX2" y="connsiteY2"/>
              </a:cxn>
              <a:cxn ang="0">
                <a:pos x="connsiteX3" y="connsiteY3"/>
              </a:cxn>
            </a:cxnLst>
            <a:rect l="l" t="t" r="r" b="b"/>
            <a:pathLst>
              <a:path w="5156567" h="5691652">
                <a:moveTo>
                  <a:pt x="5156567" y="0"/>
                </a:moveTo>
                <a:lnTo>
                  <a:pt x="5156567" y="5691652"/>
                </a:lnTo>
                <a:lnTo>
                  <a:pt x="668984" y="5691652"/>
                </a:lnTo>
                <a:lnTo>
                  <a:pt x="0" y="4095482"/>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61781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2" name="Freeform 11"/>
          <p:cNvSpPr/>
          <p:nvPr userDrawn="1"/>
        </p:nvSpPr>
        <p:spPr>
          <a:xfrm>
            <a:off x="0" y="2581133"/>
            <a:ext cx="1363070" cy="1883391"/>
          </a:xfrm>
          <a:custGeom>
            <a:avLst/>
            <a:gdLst>
              <a:gd name="connsiteX0" fmla="*/ 15926 w 1817426"/>
              <a:gd name="connsiteY0" fmla="*/ 0 h 2511188"/>
              <a:gd name="connsiteX1" fmla="*/ 1817426 w 1817426"/>
              <a:gd name="connsiteY1" fmla="*/ 0 h 2511188"/>
              <a:gd name="connsiteX2" fmla="*/ 766544 w 1817426"/>
              <a:gd name="connsiteY2" fmla="*/ 2511188 h 2511188"/>
              <a:gd name="connsiteX3" fmla="*/ 0 w 1817426"/>
              <a:gd name="connsiteY3" fmla="*/ 2511188 h 2511188"/>
              <a:gd name="connsiteX4" fmla="*/ 0 w 1817426"/>
              <a:gd name="connsiteY4" fmla="*/ 38057 h 25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426" h="2511188">
                <a:moveTo>
                  <a:pt x="15926" y="0"/>
                </a:moveTo>
                <a:lnTo>
                  <a:pt x="1817426" y="0"/>
                </a:lnTo>
                <a:lnTo>
                  <a:pt x="766544" y="2511188"/>
                </a:lnTo>
                <a:lnTo>
                  <a:pt x="0" y="2511188"/>
                </a:lnTo>
                <a:lnTo>
                  <a:pt x="0" y="380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0" name="Group 19"/>
          <p:cNvGrpSpPr/>
          <p:nvPr userDrawn="1"/>
        </p:nvGrpSpPr>
        <p:grpSpPr>
          <a:xfrm>
            <a:off x="2518012" y="0"/>
            <a:ext cx="2139287" cy="1883391"/>
            <a:chOff x="3357350" y="0"/>
            <a:chExt cx="2852382" cy="2511188"/>
          </a:xfrm>
        </p:grpSpPr>
        <p:sp>
          <p:nvSpPr>
            <p:cNvPr id="7" name="Parallelogram 6"/>
            <p:cNvSpPr/>
            <p:nvPr userDrawn="1"/>
          </p:nvSpPr>
          <p:spPr>
            <a:xfrm>
              <a:off x="3357350" y="0"/>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3357352" y="0"/>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4" name="Picture Placeholder 13"/>
          <p:cNvSpPr>
            <a:spLocks noGrp="1"/>
          </p:cNvSpPr>
          <p:nvPr>
            <p:ph type="pic" sz="quarter" idx="10"/>
          </p:nvPr>
        </p:nvSpPr>
        <p:spPr>
          <a:xfrm>
            <a:off x="457200" y="514350"/>
            <a:ext cx="5486400" cy="4105275"/>
          </a:xfrm>
          <a:prstGeom prst="rect">
            <a:avLst/>
          </a:prstGeom>
        </p:spPr>
        <p:txBody>
          <a:bodyPr/>
          <a:lstStyle/>
          <a:p>
            <a:endParaRPr lang="en-US"/>
          </a:p>
        </p:txBody>
      </p:sp>
    </p:spTree>
    <p:extLst>
      <p:ext uri="{BB962C8B-B14F-4D97-AF65-F5344CB8AC3E}">
        <p14:creationId xmlns:p14="http://schemas.microsoft.com/office/powerpoint/2010/main" val="65243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grpSp>
        <p:nvGrpSpPr>
          <p:cNvPr id="17" name="Group 16"/>
          <p:cNvGrpSpPr/>
          <p:nvPr userDrawn="1"/>
        </p:nvGrpSpPr>
        <p:grpSpPr>
          <a:xfrm>
            <a:off x="0" y="0"/>
            <a:ext cx="2487277" cy="3282744"/>
            <a:chOff x="0" y="0"/>
            <a:chExt cx="3316369" cy="4376992"/>
          </a:xfrm>
        </p:grpSpPr>
        <p:sp>
          <p:nvSpPr>
            <p:cNvPr id="11" name="Freeform 10"/>
            <p:cNvSpPr/>
            <p:nvPr userDrawn="1"/>
          </p:nvSpPr>
          <p:spPr>
            <a:xfrm>
              <a:off x="2" y="1"/>
              <a:ext cx="3316367" cy="4376991"/>
            </a:xfrm>
            <a:custGeom>
              <a:avLst/>
              <a:gdLst>
                <a:gd name="connsiteX0" fmla="*/ 0 w 3316367"/>
                <a:gd name="connsiteY0" fmla="*/ 0 h 4376991"/>
                <a:gd name="connsiteX1" fmla="*/ 3136367 w 3316367"/>
                <a:gd name="connsiteY1" fmla="*/ 0 h 4376991"/>
                <a:gd name="connsiteX2" fmla="*/ 3316367 w 3316367"/>
                <a:gd name="connsiteY2" fmla="*/ 4376991 h 4376991"/>
                <a:gd name="connsiteX3" fmla="*/ 0 w 3316367"/>
                <a:gd name="connsiteY3" fmla="*/ 1755546 h 4376991"/>
              </a:gdLst>
              <a:ahLst/>
              <a:cxnLst>
                <a:cxn ang="0">
                  <a:pos x="connsiteX0" y="connsiteY0"/>
                </a:cxn>
                <a:cxn ang="0">
                  <a:pos x="connsiteX1" y="connsiteY1"/>
                </a:cxn>
                <a:cxn ang="0">
                  <a:pos x="connsiteX2" y="connsiteY2"/>
                </a:cxn>
                <a:cxn ang="0">
                  <a:pos x="connsiteX3" y="connsiteY3"/>
                </a:cxn>
              </a:cxnLst>
              <a:rect l="l" t="t" r="r" b="b"/>
              <a:pathLst>
                <a:path w="3316367" h="4376991">
                  <a:moveTo>
                    <a:pt x="0" y="0"/>
                  </a:moveTo>
                  <a:lnTo>
                    <a:pt x="3136367" y="0"/>
                  </a:lnTo>
                  <a:lnTo>
                    <a:pt x="3316367" y="4376991"/>
                  </a:lnTo>
                  <a:lnTo>
                    <a:pt x="0" y="17555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Freeform 15"/>
            <p:cNvSpPr/>
            <p:nvPr userDrawn="1"/>
          </p:nvSpPr>
          <p:spPr>
            <a:xfrm>
              <a:off x="0" y="0"/>
              <a:ext cx="3316368" cy="4376992"/>
            </a:xfrm>
            <a:custGeom>
              <a:avLst/>
              <a:gdLst>
                <a:gd name="connsiteX0" fmla="*/ 0 w 3316368"/>
                <a:gd name="connsiteY0" fmla="*/ 0 h 4376992"/>
                <a:gd name="connsiteX1" fmla="*/ 599228 w 3316368"/>
                <a:gd name="connsiteY1" fmla="*/ 0 h 4376992"/>
                <a:gd name="connsiteX2" fmla="*/ 3316368 w 3316368"/>
                <a:gd name="connsiteY2" fmla="*/ 4376992 h 4376992"/>
                <a:gd name="connsiteX3" fmla="*/ 0 w 3316368"/>
                <a:gd name="connsiteY3" fmla="*/ 1794250 h 4376992"/>
              </a:gdLst>
              <a:ahLst/>
              <a:cxnLst>
                <a:cxn ang="0">
                  <a:pos x="connsiteX0" y="connsiteY0"/>
                </a:cxn>
                <a:cxn ang="0">
                  <a:pos x="connsiteX1" y="connsiteY1"/>
                </a:cxn>
                <a:cxn ang="0">
                  <a:pos x="connsiteX2" y="connsiteY2"/>
                </a:cxn>
                <a:cxn ang="0">
                  <a:pos x="connsiteX3" y="connsiteY3"/>
                </a:cxn>
              </a:cxnLst>
              <a:rect l="l" t="t" r="r" b="b"/>
              <a:pathLst>
                <a:path w="3316368" h="4376992">
                  <a:moveTo>
                    <a:pt x="0" y="0"/>
                  </a:moveTo>
                  <a:lnTo>
                    <a:pt x="599228" y="0"/>
                  </a:lnTo>
                  <a:lnTo>
                    <a:pt x="3316368" y="4376992"/>
                  </a:lnTo>
                  <a:lnTo>
                    <a:pt x="0" y="1794250"/>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0" name="Picture Placeholder 13"/>
          <p:cNvSpPr>
            <a:spLocks noGrp="1"/>
          </p:cNvSpPr>
          <p:nvPr>
            <p:ph type="pic" sz="quarter" idx="10"/>
          </p:nvPr>
        </p:nvSpPr>
        <p:spPr>
          <a:xfrm>
            <a:off x="0" y="514350"/>
            <a:ext cx="5238750" cy="4629150"/>
          </a:xfrm>
          <a:prstGeom prst="rect">
            <a:avLst/>
          </a:prstGeom>
        </p:spPr>
        <p:txBody>
          <a:bodyPr/>
          <a:lstStyle/>
          <a:p>
            <a:endParaRPr lang="en-US"/>
          </a:p>
        </p:txBody>
      </p:sp>
    </p:spTree>
    <p:extLst>
      <p:ext uri="{BB962C8B-B14F-4D97-AF65-F5344CB8AC3E}">
        <p14:creationId xmlns:p14="http://schemas.microsoft.com/office/powerpoint/2010/main" val="140771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591050" y="0"/>
            <a:ext cx="4552950" cy="5143500"/>
          </a:xfrm>
          <a:custGeom>
            <a:avLst/>
            <a:gdLst>
              <a:gd name="connsiteX0" fmla="*/ 1771657 w 6070600"/>
              <a:gd name="connsiteY0" fmla="*/ 1587500 h 6858000"/>
              <a:gd name="connsiteX1" fmla="*/ 2651193 w 6070600"/>
              <a:gd name="connsiteY1" fmla="*/ 5331189 h 6858000"/>
              <a:gd name="connsiteX2" fmla="*/ 6070600 w 6070600"/>
              <a:gd name="connsiteY2" fmla="*/ 6858000 h 6858000"/>
              <a:gd name="connsiteX3" fmla="*/ 3009900 w 6070600"/>
              <a:gd name="connsiteY3" fmla="*/ 6858000 h 6858000"/>
              <a:gd name="connsiteX4" fmla="*/ 1651000 w 6070600"/>
              <a:gd name="connsiteY4" fmla="*/ 6858000 h 6858000"/>
              <a:gd name="connsiteX5" fmla="*/ 0 w 6070600"/>
              <a:gd name="connsiteY5" fmla="*/ 6858000 h 6858000"/>
              <a:gd name="connsiteX6" fmla="*/ 1638300 w 6070600"/>
              <a:gd name="connsiteY6" fmla="*/ 0 h 6858000"/>
              <a:gd name="connsiteX7" fmla="*/ 5105400 w 6070600"/>
              <a:gd name="connsiteY7" fmla="*/ 0 h 6858000"/>
              <a:gd name="connsiteX8" fmla="*/ 2846827 w 6070600"/>
              <a:gd name="connsiteY8" fmla="*/ 4940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0600" h="6858000">
                <a:moveTo>
                  <a:pt x="1771657" y="1587500"/>
                </a:moveTo>
                <a:lnTo>
                  <a:pt x="2651193" y="5331189"/>
                </a:lnTo>
                <a:lnTo>
                  <a:pt x="6070600" y="6858000"/>
                </a:lnTo>
                <a:lnTo>
                  <a:pt x="3009900" y="6858000"/>
                </a:lnTo>
                <a:lnTo>
                  <a:pt x="1651000" y="6858000"/>
                </a:lnTo>
                <a:lnTo>
                  <a:pt x="0" y="6858000"/>
                </a:lnTo>
                <a:close/>
                <a:moveTo>
                  <a:pt x="1638300" y="0"/>
                </a:moveTo>
                <a:lnTo>
                  <a:pt x="5105400" y="0"/>
                </a:lnTo>
                <a:lnTo>
                  <a:pt x="2846827" y="49403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40789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1"/>
            <a:ext cx="3898230" cy="5143502"/>
          </a:xfrm>
          <a:custGeom>
            <a:avLst/>
            <a:gdLst>
              <a:gd name="connsiteX0" fmla="*/ 0 w 5197640"/>
              <a:gd name="connsiteY0" fmla="*/ 0 h 6858003"/>
              <a:gd name="connsiteX1" fmla="*/ 5197640 w 5197640"/>
              <a:gd name="connsiteY1" fmla="*/ 0 h 6858003"/>
              <a:gd name="connsiteX2" fmla="*/ 4158112 w 5197640"/>
              <a:gd name="connsiteY2" fmla="*/ 6858003 h 6858003"/>
              <a:gd name="connsiteX3" fmla="*/ 0 w 5197640"/>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97640" h="6858003">
                <a:moveTo>
                  <a:pt x="0" y="0"/>
                </a:moveTo>
                <a:lnTo>
                  <a:pt x="5197640" y="0"/>
                </a:lnTo>
                <a:lnTo>
                  <a:pt x="4158112"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1336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309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9137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123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3919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9634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447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566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1348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90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901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585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7/19/2021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8F63A3B-78C7-47BE-AE5E-E10140E04643}" type="slidenum">
              <a:rPr lang="en-US" smtClean="0"/>
              <a:t>‹#›</a:t>
            </a:fld>
            <a:endParaRPr lang="en-US" dirty="0"/>
          </a:p>
        </p:txBody>
      </p:sp>
      <p:sp>
        <p:nvSpPr>
          <p:cNvPr id="18" name="Rectangle 17">
            <a:extLst>
              <a:ext uri="{FF2B5EF4-FFF2-40B4-BE49-F238E27FC236}">
                <a16:creationId xmlns:a16="http://schemas.microsoft.com/office/drawing/2014/main" id="{6F62663B-1C40-4D54-B80A-8C8030B2AE8C}"/>
              </a:ext>
            </a:extLst>
          </p:cNvPr>
          <p:cNvSpPr/>
          <p:nvPr userDrawn="1"/>
        </p:nvSpPr>
        <p:spPr>
          <a:xfrm>
            <a:off x="0" y="0"/>
            <a:ext cx="9144000"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2271732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31" r:id="rId18"/>
    <p:sldLayoutId id="2147483932" r:id="rId19"/>
    <p:sldLayoutId id="2147483934" r:id="rId20"/>
    <p:sldLayoutId id="2147483935" r:id="rId21"/>
    <p:sldLayoutId id="2147483936" r:id="rId22"/>
    <p:sldLayoutId id="2147483938" r:id="rId23"/>
    <p:sldLayoutId id="2147483660" r:id="rId24"/>
    <p:sldLayoutId id="2147483665" r:id="rId25"/>
    <p:sldLayoutId id="2147483673" r:id="rId26"/>
    <p:sldLayoutId id="2147483677" r:id="rId27"/>
    <p:sldLayoutId id="2147483678" r:id="rId28"/>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code.org/" TargetMode="External"/><Relationship Id="rId2"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image" Target="../media/image13.png"/><Relationship Id="rId5" Type="http://schemas.openxmlformats.org/officeDocument/2006/relationships/hyperlink" Target="https://www.gamasutra.com/" TargetMode="External"/><Relationship Id="rId4" Type="http://schemas.openxmlformats.org/officeDocument/2006/relationships/hyperlink" Target="https://www.gdcvault.com/fre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8.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5" name="Rectangle 1024">
            <a:extLst>
              <a:ext uri="{FF2B5EF4-FFF2-40B4-BE49-F238E27FC236}">
                <a16:creationId xmlns:a16="http://schemas.microsoft.com/office/drawing/2014/main" id="{863126F1-0360-4A8A-AB5A-B297F3B4299B}"/>
              </a:ext>
            </a:extLst>
          </p:cNvPr>
          <p:cNvSpPr/>
          <p:nvPr/>
        </p:nvSpPr>
        <p:spPr>
          <a:xfrm>
            <a:off x="2878976" y="0"/>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3711604" y="1151995"/>
            <a:ext cx="4385006" cy="1200329"/>
          </a:xfrm>
          <a:prstGeom prst="rect">
            <a:avLst/>
          </a:prstGeom>
          <a:noFill/>
        </p:spPr>
        <p:txBody>
          <a:bodyPr wrap="square" rtlCol="0">
            <a:spAutoFit/>
          </a:bodyPr>
          <a:lstStyle/>
          <a:p>
            <a:pPr algn="r"/>
            <a:r>
              <a:rPr lang="en-US" sz="3600" b="1" dirty="0">
                <a:solidFill>
                  <a:schemeClr val="bg1"/>
                </a:solidFill>
                <a:latin typeface="+mj-lt"/>
              </a:rPr>
              <a:t>Day 5: Careers in </a:t>
            </a:r>
          </a:p>
          <a:p>
            <a:pPr algn="r"/>
            <a:r>
              <a:rPr lang="en-US" sz="3600" b="1" dirty="0">
                <a:solidFill>
                  <a:schemeClr val="bg1"/>
                </a:solidFill>
                <a:latin typeface="+mj-lt"/>
              </a:rPr>
              <a:t>Games</a:t>
            </a:r>
            <a:endParaRPr lang="en-ID" sz="3600" b="1" dirty="0">
              <a:solidFill>
                <a:schemeClr val="bg1"/>
              </a:solidFill>
              <a:latin typeface="+mj-lt"/>
            </a:endParaRPr>
          </a:p>
        </p:txBody>
      </p:sp>
      <p:sp>
        <p:nvSpPr>
          <p:cNvPr id="11" name="Rectangle 10"/>
          <p:cNvSpPr/>
          <p:nvPr/>
        </p:nvSpPr>
        <p:spPr>
          <a:xfrm>
            <a:off x="7334250" y="3743323"/>
            <a:ext cx="669901" cy="190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HF!</a:t>
            </a:r>
          </a:p>
        </p:txBody>
      </p:sp>
      <p:sp>
        <p:nvSpPr>
          <p:cNvPr id="12" name="Rectangle 11"/>
          <p:cNvSpPr/>
          <p:nvPr/>
        </p:nvSpPr>
        <p:spPr>
          <a:xfrm>
            <a:off x="6558706" y="3743323"/>
            <a:ext cx="669901" cy="190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GL</a:t>
            </a:r>
          </a:p>
        </p:txBody>
      </p:sp>
      <p:sp>
        <p:nvSpPr>
          <p:cNvPr id="15" name="Freeform 86">
            <a:extLst>
              <a:ext uri="{FF2B5EF4-FFF2-40B4-BE49-F238E27FC236}">
                <a16:creationId xmlns:a16="http://schemas.microsoft.com/office/drawing/2014/main" id="{D54F1DB2-87D9-4CE4-B06A-755672FA1C2A}"/>
              </a:ext>
            </a:extLst>
          </p:cNvPr>
          <p:cNvSpPr>
            <a:spLocks noChangeArrowheads="1"/>
          </p:cNvSpPr>
          <p:nvPr/>
        </p:nvSpPr>
        <p:spPr bwMode="auto">
          <a:xfrm>
            <a:off x="439061" y="4664368"/>
            <a:ext cx="160235" cy="157322"/>
          </a:xfrm>
          <a:custGeom>
            <a:avLst/>
            <a:gdLst>
              <a:gd name="T0" fmla="*/ 347795 w 480"/>
              <a:gd name="T1" fmla="*/ 0 h 471"/>
              <a:gd name="T2" fmla="*/ 347795 w 480"/>
              <a:gd name="T3" fmla="*/ 0 h 471"/>
              <a:gd name="T4" fmla="*/ 0 w 480"/>
              <a:gd name="T5" fmla="*/ 336348 h 471"/>
              <a:gd name="T6" fmla="*/ 347795 w 480"/>
              <a:gd name="T7" fmla="*/ 684344 h 471"/>
              <a:gd name="T8" fmla="*/ 697045 w 480"/>
              <a:gd name="T9" fmla="*/ 336348 h 471"/>
              <a:gd name="T10" fmla="*/ 347795 w 480"/>
              <a:gd name="T11" fmla="*/ 0 h 471"/>
              <a:gd name="T12" fmla="*/ 490405 w 480"/>
              <a:gd name="T13" fmla="*/ 283930 h 471"/>
              <a:gd name="T14" fmla="*/ 490405 w 480"/>
              <a:gd name="T15" fmla="*/ 283930 h 471"/>
              <a:gd name="T16" fmla="*/ 490405 w 480"/>
              <a:gd name="T17" fmla="*/ 283930 h 471"/>
              <a:gd name="T18" fmla="*/ 296863 w 480"/>
              <a:gd name="T19" fmla="*/ 477585 h 471"/>
              <a:gd name="T20" fmla="*/ 193543 w 480"/>
              <a:gd name="T21" fmla="*/ 451376 h 471"/>
              <a:gd name="T22" fmla="*/ 206640 w 480"/>
              <a:gd name="T23" fmla="*/ 451376 h 471"/>
              <a:gd name="T24" fmla="*/ 296863 w 480"/>
              <a:gd name="T25" fmla="*/ 426623 h 471"/>
              <a:gd name="T26" fmla="*/ 232833 w 480"/>
              <a:gd name="T27" fmla="*/ 374205 h 471"/>
              <a:gd name="T28" fmla="*/ 245930 w 480"/>
              <a:gd name="T29" fmla="*/ 374205 h 471"/>
              <a:gd name="T30" fmla="*/ 259027 w 480"/>
              <a:gd name="T31" fmla="*/ 374205 h 471"/>
              <a:gd name="T32" fmla="*/ 206640 w 480"/>
              <a:gd name="T33" fmla="*/ 310139 h 471"/>
              <a:gd name="T34" fmla="*/ 206640 w 480"/>
              <a:gd name="T35" fmla="*/ 310139 h 471"/>
              <a:gd name="T36" fmla="*/ 232833 w 480"/>
              <a:gd name="T37" fmla="*/ 310139 h 471"/>
              <a:gd name="T38" fmla="*/ 206640 w 480"/>
              <a:gd name="T39" fmla="*/ 259177 h 471"/>
              <a:gd name="T40" fmla="*/ 219736 w 480"/>
              <a:gd name="T41" fmla="*/ 219864 h 471"/>
              <a:gd name="T42" fmla="*/ 347795 w 480"/>
              <a:gd name="T43" fmla="*/ 297034 h 471"/>
              <a:gd name="T44" fmla="*/ 347795 w 480"/>
              <a:gd name="T45" fmla="*/ 283930 h 471"/>
              <a:gd name="T46" fmla="*/ 424921 w 480"/>
              <a:gd name="T47" fmla="*/ 206759 h 471"/>
              <a:gd name="T48" fmla="*/ 464211 w 480"/>
              <a:gd name="T49" fmla="*/ 232968 h 471"/>
              <a:gd name="T50" fmla="*/ 516599 w 480"/>
              <a:gd name="T51" fmla="*/ 219864 h 471"/>
              <a:gd name="T52" fmla="*/ 490405 w 480"/>
              <a:gd name="T53" fmla="*/ 259177 h 471"/>
              <a:gd name="T54" fmla="*/ 529696 w 480"/>
              <a:gd name="T55" fmla="*/ 246073 h 471"/>
              <a:gd name="T56" fmla="*/ 490405 w 480"/>
              <a:gd name="T57" fmla="*/ 283930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p:spPr>
        <p:txBody>
          <a:bodyPr wrap="none" lIns="91424" tIns="45712" rIns="91424" bIns="45712" anchor="ctr"/>
          <a:lstStyle/>
          <a:p>
            <a:endParaRPr lang="id-ID" sz="1800">
              <a:solidFill>
                <a:schemeClr val="tx1">
                  <a:lumMod val="85000"/>
                  <a:lumOff val="15000"/>
                </a:schemeClr>
              </a:solidFill>
            </a:endParaRPr>
          </a:p>
        </p:txBody>
      </p:sp>
      <p:grpSp>
        <p:nvGrpSpPr>
          <p:cNvPr id="16" name="Group 673">
            <a:extLst>
              <a:ext uri="{FF2B5EF4-FFF2-40B4-BE49-F238E27FC236}">
                <a16:creationId xmlns:a16="http://schemas.microsoft.com/office/drawing/2014/main" id="{E22813B9-308A-43D9-9288-F85BAD78FEF5}"/>
              </a:ext>
            </a:extLst>
          </p:cNvPr>
          <p:cNvGrpSpPr>
            <a:grpSpLocks noChangeAspect="1"/>
          </p:cNvGrpSpPr>
          <p:nvPr/>
        </p:nvGrpSpPr>
        <p:grpSpPr bwMode="auto">
          <a:xfrm>
            <a:off x="994003" y="4664367"/>
            <a:ext cx="159581" cy="161583"/>
            <a:chOff x="6267" y="2329"/>
            <a:chExt cx="797" cy="807"/>
          </a:xfrm>
          <a:solidFill>
            <a:schemeClr val="bg1"/>
          </a:solidFill>
        </p:grpSpPr>
        <p:sp>
          <p:nvSpPr>
            <p:cNvPr id="17" name="Freeform 675">
              <a:extLst>
                <a:ext uri="{FF2B5EF4-FFF2-40B4-BE49-F238E27FC236}">
                  <a16:creationId xmlns:a16="http://schemas.microsoft.com/office/drawing/2014/main" id="{C4C14D4B-D7A5-4219-9623-DA3D26806FEF}"/>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676">
              <a:extLst>
                <a:ext uri="{FF2B5EF4-FFF2-40B4-BE49-F238E27FC236}">
                  <a16:creationId xmlns:a16="http://schemas.microsoft.com/office/drawing/2014/main" id="{D8B78A9C-2E39-4A89-BD87-1FE56C5A8DD8}"/>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677">
              <a:extLst>
                <a:ext uri="{FF2B5EF4-FFF2-40B4-BE49-F238E27FC236}">
                  <a16:creationId xmlns:a16="http://schemas.microsoft.com/office/drawing/2014/main" id="{89E1E8CE-D0C0-419F-BCA1-5694F6A9B201}"/>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20" name="Freeform 678">
              <a:extLst>
                <a:ext uri="{FF2B5EF4-FFF2-40B4-BE49-F238E27FC236}">
                  <a16:creationId xmlns:a16="http://schemas.microsoft.com/office/drawing/2014/main" id="{F20B0894-1E90-47D4-847C-08942EDA24C1}"/>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Isosceles Triangle 21">
            <a:extLst>
              <a:ext uri="{FF2B5EF4-FFF2-40B4-BE49-F238E27FC236}">
                <a16:creationId xmlns:a16="http://schemas.microsoft.com/office/drawing/2014/main" id="{395775CE-299B-4615-B556-D4FDF9A0A48F}"/>
              </a:ext>
            </a:extLst>
          </p:cNvPr>
          <p:cNvSpPr/>
          <p:nvPr/>
        </p:nvSpPr>
        <p:spPr>
          <a:xfrm rot="1420415">
            <a:off x="8733412" y="1600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53E1E058-5C4B-449C-BD40-40EF7B944222}"/>
              </a:ext>
            </a:extLst>
          </p:cNvPr>
          <p:cNvSpPr/>
          <p:nvPr/>
        </p:nvSpPr>
        <p:spPr>
          <a:xfrm>
            <a:off x="8327919" y="-23425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nvGrpSpPr>
          <p:cNvPr id="25" name="Group 24">
            <a:extLst>
              <a:ext uri="{FF2B5EF4-FFF2-40B4-BE49-F238E27FC236}">
                <a16:creationId xmlns:a16="http://schemas.microsoft.com/office/drawing/2014/main" id="{8BB3B149-575D-48FF-A3B2-FE283CCAA50C}"/>
              </a:ext>
            </a:extLst>
          </p:cNvPr>
          <p:cNvGrpSpPr/>
          <p:nvPr/>
        </p:nvGrpSpPr>
        <p:grpSpPr>
          <a:xfrm>
            <a:off x="8650630" y="1979887"/>
            <a:ext cx="74938" cy="1196666"/>
            <a:chOff x="560040" y="3112970"/>
            <a:chExt cx="99917" cy="1595555"/>
          </a:xfrm>
          <a:solidFill>
            <a:schemeClr val="bg2"/>
          </a:solidFill>
        </p:grpSpPr>
        <p:grpSp>
          <p:nvGrpSpPr>
            <p:cNvPr id="26" name="Group 25">
              <a:extLst>
                <a:ext uri="{FF2B5EF4-FFF2-40B4-BE49-F238E27FC236}">
                  <a16:creationId xmlns:a16="http://schemas.microsoft.com/office/drawing/2014/main" id="{00414C6D-E819-42DE-8E4E-58C8E8B6D7CA}"/>
                </a:ext>
              </a:extLst>
            </p:cNvPr>
            <p:cNvGrpSpPr/>
            <p:nvPr/>
          </p:nvGrpSpPr>
          <p:grpSpPr>
            <a:xfrm>
              <a:off x="560040" y="3112970"/>
              <a:ext cx="99917" cy="619752"/>
              <a:chOff x="903383" y="3809977"/>
              <a:chExt cx="99917" cy="619752"/>
            </a:xfrm>
            <a:grpFill/>
          </p:grpSpPr>
          <p:sp>
            <p:nvSpPr>
              <p:cNvPr id="28" name="Oval 27">
                <a:extLst>
                  <a:ext uri="{FF2B5EF4-FFF2-40B4-BE49-F238E27FC236}">
                    <a16:creationId xmlns:a16="http://schemas.microsoft.com/office/drawing/2014/main" id="{414E593A-0510-4CA5-8850-7026A15767D4}"/>
                  </a:ext>
                </a:extLst>
              </p:cNvPr>
              <p:cNvSpPr/>
              <p:nvPr/>
            </p:nvSpPr>
            <p:spPr>
              <a:xfrm>
                <a:off x="903383" y="38099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ECC8F696-6A41-476D-BD78-45CB6D1218C5}"/>
                  </a:ext>
                </a:extLst>
              </p:cNvPr>
              <p:cNvSpPr/>
              <p:nvPr/>
            </p:nvSpPr>
            <p:spPr>
              <a:xfrm>
                <a:off x="903383" y="398142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57BF5E35-24B0-4F6B-BCFE-DABB56054FEB}"/>
                  </a:ext>
                </a:extLst>
              </p:cNvPr>
              <p:cNvSpPr/>
              <p:nvPr/>
            </p:nvSpPr>
            <p:spPr>
              <a:xfrm>
                <a:off x="903383" y="41528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1" name="Oval 30">
                <a:extLst>
                  <a:ext uri="{FF2B5EF4-FFF2-40B4-BE49-F238E27FC236}">
                    <a16:creationId xmlns:a16="http://schemas.microsoft.com/office/drawing/2014/main" id="{DE450200-B79D-4690-BD44-662ECBC3D86B}"/>
                  </a:ext>
                </a:extLst>
              </p:cNvPr>
              <p:cNvSpPr/>
              <p:nvPr/>
            </p:nvSpPr>
            <p:spPr>
              <a:xfrm>
                <a:off x="903383" y="4329812"/>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cxnSp>
          <p:nvCxnSpPr>
            <p:cNvPr id="27" name="Straight Connector 26">
              <a:extLst>
                <a:ext uri="{FF2B5EF4-FFF2-40B4-BE49-F238E27FC236}">
                  <a16:creationId xmlns:a16="http://schemas.microsoft.com/office/drawing/2014/main" id="{C568C700-4CB6-40CB-BA03-D6690F21CF44}"/>
                </a:ext>
              </a:extLst>
            </p:cNvPr>
            <p:cNvCxnSpPr/>
            <p:nvPr/>
          </p:nvCxnSpPr>
          <p:spPr>
            <a:xfrm>
              <a:off x="609998" y="3889375"/>
              <a:ext cx="0" cy="819150"/>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1027" name="Oval 1026">
            <a:extLst>
              <a:ext uri="{FF2B5EF4-FFF2-40B4-BE49-F238E27FC236}">
                <a16:creationId xmlns:a16="http://schemas.microsoft.com/office/drawing/2014/main" id="{76F94BED-869E-4398-996B-EB60AD927CAD}"/>
              </a:ext>
            </a:extLst>
          </p:cNvPr>
          <p:cNvSpPr/>
          <p:nvPr/>
        </p:nvSpPr>
        <p:spPr>
          <a:xfrm>
            <a:off x="705796" y="4664367"/>
            <a:ext cx="167683" cy="157322"/>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0D50E191-45C0-4365-AC00-DE5CB71625CC}"/>
              </a:ext>
            </a:extLst>
          </p:cNvPr>
          <p:cNvSpPr txBox="1"/>
          <p:nvPr/>
        </p:nvSpPr>
        <p:spPr>
          <a:xfrm>
            <a:off x="1196833" y="4550982"/>
            <a:ext cx="1682143" cy="369332"/>
          </a:xfrm>
          <a:prstGeom prst="rect">
            <a:avLst/>
          </a:prstGeom>
          <a:noFill/>
        </p:spPr>
        <p:txBody>
          <a:bodyPr wrap="square" rtlCol="0">
            <a:spAutoFit/>
          </a:bodyPr>
          <a:lstStyle/>
          <a:p>
            <a:r>
              <a:rPr lang="en-US" sz="1600" dirty="0">
                <a:solidFill>
                  <a:schemeClr val="accent1"/>
                </a:solidFill>
              </a:rPr>
              <a:t>@USF_E</a:t>
            </a:r>
            <a:r>
              <a:rPr lang="en-US" dirty="0">
                <a:solidFill>
                  <a:schemeClr val="accent1"/>
                </a:solidFill>
              </a:rPr>
              <a:t>sports</a:t>
            </a:r>
            <a:endParaRPr lang="en-US" sz="1600" dirty="0">
              <a:solidFill>
                <a:schemeClr val="accent1"/>
              </a:solidFill>
            </a:endParaRPr>
          </a:p>
        </p:txBody>
      </p:sp>
      <p:sp>
        <p:nvSpPr>
          <p:cNvPr id="1032" name="Rectangle 1031">
            <a:extLst>
              <a:ext uri="{FF2B5EF4-FFF2-40B4-BE49-F238E27FC236}">
                <a16:creationId xmlns:a16="http://schemas.microsoft.com/office/drawing/2014/main" id="{37FC58C3-B12A-4208-B4B9-AD65DD937885}"/>
              </a:ext>
            </a:extLst>
          </p:cNvPr>
          <p:cNvSpPr/>
          <p:nvPr/>
        </p:nvSpPr>
        <p:spPr>
          <a:xfrm>
            <a:off x="599296" y="506005"/>
            <a:ext cx="3054848" cy="3877392"/>
          </a:xfrm>
          <a:prstGeom prst="rect">
            <a:avLst/>
          </a:prstGeom>
          <a:blipFill dpi="0" rotWithShape="1">
            <a:blip r:embed="rId4">
              <a:alphaModFix amt="8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5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5"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1D8A96D-D11C-4A5D-8CCB-61A17A25ECC3}"/>
              </a:ext>
            </a:extLst>
          </p:cNvPr>
          <p:cNvPicPr>
            <a:picLocks noChangeAspect="1"/>
          </p:cNvPicPr>
          <p:nvPr/>
        </p:nvPicPr>
        <p:blipFill>
          <a:blip r:embed="rId2"/>
          <a:stretch>
            <a:fillRect/>
          </a:stretch>
        </p:blipFill>
        <p:spPr>
          <a:xfrm flipH="1">
            <a:off x="0" y="0"/>
            <a:ext cx="5223803" cy="5143500"/>
          </a:xfrm>
          <a:prstGeom prst="rect">
            <a:avLst/>
          </a:prstGeom>
        </p:spPr>
      </p:pic>
      <p:sp>
        <p:nvSpPr>
          <p:cNvPr id="4" name="Freeform 3"/>
          <p:cNvSpPr/>
          <p:nvPr/>
        </p:nvSpPr>
        <p:spPr>
          <a:xfrm>
            <a:off x="6724859" y="1"/>
            <a:ext cx="2419142" cy="3714482"/>
          </a:xfrm>
          <a:custGeom>
            <a:avLst/>
            <a:gdLst>
              <a:gd name="connsiteX0" fmla="*/ 1821726 w 3225523"/>
              <a:gd name="connsiteY0" fmla="*/ 0 h 4952643"/>
              <a:gd name="connsiteX1" fmla="*/ 3225523 w 3225523"/>
              <a:gd name="connsiteY1" fmla="*/ 0 h 4952643"/>
              <a:gd name="connsiteX2" fmla="*/ 3225523 w 3225523"/>
              <a:gd name="connsiteY2" fmla="*/ 355699 h 4952643"/>
              <a:gd name="connsiteX3" fmla="*/ 0 w 3225523"/>
              <a:gd name="connsiteY3" fmla="*/ 4952643 h 4952643"/>
            </a:gdLst>
            <a:ahLst/>
            <a:cxnLst>
              <a:cxn ang="0">
                <a:pos x="connsiteX0" y="connsiteY0"/>
              </a:cxn>
              <a:cxn ang="0">
                <a:pos x="connsiteX1" y="connsiteY1"/>
              </a:cxn>
              <a:cxn ang="0">
                <a:pos x="connsiteX2" y="connsiteY2"/>
              </a:cxn>
              <a:cxn ang="0">
                <a:pos x="connsiteX3" y="connsiteY3"/>
              </a:cxn>
            </a:cxnLst>
            <a:rect l="l" t="t" r="r" b="b"/>
            <a:pathLst>
              <a:path w="3225523" h="4952643">
                <a:moveTo>
                  <a:pt x="1821726" y="0"/>
                </a:moveTo>
                <a:lnTo>
                  <a:pt x="3225523" y="0"/>
                </a:lnTo>
                <a:lnTo>
                  <a:pt x="3225523" y="355699"/>
                </a:lnTo>
                <a:lnTo>
                  <a:pt x="0" y="49526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extBox 4">
            <a:extLst>
              <a:ext uri="{FF2B5EF4-FFF2-40B4-BE49-F238E27FC236}">
                <a16:creationId xmlns:a16="http://schemas.microsoft.com/office/drawing/2014/main" id="{E0F19999-B9F0-4A12-A9CE-C3145D7BDDE7}"/>
              </a:ext>
            </a:extLst>
          </p:cNvPr>
          <p:cNvSpPr txBox="1"/>
          <p:nvPr/>
        </p:nvSpPr>
        <p:spPr>
          <a:xfrm>
            <a:off x="963473" y="472732"/>
            <a:ext cx="3410184" cy="461665"/>
          </a:xfrm>
          <a:prstGeom prst="rect">
            <a:avLst/>
          </a:prstGeom>
          <a:noFill/>
        </p:spPr>
        <p:txBody>
          <a:bodyPr wrap="square" rtlCol="0">
            <a:spAutoFit/>
          </a:bodyPr>
          <a:lstStyle/>
          <a:p>
            <a:r>
              <a:rPr lang="en-US" sz="2400" b="1" dirty="0">
                <a:solidFill>
                  <a:schemeClr val="bg1"/>
                </a:solidFill>
                <a:latin typeface="+mj-lt"/>
              </a:rPr>
              <a:t>Resources and Help</a:t>
            </a:r>
            <a:endParaRPr lang="en-ID" sz="2400" b="1" dirty="0">
              <a:solidFill>
                <a:schemeClr val="bg1"/>
              </a:solidFill>
              <a:latin typeface="+mj-lt"/>
            </a:endParaRPr>
          </a:p>
        </p:txBody>
      </p:sp>
      <p:sp>
        <p:nvSpPr>
          <p:cNvPr id="6" name="TextBox 5"/>
          <p:cNvSpPr txBox="1"/>
          <p:nvPr/>
        </p:nvSpPr>
        <p:spPr>
          <a:xfrm flipH="1">
            <a:off x="1098199" y="1247989"/>
            <a:ext cx="3473801" cy="3434017"/>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For those who are interested in game development or publishing, there are many resources online that you may can take advantage of to teach yourself the basics of coding, art, and almost everything else you’d like to learn.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It can be scary when you first get started, but everyone starts somewhere. Remember, coding and art are </a:t>
            </a:r>
            <a:r>
              <a:rPr lang="en-US" sz="1000" i="1" dirty="0">
                <a:solidFill>
                  <a:schemeClr val="bg1"/>
                </a:solidFill>
                <a:ea typeface="Lato regular" panose="020F0502020204030203" pitchFamily="34" charset="0"/>
                <a:cs typeface="Lato regular" panose="020F0502020204030203" pitchFamily="34" charset="0"/>
              </a:rPr>
              <a:t>skills</a:t>
            </a:r>
            <a:r>
              <a:rPr lang="en-US" sz="1000" dirty="0">
                <a:solidFill>
                  <a:schemeClr val="bg1"/>
                </a:solidFill>
                <a:ea typeface="Lato regular" panose="020F0502020204030203" pitchFamily="34" charset="0"/>
                <a:cs typeface="Lato regular" panose="020F0502020204030203" pitchFamily="34" charset="0"/>
              </a:rPr>
              <a:t>, not a gift you either have or do not have at birth. And skills can always be learned, it just takes time and patience.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Here are a few good, free resources:</a:t>
            </a:r>
          </a:p>
          <a:p>
            <a:pPr>
              <a:lnSpc>
                <a:spcPct val="150000"/>
              </a:lnSpc>
            </a:pPr>
            <a:r>
              <a:rPr lang="en-US" sz="1000" dirty="0">
                <a:solidFill>
                  <a:schemeClr val="bg1"/>
                </a:solidFill>
                <a:ea typeface="Lato regular" panose="020F0502020204030203" pitchFamily="34" charset="0"/>
                <a:cs typeface="Lato regular" panose="020F0502020204030203" pitchFamily="34" charset="0"/>
                <a:hlinkClick r:id="rId3"/>
              </a:rPr>
              <a:t>https://code.org/</a:t>
            </a:r>
            <a:r>
              <a:rPr lang="en-US" sz="1000" dirty="0">
                <a:solidFill>
                  <a:schemeClr val="bg1"/>
                </a:solidFill>
                <a:ea typeface="Lato regular" panose="020F0502020204030203" pitchFamily="34" charset="0"/>
                <a:cs typeface="Lato regular" panose="020F0502020204030203" pitchFamily="34" charset="0"/>
              </a:rPr>
              <a:t> - To learn coding</a:t>
            </a:r>
          </a:p>
          <a:p>
            <a:pPr>
              <a:lnSpc>
                <a:spcPct val="150000"/>
              </a:lnSpc>
            </a:pPr>
            <a:r>
              <a:rPr lang="en-US" sz="1000" dirty="0">
                <a:solidFill>
                  <a:schemeClr val="bg1"/>
                </a:solidFill>
                <a:ea typeface="Lato regular" panose="020F0502020204030203" pitchFamily="34" charset="0"/>
                <a:cs typeface="Lato regular" panose="020F0502020204030203" pitchFamily="34" charset="0"/>
                <a:hlinkClick r:id="rId4"/>
              </a:rPr>
              <a:t>https://www.gdcvault.com/free</a:t>
            </a:r>
            <a:r>
              <a:rPr lang="en-US" sz="1000" dirty="0">
                <a:solidFill>
                  <a:schemeClr val="bg1"/>
                </a:solidFill>
                <a:ea typeface="Lato regular" panose="020F0502020204030203" pitchFamily="34" charset="0"/>
                <a:cs typeface="Lato regular" panose="020F0502020204030203" pitchFamily="34" charset="0"/>
              </a:rPr>
              <a:t>  - Info about game development</a:t>
            </a:r>
          </a:p>
          <a:p>
            <a:pPr>
              <a:lnSpc>
                <a:spcPct val="150000"/>
              </a:lnSpc>
            </a:pPr>
            <a:r>
              <a:rPr lang="en-US" sz="1000" dirty="0">
                <a:solidFill>
                  <a:schemeClr val="bg1"/>
                </a:solidFill>
                <a:ea typeface="Lato regular" panose="020F0502020204030203" pitchFamily="34" charset="0"/>
                <a:cs typeface="Lato regular" panose="020F0502020204030203" pitchFamily="34" charset="0"/>
                <a:hlinkClick r:id="rId5"/>
              </a:rPr>
              <a:t>https://www.gamasutra.com/</a:t>
            </a:r>
            <a:r>
              <a:rPr lang="en-US" sz="1000" dirty="0">
                <a:solidFill>
                  <a:schemeClr val="bg1"/>
                </a:solidFill>
                <a:ea typeface="Lato regular" panose="020F0502020204030203" pitchFamily="34" charset="0"/>
                <a:cs typeface="Lato regular" panose="020F0502020204030203" pitchFamily="34" charset="0"/>
              </a:rPr>
              <a:t> - News about game development</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9" name="Multiply 21">
            <a:extLst>
              <a:ext uri="{FF2B5EF4-FFF2-40B4-BE49-F238E27FC236}">
                <a16:creationId xmlns:a16="http://schemas.microsoft.com/office/drawing/2014/main" id="{63F107B8-BC2F-431D-8880-7A142452EC32}"/>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Multiply 21">
            <a:extLst>
              <a:ext uri="{FF2B5EF4-FFF2-40B4-BE49-F238E27FC236}">
                <a16:creationId xmlns:a16="http://schemas.microsoft.com/office/drawing/2014/main" id="{5B9FDCCA-8439-4112-906B-6E9D86FCBE1F}"/>
              </a:ext>
            </a:extLst>
          </p:cNvPr>
          <p:cNvSpPr/>
          <p:nvPr/>
        </p:nvSpPr>
        <p:spPr>
          <a:xfrm rot="2700000">
            <a:off x="523358" y="23876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3" name="Picture Placeholder 12">
            <a:extLst>
              <a:ext uri="{FF2B5EF4-FFF2-40B4-BE49-F238E27FC236}">
                <a16:creationId xmlns:a16="http://schemas.microsoft.com/office/drawing/2014/main" id="{E53AC0F8-0169-489A-A100-D29AEFAA1E4D}"/>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5741" r="5741"/>
          <a:stretch>
            <a:fillRect/>
          </a:stretch>
        </p:blipFill>
        <p:spPr/>
      </p:pic>
      <p:sp>
        <p:nvSpPr>
          <p:cNvPr id="18" name="Donut 23">
            <a:extLst>
              <a:ext uri="{FF2B5EF4-FFF2-40B4-BE49-F238E27FC236}">
                <a16:creationId xmlns:a16="http://schemas.microsoft.com/office/drawing/2014/main" id="{F20C3A2C-36A3-4B8B-A00D-111D4DBFB3D3}"/>
              </a:ext>
            </a:extLst>
          </p:cNvPr>
          <p:cNvSpPr/>
          <p:nvPr/>
        </p:nvSpPr>
        <p:spPr>
          <a:xfrm>
            <a:off x="8004447" y="3357245"/>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Isosceles Triangle 16">
            <a:extLst>
              <a:ext uri="{FF2B5EF4-FFF2-40B4-BE49-F238E27FC236}">
                <a16:creationId xmlns:a16="http://schemas.microsoft.com/office/drawing/2014/main" id="{ECB3A0F6-D1B2-4824-A92A-92931C676AE2}"/>
              </a:ext>
            </a:extLst>
          </p:cNvPr>
          <p:cNvSpPr/>
          <p:nvPr/>
        </p:nvSpPr>
        <p:spPr>
          <a:xfrm rot="1420415">
            <a:off x="8413772" y="3747010"/>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9973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9" grpId="0" animBg="1"/>
      <p:bldP spid="20" grpId="0" animBg="1"/>
      <p:bldP spid="18"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569660"/>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Do you Like the Idea of Playing Games, or Creating Games? Both?</a:t>
            </a:r>
            <a:endParaRPr lang="en-ID" sz="2400" b="1" dirty="0">
              <a:solidFill>
                <a:schemeClr val="bg1"/>
              </a:solidFill>
              <a:latin typeface="+mj-lt"/>
            </a:endParaRPr>
          </a:p>
        </p:txBody>
      </p:sp>
      <p:sp>
        <p:nvSpPr>
          <p:cNvPr id="6" name="Right Arrow 5"/>
          <p:cNvSpPr/>
          <p:nvPr/>
        </p:nvSpPr>
        <p:spPr>
          <a:xfrm>
            <a:off x="7166798" y="3541545"/>
            <a:ext cx="317744" cy="77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TextBox 7"/>
          <p:cNvSpPr txBox="1"/>
          <p:nvPr/>
        </p:nvSpPr>
        <p:spPr>
          <a:xfrm flipH="1">
            <a:off x="7635577" y="3511172"/>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JOIN GAME</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TextBox 15">
            <a:extLst>
              <a:ext uri="{FF2B5EF4-FFF2-40B4-BE49-F238E27FC236}">
                <a16:creationId xmlns:a16="http://schemas.microsoft.com/office/drawing/2014/main" id="{8E19A203-CE70-4664-8C87-CE9AD06F82EB}"/>
              </a:ext>
            </a:extLst>
          </p:cNvPr>
          <p:cNvSpPr txBox="1"/>
          <p:nvPr/>
        </p:nvSpPr>
        <p:spPr>
          <a:xfrm flipH="1">
            <a:off x="5409284" y="2204783"/>
            <a:ext cx="3401287"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If you’re more interested in playing games, then pursuing a career into esports may be for you. However, if you’re excited by the idea of creating games, game development is also an option!</a:t>
            </a:r>
          </a:p>
        </p:txBody>
      </p:sp>
    </p:spTree>
    <p:extLst>
      <p:ext uri="{BB962C8B-B14F-4D97-AF65-F5344CB8AC3E}">
        <p14:creationId xmlns:p14="http://schemas.microsoft.com/office/powerpoint/2010/main" val="143412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p:bldP spid="11" grpId="0" animBg="1"/>
      <p:bldP spid="12" grpId="0" animBg="1"/>
      <p:bldP spid="22" grpId="0" animBg="1"/>
      <p:bldP spid="23" grpId="0" animBg="1"/>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434" r="6434"/>
          <a:stretch/>
        </p:blipFill>
        <p:spPr>
          <a:xfrm>
            <a:off x="0" y="514350"/>
            <a:ext cx="5238750" cy="4629150"/>
          </a:xfrm>
        </p:spPr>
      </p:pic>
      <p:sp>
        <p:nvSpPr>
          <p:cNvPr id="4" name="Freeform 3"/>
          <p:cNvSpPr/>
          <p:nvPr/>
        </p:nvSpPr>
        <p:spPr>
          <a:xfrm>
            <a:off x="3395552" y="3737601"/>
            <a:ext cx="219913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492291" y="454233"/>
            <a:ext cx="2809875" cy="461665"/>
          </a:xfrm>
          <a:prstGeom prst="rect">
            <a:avLst/>
          </a:prstGeom>
          <a:noFill/>
        </p:spPr>
        <p:txBody>
          <a:bodyPr wrap="square" rtlCol="0">
            <a:spAutoFit/>
          </a:bodyPr>
          <a:lstStyle/>
          <a:p>
            <a:r>
              <a:rPr lang="en-US" sz="2400" b="1" dirty="0">
                <a:solidFill>
                  <a:schemeClr val="bg1"/>
                </a:solidFill>
                <a:latin typeface="+mj-lt"/>
              </a:rPr>
              <a:t>Games vs. Esports</a:t>
            </a:r>
            <a:endParaRPr lang="en-ID" sz="2400" b="1" dirty="0">
              <a:solidFill>
                <a:schemeClr val="bg1"/>
              </a:solidFill>
              <a:latin typeface="+mj-lt"/>
            </a:endParaRPr>
          </a:p>
        </p:txBody>
      </p:sp>
      <p:sp>
        <p:nvSpPr>
          <p:cNvPr id="7" name="TextBox 6"/>
          <p:cNvSpPr txBox="1"/>
          <p:nvPr/>
        </p:nvSpPr>
        <p:spPr>
          <a:xfrm flipH="1">
            <a:off x="5631282" y="1205886"/>
            <a:ext cx="3261682" cy="3664849"/>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Outside of the many careers offered in the esports industry </a:t>
            </a:r>
            <a:r>
              <a:rPr lang="en-US" sz="1000" dirty="0">
                <a:solidFill>
                  <a:schemeClr val="accent1"/>
                </a:solidFill>
                <a:ea typeface="Lato regular" panose="020F0502020204030203" pitchFamily="34" charset="0"/>
                <a:cs typeface="Lato regular" panose="020F0502020204030203" pitchFamily="34" charset="0"/>
              </a:rPr>
              <a:t>there is also a wide variety of career opportunities in the games industry.</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 games industry is involved with the development of video games rather than the competitive play and broadcasting of video games.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Even though esports is a rapidly growing industry, </a:t>
            </a:r>
            <a:r>
              <a:rPr lang="en-US" sz="1000" dirty="0">
                <a:solidFill>
                  <a:schemeClr val="accent1"/>
                </a:solidFill>
                <a:ea typeface="Lato regular" panose="020F0502020204030203" pitchFamily="34" charset="0"/>
                <a:cs typeface="Lato regular" panose="020F0502020204030203" pitchFamily="34" charset="0"/>
              </a:rPr>
              <a:t>the global games industry is worth over 130 billion dollars while the global esports industry is worth only 1 billion in comparison</a:t>
            </a:r>
            <a:r>
              <a:rPr lang="en-US" sz="1000" dirty="0">
                <a:solidFill>
                  <a:schemeClr val="bg1"/>
                </a:solidFill>
                <a:ea typeface="Lato regular" panose="020F0502020204030203" pitchFamily="34" charset="0"/>
                <a:cs typeface="Lato regular" panose="020F0502020204030203" pitchFamily="34" charset="0"/>
              </a:rPr>
              <a:t>.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These two industries worth closely together, but are different in how they work.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 </a:t>
            </a:r>
          </a:p>
        </p:txBody>
      </p:sp>
      <p:sp>
        <p:nvSpPr>
          <p:cNvPr id="8" name="Right Arrow 7"/>
          <p:cNvSpPr/>
          <p:nvPr/>
        </p:nvSpPr>
        <p:spPr>
          <a:xfrm>
            <a:off x="7039386" y="4667980"/>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7430328" y="4641594"/>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5046189" y="318033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extBox 1">
            <a:extLst>
              <a:ext uri="{FF2B5EF4-FFF2-40B4-BE49-F238E27FC236}">
                <a16:creationId xmlns:a16="http://schemas.microsoft.com/office/drawing/2014/main" id="{8D6B79A4-3137-47C9-BFC8-BB93DCAEF9F8}"/>
              </a:ext>
            </a:extLst>
          </p:cNvPr>
          <p:cNvSpPr txBox="1"/>
          <p:nvPr/>
        </p:nvSpPr>
        <p:spPr>
          <a:xfrm>
            <a:off x="2207242" y="617046"/>
            <a:ext cx="824265" cy="369332"/>
          </a:xfrm>
          <a:prstGeom prst="rect">
            <a:avLst/>
          </a:prstGeom>
          <a:noFill/>
        </p:spPr>
        <p:txBody>
          <a:bodyPr wrap="none" rtlCol="0">
            <a:spAutoFit/>
          </a:bodyPr>
          <a:lstStyle/>
          <a:p>
            <a:r>
              <a:rPr lang="en-US" dirty="0">
                <a:solidFill>
                  <a:srgbClr val="C2C2D2"/>
                </a:solidFill>
                <a:latin typeface="Bahnschrift Light" panose="020B0502040204020203" pitchFamily="34" charset="0"/>
              </a:rPr>
              <a:t>Yearly</a:t>
            </a:r>
          </a:p>
        </p:txBody>
      </p:sp>
    </p:spTree>
    <p:extLst>
      <p:ext uri="{BB962C8B-B14F-4D97-AF65-F5344CB8AC3E}">
        <p14:creationId xmlns:p14="http://schemas.microsoft.com/office/powerpoint/2010/main" val="326225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p:bldP spid="14" grpId="0" animBg="1"/>
      <p:bldP spid="15" grpId="0" animBg="1"/>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795715-7FDB-45F2-8325-FA954261C40C}"/>
              </a:ext>
            </a:extLst>
          </p:cNvPr>
          <p:cNvPicPr>
            <a:picLocks noChangeAspect="1"/>
          </p:cNvPicPr>
          <p:nvPr/>
        </p:nvPicPr>
        <p:blipFill>
          <a:blip r:embed="rId2"/>
          <a:stretch>
            <a:fillRect/>
          </a:stretch>
        </p:blipFill>
        <p:spPr>
          <a:xfrm flipH="1">
            <a:off x="0" y="0"/>
            <a:ext cx="5223803" cy="5143500"/>
          </a:xfrm>
          <a:prstGeom prst="rect">
            <a:avLst/>
          </a:prstGeom>
        </p:spPr>
      </p:pic>
      <p:pic>
        <p:nvPicPr>
          <p:cNvPr id="8" name="Picture Placeholder 7">
            <a:extLst>
              <a:ext uri="{FF2B5EF4-FFF2-40B4-BE49-F238E27FC236}">
                <a16:creationId xmlns:a16="http://schemas.microsoft.com/office/drawing/2014/main" id="{6A96CDA6-A4A7-4E6F-A115-777D13114BD2}"/>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556" r="20556"/>
          <a:stretch/>
        </p:blipFill>
        <p:spPr>
          <a:xfrm>
            <a:off x="4600575" y="0"/>
            <a:ext cx="4543425" cy="5143500"/>
          </a:xfrm>
        </p:spPr>
      </p:pic>
      <p:sp>
        <p:nvSpPr>
          <p:cNvPr id="4" name="Freeform 3"/>
          <p:cNvSpPr/>
          <p:nvPr/>
        </p:nvSpPr>
        <p:spPr>
          <a:xfrm rot="462813">
            <a:off x="4432571" y="3547615"/>
            <a:ext cx="1535655" cy="1746995"/>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4523019" y="3161455"/>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4569448" y="3573542"/>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680378" y="722388"/>
            <a:ext cx="3346780" cy="461665"/>
          </a:xfrm>
          <a:prstGeom prst="rect">
            <a:avLst/>
          </a:prstGeom>
          <a:noFill/>
        </p:spPr>
        <p:txBody>
          <a:bodyPr wrap="square" rtlCol="0">
            <a:spAutoFit/>
          </a:bodyPr>
          <a:lstStyle/>
          <a:p>
            <a:r>
              <a:rPr lang="en-US" sz="2400" b="1" dirty="0">
                <a:solidFill>
                  <a:schemeClr val="bg1"/>
                </a:solidFill>
                <a:latin typeface="+mj-lt"/>
              </a:rPr>
              <a:t>The Games Industry</a:t>
            </a:r>
            <a:endParaRPr lang="en-ID" sz="2400" b="1" dirty="0">
              <a:solidFill>
                <a:schemeClr val="bg1"/>
              </a:solidFill>
              <a:latin typeface="+mj-lt"/>
            </a:endParaRPr>
          </a:p>
        </p:txBody>
      </p:sp>
      <p:sp>
        <p:nvSpPr>
          <p:cNvPr id="10" name="TextBox 9"/>
          <p:cNvSpPr txBox="1"/>
          <p:nvPr/>
        </p:nvSpPr>
        <p:spPr>
          <a:xfrm flipH="1">
            <a:off x="786307" y="1412205"/>
            <a:ext cx="3240851" cy="4357347"/>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If you want to work in video games,  this does not mean your options are limited to just esports careers. The games industry also offers a number of different jobs across many different disciplines- so no matter what you’re good at, there’s a career for you.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Typically, jobs in the games industry are separated into two separate categories: game development and publishing. </a:t>
            </a:r>
            <a:r>
              <a:rPr lang="en-US" sz="1000" dirty="0">
                <a:solidFill>
                  <a:schemeClr val="accent1"/>
                </a:solidFill>
                <a:ea typeface="Lato regular" panose="020F0502020204030203" pitchFamily="34" charset="0"/>
                <a:cs typeface="Lato regular" panose="020F0502020204030203" pitchFamily="34" charset="0"/>
              </a:rPr>
              <a:t>The game developers are the people who make games, and publishers are the people who fund, market, and advertise a game.</a:t>
            </a:r>
            <a:r>
              <a:rPr lang="en-US" sz="1000" dirty="0">
                <a:solidFill>
                  <a:schemeClr val="bg1"/>
                </a:solidFill>
                <a:ea typeface="Lato regular" panose="020F0502020204030203" pitchFamily="34" charset="0"/>
                <a:cs typeface="Lato regular" panose="020F0502020204030203" pitchFamily="34" charset="0"/>
              </a:rPr>
              <a:t> Sometimes the game developers will self-publish, but more often than not, they will seek out someone to publish their games for them.</a:t>
            </a:r>
          </a:p>
          <a:p>
            <a:pPr>
              <a:lnSpc>
                <a:spcPct val="150000"/>
              </a:lnSpc>
            </a:pPr>
            <a:endParaRPr lang="en-US" sz="1000" dirty="0">
              <a:solidFill>
                <a:schemeClr val="accent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accent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pic>
        <p:nvPicPr>
          <p:cNvPr id="3" name="Picture 2">
            <a:extLst>
              <a:ext uri="{FF2B5EF4-FFF2-40B4-BE49-F238E27FC236}">
                <a16:creationId xmlns:a16="http://schemas.microsoft.com/office/drawing/2014/main" id="{5DCB5A8A-40A6-45EE-B7EB-AA5AC80EA25F}"/>
              </a:ext>
            </a:extLst>
          </p:cNvPr>
          <p:cNvPicPr>
            <a:picLocks noChangeAspect="1"/>
          </p:cNvPicPr>
          <p:nvPr/>
        </p:nvPicPr>
        <p:blipFill>
          <a:blip r:embed="rId4"/>
          <a:stretch>
            <a:fillRect/>
          </a:stretch>
        </p:blipFill>
        <p:spPr>
          <a:xfrm>
            <a:off x="4653840" y="425713"/>
            <a:ext cx="249958" cy="249958"/>
          </a:xfrm>
          <a:prstGeom prst="rect">
            <a:avLst/>
          </a:prstGeom>
        </p:spPr>
      </p:pic>
      <p:pic>
        <p:nvPicPr>
          <p:cNvPr id="11" name="Picture 10">
            <a:extLst>
              <a:ext uri="{FF2B5EF4-FFF2-40B4-BE49-F238E27FC236}">
                <a16:creationId xmlns:a16="http://schemas.microsoft.com/office/drawing/2014/main" id="{64CD232B-A769-465D-B3F4-D9548BC94E35}"/>
              </a:ext>
            </a:extLst>
          </p:cNvPr>
          <p:cNvPicPr>
            <a:picLocks noChangeAspect="1"/>
          </p:cNvPicPr>
          <p:nvPr/>
        </p:nvPicPr>
        <p:blipFill>
          <a:blip r:embed="rId5"/>
          <a:stretch>
            <a:fillRect/>
          </a:stretch>
        </p:blipFill>
        <p:spPr>
          <a:xfrm>
            <a:off x="4174889" y="4421112"/>
            <a:ext cx="286537" cy="292633"/>
          </a:xfrm>
          <a:prstGeom prst="rect">
            <a:avLst/>
          </a:prstGeom>
        </p:spPr>
      </p:pic>
    </p:spTree>
    <p:extLst>
      <p:ext uri="{BB962C8B-B14F-4D97-AF65-F5344CB8AC3E}">
        <p14:creationId xmlns:p14="http://schemas.microsoft.com/office/powerpoint/2010/main" val="375711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flipH="1">
            <a:off x="0" y="0"/>
            <a:ext cx="52238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9118" r="29118"/>
          <a:stretch/>
        </p:blipFill>
        <p:spPr>
          <a:xfrm>
            <a:off x="457200" y="514350"/>
            <a:ext cx="5486400" cy="4105275"/>
          </a:xfrm>
        </p:spPr>
      </p:pic>
      <p:grpSp>
        <p:nvGrpSpPr>
          <p:cNvPr id="4" name="Group 3"/>
          <p:cNvGrpSpPr/>
          <p:nvPr/>
        </p:nvGrpSpPr>
        <p:grpSpPr>
          <a:xfrm>
            <a:off x="4177949" y="3708119"/>
            <a:ext cx="1860481" cy="1435381"/>
            <a:chOff x="3357350" y="4346812"/>
            <a:chExt cx="2852382" cy="2511188"/>
          </a:xfrm>
        </p:grpSpPr>
        <p:sp>
          <p:nvSpPr>
            <p:cNvPr id="5" name="Parallelogram 4"/>
            <p:cNvSpPr/>
            <p:nvPr userDrawn="1"/>
          </p:nvSpPr>
          <p:spPr>
            <a:xfrm>
              <a:off x="3357350" y="4346812"/>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userDrawn="1"/>
          </p:nvSpPr>
          <p:spPr>
            <a:xfrm flipH="1" flipV="1">
              <a:off x="4002331" y="4346812"/>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2" name="TextBox 11">
            <a:extLst>
              <a:ext uri="{FF2B5EF4-FFF2-40B4-BE49-F238E27FC236}">
                <a16:creationId xmlns:a16="http://schemas.microsoft.com/office/drawing/2014/main" id="{E0F19999-B9F0-4A12-A9CE-C3145D7BDDE7}"/>
              </a:ext>
            </a:extLst>
          </p:cNvPr>
          <p:cNvSpPr txBox="1"/>
          <p:nvPr/>
        </p:nvSpPr>
        <p:spPr>
          <a:xfrm>
            <a:off x="6000044" y="656681"/>
            <a:ext cx="2809875" cy="461665"/>
          </a:xfrm>
          <a:prstGeom prst="rect">
            <a:avLst/>
          </a:prstGeom>
          <a:noFill/>
        </p:spPr>
        <p:txBody>
          <a:bodyPr wrap="square" rtlCol="0">
            <a:spAutoFit/>
          </a:bodyPr>
          <a:lstStyle/>
          <a:p>
            <a:r>
              <a:rPr lang="en-US" sz="2400" b="1" dirty="0">
                <a:solidFill>
                  <a:schemeClr val="bg1"/>
                </a:solidFill>
                <a:latin typeface="+mj-lt"/>
              </a:rPr>
              <a:t>Game Development</a:t>
            </a:r>
            <a:endParaRPr lang="en-ID" sz="2400" b="1" dirty="0">
              <a:solidFill>
                <a:schemeClr val="bg1"/>
              </a:solidFill>
              <a:latin typeface="+mj-lt"/>
            </a:endParaRPr>
          </a:p>
        </p:txBody>
      </p:sp>
      <p:sp>
        <p:nvSpPr>
          <p:cNvPr id="14" name="TextBox 13"/>
          <p:cNvSpPr txBox="1"/>
          <p:nvPr/>
        </p:nvSpPr>
        <p:spPr>
          <a:xfrm flipH="1">
            <a:off x="6149764" y="1336939"/>
            <a:ext cx="2660155" cy="3203185"/>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At its simplest definition, game development is the art of creating games.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Some believe that, to be a game developer, you need to write code or be good at math- but this is not the case</a:t>
            </a:r>
            <a:r>
              <a:rPr lang="en-US" sz="1000" dirty="0">
                <a:solidFill>
                  <a:schemeClr val="bg1"/>
                </a:solidFill>
                <a:ea typeface="Lato regular" panose="020F0502020204030203" pitchFamily="34" charset="0"/>
                <a:cs typeface="Lato regular" panose="020F0502020204030203" pitchFamily="34" charset="0"/>
              </a:rPr>
              <a:t>. Artists work on the visual aspects of a game, and producers keep everything organized during the development process. There are many other roles that do not use coding.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Game development involves the design, build, test and release of a game. </a:t>
            </a:r>
            <a:r>
              <a:rPr lang="en-US" sz="1000" dirty="0">
                <a:solidFill>
                  <a:schemeClr val="bg1"/>
                </a:solidFill>
                <a:ea typeface="Lato regular" panose="020F0502020204030203" pitchFamily="34" charset="0"/>
                <a:cs typeface="Lato regular" panose="020F0502020204030203" pitchFamily="34" charset="0"/>
              </a:rPr>
              <a:t>While developers are making a game, they think a lot about the game mechanics.</a:t>
            </a: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8711047" y="47853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8305555" y="440667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0317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a:off x="3478396" y="0"/>
            <a:ext cx="56656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5430" r="5430"/>
          <a:stretch/>
        </p:blipFill>
        <p:spPr>
          <a:xfrm>
            <a:off x="3419414" y="619031"/>
            <a:ext cx="5219333" cy="3905438"/>
          </a:xfrm>
        </p:spPr>
      </p:pic>
      <p:grpSp>
        <p:nvGrpSpPr>
          <p:cNvPr id="4" name="Group 3"/>
          <p:cNvGrpSpPr/>
          <p:nvPr/>
        </p:nvGrpSpPr>
        <p:grpSpPr>
          <a:xfrm>
            <a:off x="6705185" y="3708119"/>
            <a:ext cx="1860481" cy="1435381"/>
            <a:chOff x="3357350" y="4346812"/>
            <a:chExt cx="2852382" cy="2511188"/>
          </a:xfrm>
        </p:grpSpPr>
        <p:sp>
          <p:nvSpPr>
            <p:cNvPr id="5" name="Parallelogram 4"/>
            <p:cNvSpPr/>
            <p:nvPr userDrawn="1"/>
          </p:nvSpPr>
          <p:spPr>
            <a:xfrm>
              <a:off x="3357350" y="4346812"/>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userDrawn="1"/>
          </p:nvSpPr>
          <p:spPr>
            <a:xfrm flipH="1" flipV="1">
              <a:off x="4002331" y="4346812"/>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2" name="TextBox 11">
            <a:extLst>
              <a:ext uri="{FF2B5EF4-FFF2-40B4-BE49-F238E27FC236}">
                <a16:creationId xmlns:a16="http://schemas.microsoft.com/office/drawing/2014/main" id="{E0F19999-B9F0-4A12-A9CE-C3145D7BDDE7}"/>
              </a:ext>
            </a:extLst>
          </p:cNvPr>
          <p:cNvSpPr txBox="1"/>
          <p:nvPr/>
        </p:nvSpPr>
        <p:spPr>
          <a:xfrm>
            <a:off x="254025" y="619031"/>
            <a:ext cx="2809875" cy="461665"/>
          </a:xfrm>
          <a:prstGeom prst="rect">
            <a:avLst/>
          </a:prstGeom>
          <a:noFill/>
        </p:spPr>
        <p:txBody>
          <a:bodyPr wrap="square" rtlCol="0">
            <a:spAutoFit/>
          </a:bodyPr>
          <a:lstStyle/>
          <a:p>
            <a:r>
              <a:rPr lang="en-US" sz="2400" b="1" dirty="0">
                <a:solidFill>
                  <a:schemeClr val="bg1"/>
                </a:solidFill>
                <a:latin typeface="+mj-lt"/>
              </a:rPr>
              <a:t>Game Publishing</a:t>
            </a:r>
            <a:endParaRPr lang="en-ID" sz="2400" b="1" dirty="0">
              <a:solidFill>
                <a:schemeClr val="bg1"/>
              </a:solidFill>
              <a:latin typeface="+mj-lt"/>
            </a:endParaRPr>
          </a:p>
        </p:txBody>
      </p:sp>
      <p:sp>
        <p:nvSpPr>
          <p:cNvPr id="14" name="TextBox 13"/>
          <p:cNvSpPr txBox="1"/>
          <p:nvPr/>
        </p:nvSpPr>
        <p:spPr>
          <a:xfrm flipH="1">
            <a:off x="415495" y="1316406"/>
            <a:ext cx="2660155" cy="2741520"/>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Games publishers give developers the money upfront to make a game, then they work closely with the developers to make sure the game’s being made as agreed, to budget, and on time.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Throughout the game development process, </a:t>
            </a:r>
            <a:r>
              <a:rPr lang="en-US" sz="1000" dirty="0">
                <a:solidFill>
                  <a:schemeClr val="accent1"/>
                </a:solidFill>
                <a:ea typeface="Lato regular" panose="020F0502020204030203" pitchFamily="34" charset="0"/>
                <a:cs typeface="Lato regular" panose="020F0502020204030203" pitchFamily="34" charset="0"/>
              </a:rPr>
              <a:t>publishers help the developers with jobs to support the development of the game.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If you’re working at a game publisher, you will likely be responsible for marketing, live operations, or business development. </a:t>
            </a: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110430" y="4843706"/>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295061" y="442457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3940457" y="429286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7818349" y="42647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444212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200329"/>
          </a:xfrm>
          <a:prstGeom prst="rect">
            <a:avLst/>
          </a:prstGeom>
          <a:noFill/>
        </p:spPr>
        <p:txBody>
          <a:bodyPr wrap="square" rtlCol="0">
            <a:spAutoFit/>
          </a:bodyPr>
          <a:lstStyle/>
          <a:p>
            <a:r>
              <a:rPr lang="en-US" sz="2400" b="1" dirty="0">
                <a:solidFill>
                  <a:schemeClr val="bg1"/>
                </a:solidFill>
                <a:latin typeface="+mj-lt"/>
              </a:rPr>
              <a:t>Discussion: Are you More of a Creative or analytical person?</a:t>
            </a:r>
          </a:p>
        </p:txBody>
      </p:sp>
      <p:sp>
        <p:nvSpPr>
          <p:cNvPr id="6" name="Right Arrow 5"/>
          <p:cNvSpPr/>
          <p:nvPr/>
        </p:nvSpPr>
        <p:spPr>
          <a:xfrm>
            <a:off x="7166798" y="3541545"/>
            <a:ext cx="317744" cy="77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TextBox 7"/>
          <p:cNvSpPr txBox="1"/>
          <p:nvPr/>
        </p:nvSpPr>
        <p:spPr>
          <a:xfrm flipH="1">
            <a:off x="7635577" y="3511172"/>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JOIN GAME</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TextBox 15">
            <a:extLst>
              <a:ext uri="{FF2B5EF4-FFF2-40B4-BE49-F238E27FC236}">
                <a16:creationId xmlns:a16="http://schemas.microsoft.com/office/drawing/2014/main" id="{8E19A203-CE70-4664-8C87-CE9AD06F82EB}"/>
              </a:ext>
            </a:extLst>
          </p:cNvPr>
          <p:cNvSpPr txBox="1"/>
          <p:nvPr/>
        </p:nvSpPr>
        <p:spPr>
          <a:xfrm flipH="1">
            <a:off x="5409284" y="2048554"/>
            <a:ext cx="3401287" cy="112569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 creative person is someone who enjoys making things and being very hands-on with what they’re working on. On the other hand, an analytical person may enjoy taking a hands-off approach. Rather than making anything, they’re leading whatever is already made to completion.  </a:t>
            </a:r>
          </a:p>
        </p:txBody>
      </p:sp>
    </p:spTree>
    <p:extLst>
      <p:ext uri="{BB962C8B-B14F-4D97-AF65-F5344CB8AC3E}">
        <p14:creationId xmlns:p14="http://schemas.microsoft.com/office/powerpoint/2010/main" val="245640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p:bldP spid="11" grpId="0" animBg="1"/>
      <p:bldP spid="12" grpId="0" animBg="1"/>
      <p:bldP spid="22" grpId="0" animBg="1"/>
      <p:bldP spid="23"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0" y="0"/>
            <a:ext cx="5223803" cy="5143500"/>
          </a:xfrm>
          <a:prstGeom prst="rect">
            <a:avLst/>
          </a:prstGeom>
        </p:spPr>
      </p:pic>
      <p:pic>
        <p:nvPicPr>
          <p:cNvPr id="16" name="Picture Placeholder 15">
            <a:extLst>
              <a:ext uri="{FF2B5EF4-FFF2-40B4-BE49-F238E27FC236}">
                <a16:creationId xmlns:a16="http://schemas.microsoft.com/office/drawing/2014/main" id="{E3A5DCB1-9BB0-49F6-972C-A352C72B4A34}"/>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1418" r="21418"/>
          <a:stretch/>
        </p:blipFill>
        <p:spPr>
          <a:xfrm>
            <a:off x="5979997" y="1647404"/>
            <a:ext cx="3164003" cy="3492325"/>
          </a:xfrm>
          <a:solidFill>
            <a:schemeClr val="bg2"/>
          </a:solidFill>
        </p:spPr>
      </p:pic>
      <p:sp>
        <p:nvSpPr>
          <p:cNvPr id="4" name="Freeform 3"/>
          <p:cNvSpPr/>
          <p:nvPr/>
        </p:nvSpPr>
        <p:spPr>
          <a:xfrm rot="21314969">
            <a:off x="7560322" y="1206907"/>
            <a:ext cx="1338500" cy="1522707"/>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5431374" y="3487030"/>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5475541" y="3996574"/>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975151" y="388830"/>
            <a:ext cx="5386534" cy="461665"/>
          </a:xfrm>
          <a:prstGeom prst="rect">
            <a:avLst/>
          </a:prstGeom>
          <a:noFill/>
        </p:spPr>
        <p:txBody>
          <a:bodyPr wrap="square" rtlCol="0">
            <a:spAutoFit/>
          </a:bodyPr>
          <a:lstStyle/>
          <a:p>
            <a:r>
              <a:rPr lang="en-US" sz="2400" b="1" dirty="0">
                <a:solidFill>
                  <a:schemeClr val="bg1"/>
                </a:solidFill>
                <a:latin typeface="+mj-lt"/>
              </a:rPr>
              <a:t>Jobs in Game Development</a:t>
            </a:r>
            <a:endParaRPr lang="en-ID" sz="2400" b="1" dirty="0">
              <a:solidFill>
                <a:schemeClr val="bg1"/>
              </a:solidFill>
              <a:latin typeface="+mj-lt"/>
            </a:endParaRPr>
          </a:p>
        </p:txBody>
      </p:sp>
      <p:sp>
        <p:nvSpPr>
          <p:cNvPr id="11" name="TextBox 10"/>
          <p:cNvSpPr txBox="1"/>
          <p:nvPr/>
        </p:nvSpPr>
        <p:spPr>
          <a:xfrm flipH="1">
            <a:off x="525113" y="1087938"/>
            <a:ext cx="1803739" cy="161583"/>
          </a:xfrm>
          <a:prstGeom prst="rect">
            <a:avLst/>
          </a:prstGeom>
          <a:noFill/>
        </p:spPr>
        <p:txBody>
          <a:bodyPr wrap="square" lIns="0" tIns="0" rIns="0" bIns="0" rtlCol="0">
            <a:spAutoFit/>
          </a:bodyPr>
          <a:lstStyle/>
          <a:p>
            <a:r>
              <a:rPr lang="en-US" sz="1050" b="1" spc="225" dirty="0">
                <a:solidFill>
                  <a:schemeClr val="accent1"/>
                </a:solidFill>
                <a:ea typeface="Lato regular" panose="020F0502020204030203" pitchFamily="34" charset="0"/>
                <a:cs typeface="Lato regular" panose="020F0502020204030203" pitchFamily="34" charset="0"/>
              </a:rPr>
              <a:t>Programmers</a:t>
            </a:r>
          </a:p>
        </p:txBody>
      </p:sp>
      <p:sp>
        <p:nvSpPr>
          <p:cNvPr id="12" name="TextBox 11"/>
          <p:cNvSpPr txBox="1"/>
          <p:nvPr/>
        </p:nvSpPr>
        <p:spPr>
          <a:xfrm flipH="1">
            <a:off x="857607" y="1372975"/>
            <a:ext cx="2469154"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 programmer brings a video game concept to life through writing code. You will make sure the technical matches the creative.</a:t>
            </a:r>
          </a:p>
        </p:txBody>
      </p:sp>
      <p:sp>
        <p:nvSpPr>
          <p:cNvPr id="21" name="Multiply 21">
            <a:extLst>
              <a:ext uri="{FF2B5EF4-FFF2-40B4-BE49-F238E27FC236}">
                <a16:creationId xmlns:a16="http://schemas.microsoft.com/office/drawing/2014/main" id="{0BBBC46A-503F-4369-887F-72BB0513E9CE}"/>
              </a:ext>
            </a:extLst>
          </p:cNvPr>
          <p:cNvSpPr/>
          <p:nvPr/>
        </p:nvSpPr>
        <p:spPr>
          <a:xfrm>
            <a:off x="6799755" y="313588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604523" y="19996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TextBox 18">
            <a:extLst>
              <a:ext uri="{FF2B5EF4-FFF2-40B4-BE49-F238E27FC236}">
                <a16:creationId xmlns:a16="http://schemas.microsoft.com/office/drawing/2014/main" id="{FD57CD97-D952-4AD2-AA96-64D0E80F17DA}"/>
              </a:ext>
            </a:extLst>
          </p:cNvPr>
          <p:cNvSpPr txBox="1"/>
          <p:nvPr/>
        </p:nvSpPr>
        <p:spPr>
          <a:xfrm flipH="1">
            <a:off x="524761" y="2247900"/>
            <a:ext cx="1803739" cy="153888"/>
          </a:xfrm>
          <a:prstGeom prst="rect">
            <a:avLst/>
          </a:prstGeom>
          <a:noFill/>
        </p:spPr>
        <p:txBody>
          <a:bodyPr wrap="square" lIns="0" tIns="0" rIns="0" bIns="0" rtlCol="0">
            <a:spAutoFit/>
          </a:bodyPr>
          <a:lstStyle/>
          <a:p>
            <a:r>
              <a:rPr lang="en-US" sz="1000" b="1" spc="225" dirty="0">
                <a:solidFill>
                  <a:schemeClr val="accent1"/>
                </a:solidFill>
                <a:ea typeface="Lato regular" panose="020F0502020204030203" pitchFamily="34" charset="0"/>
                <a:cs typeface="Lato regular" panose="020F0502020204030203" pitchFamily="34" charset="0"/>
              </a:rPr>
              <a:t>Artists</a:t>
            </a:r>
          </a:p>
        </p:txBody>
      </p:sp>
      <p:sp>
        <p:nvSpPr>
          <p:cNvPr id="20" name="TextBox 19">
            <a:extLst>
              <a:ext uri="{FF2B5EF4-FFF2-40B4-BE49-F238E27FC236}">
                <a16:creationId xmlns:a16="http://schemas.microsoft.com/office/drawing/2014/main" id="{22339513-D122-4C52-840E-548843407A13}"/>
              </a:ext>
            </a:extLst>
          </p:cNvPr>
          <p:cNvSpPr txBox="1"/>
          <p:nvPr/>
        </p:nvSpPr>
        <p:spPr>
          <a:xfrm flipH="1">
            <a:off x="524761" y="3444062"/>
            <a:ext cx="1803739" cy="153888"/>
          </a:xfrm>
          <a:prstGeom prst="rect">
            <a:avLst/>
          </a:prstGeom>
          <a:noFill/>
        </p:spPr>
        <p:txBody>
          <a:bodyPr wrap="square" lIns="0" tIns="0" rIns="0" bIns="0" rtlCol="0">
            <a:spAutoFit/>
          </a:bodyPr>
          <a:lstStyle/>
          <a:p>
            <a:r>
              <a:rPr lang="en-US" sz="1000" b="1" spc="225" dirty="0">
                <a:solidFill>
                  <a:schemeClr val="accent1"/>
                </a:solidFill>
                <a:ea typeface="Lato regular" panose="020F0502020204030203" pitchFamily="34" charset="0"/>
                <a:cs typeface="Lato regular" panose="020F0502020204030203" pitchFamily="34" charset="0"/>
              </a:rPr>
              <a:t>Producers</a:t>
            </a:r>
          </a:p>
        </p:txBody>
      </p:sp>
      <p:sp>
        <p:nvSpPr>
          <p:cNvPr id="25" name="TextBox 24">
            <a:extLst>
              <a:ext uri="{FF2B5EF4-FFF2-40B4-BE49-F238E27FC236}">
                <a16:creationId xmlns:a16="http://schemas.microsoft.com/office/drawing/2014/main" id="{4CD874DC-A35A-4888-8659-063DFD7EDBBF}"/>
              </a:ext>
            </a:extLst>
          </p:cNvPr>
          <p:cNvSpPr txBox="1"/>
          <p:nvPr/>
        </p:nvSpPr>
        <p:spPr>
          <a:xfrm flipH="1">
            <a:off x="5077850" y="1089887"/>
            <a:ext cx="1803739" cy="153888"/>
          </a:xfrm>
          <a:prstGeom prst="rect">
            <a:avLst/>
          </a:prstGeom>
          <a:noFill/>
        </p:spPr>
        <p:txBody>
          <a:bodyPr wrap="square" lIns="0" tIns="0" rIns="0" bIns="0" rtlCol="0">
            <a:spAutoFit/>
          </a:bodyPr>
          <a:lstStyle/>
          <a:p>
            <a:r>
              <a:rPr lang="en-US" sz="1000" b="1" spc="225" dirty="0">
                <a:solidFill>
                  <a:schemeClr val="accent1"/>
                </a:solidFill>
                <a:ea typeface="Lato regular" panose="020F0502020204030203" pitchFamily="34" charset="0"/>
                <a:cs typeface="Lato regular" panose="020F0502020204030203" pitchFamily="34" charset="0"/>
              </a:rPr>
              <a:t>Writers</a:t>
            </a:r>
          </a:p>
        </p:txBody>
      </p:sp>
      <p:sp>
        <p:nvSpPr>
          <p:cNvPr id="26" name="TextBox 25">
            <a:extLst>
              <a:ext uri="{FF2B5EF4-FFF2-40B4-BE49-F238E27FC236}">
                <a16:creationId xmlns:a16="http://schemas.microsoft.com/office/drawing/2014/main" id="{18BCD4A6-0D0E-488E-9D36-4A512B14F304}"/>
              </a:ext>
            </a:extLst>
          </p:cNvPr>
          <p:cNvSpPr txBox="1"/>
          <p:nvPr/>
        </p:nvSpPr>
        <p:spPr>
          <a:xfrm flipH="1">
            <a:off x="5202441" y="1392336"/>
            <a:ext cx="2296988"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 video game writer works to develop the plot and write the dialogue for a video game.</a:t>
            </a:r>
          </a:p>
        </p:txBody>
      </p:sp>
      <p:sp>
        <p:nvSpPr>
          <p:cNvPr id="27" name="TextBox 26">
            <a:extLst>
              <a:ext uri="{FF2B5EF4-FFF2-40B4-BE49-F238E27FC236}">
                <a16:creationId xmlns:a16="http://schemas.microsoft.com/office/drawing/2014/main" id="{4BC25740-B5EB-4D88-ACCD-3DBDD7123B32}"/>
              </a:ext>
            </a:extLst>
          </p:cNvPr>
          <p:cNvSpPr txBox="1"/>
          <p:nvPr/>
        </p:nvSpPr>
        <p:spPr>
          <a:xfrm flipH="1">
            <a:off x="857608" y="2533783"/>
            <a:ext cx="2199341"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Artists use their creative skills to develop all visual elements, such as characters, scenery, and surface textures of a game.</a:t>
            </a:r>
          </a:p>
        </p:txBody>
      </p:sp>
      <p:sp>
        <p:nvSpPr>
          <p:cNvPr id="28" name="TextBox 27">
            <a:extLst>
              <a:ext uri="{FF2B5EF4-FFF2-40B4-BE49-F238E27FC236}">
                <a16:creationId xmlns:a16="http://schemas.microsoft.com/office/drawing/2014/main" id="{C8EB80E8-14E8-44F0-B35D-F299E2036F57}"/>
              </a:ext>
            </a:extLst>
          </p:cNvPr>
          <p:cNvSpPr txBox="1"/>
          <p:nvPr/>
        </p:nvSpPr>
        <p:spPr>
          <a:xfrm flipH="1">
            <a:off x="857607" y="3738780"/>
            <a:ext cx="2199341"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 Producers make sure everyone is completing their work on time and delivering a quality game. </a:t>
            </a:r>
          </a:p>
        </p:txBody>
      </p:sp>
    </p:spTree>
    <p:extLst>
      <p:ext uri="{BB962C8B-B14F-4D97-AF65-F5344CB8AC3E}">
        <p14:creationId xmlns:p14="http://schemas.microsoft.com/office/powerpoint/2010/main" val="276509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up)">
                                      <p:cBhvr>
                                        <p:cTn id="53" dur="500"/>
                                        <p:tgtEl>
                                          <p:spTgt spid="19"/>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up)">
                                      <p:cBhvr>
                                        <p:cTn id="61" dur="500"/>
                                        <p:tgtEl>
                                          <p:spTgt spid="25"/>
                                        </p:tgtEl>
                                      </p:cBhvr>
                                    </p:animEffect>
                                  </p:childTnLst>
                                </p:cTn>
                              </p:par>
                            </p:childTnLst>
                          </p:cTn>
                        </p:par>
                        <p:par>
                          <p:cTn id="62" fill="hold">
                            <p:stCondLst>
                              <p:cond delay="65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up)">
                                      <p:cBhvr>
                                        <p:cTn id="69" dur="500"/>
                                        <p:tgtEl>
                                          <p:spTgt spid="27"/>
                                        </p:tgtEl>
                                      </p:cBhvr>
                                    </p:animEffect>
                                  </p:childTnLst>
                                </p:cTn>
                              </p:par>
                            </p:childTnLst>
                          </p:cTn>
                        </p:par>
                        <p:par>
                          <p:cTn id="70" fill="hold">
                            <p:stCondLst>
                              <p:cond delay="7500"/>
                            </p:stCondLst>
                            <p:childTnLst>
                              <p:par>
                                <p:cTn id="71" presetID="22" presetClass="entr" presetSubtype="1"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up)">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1" grpId="0"/>
      <p:bldP spid="12" grpId="0"/>
      <p:bldP spid="21" grpId="0" animBg="1"/>
      <p:bldP spid="22" grpId="0" animBg="1"/>
      <p:bldP spid="23" grpId="0" animBg="1"/>
      <p:bldP spid="24" grpId="0" animBg="1"/>
      <p:bldP spid="19" grpId="0"/>
      <p:bldP spid="20" grpId="0"/>
      <p:bldP spid="25" grpId="0"/>
      <p:bldP spid="26" grpId="0"/>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0" y="0"/>
            <a:ext cx="5223803" cy="5143500"/>
          </a:xfrm>
          <a:prstGeom prst="rect">
            <a:avLst/>
          </a:prstGeom>
        </p:spPr>
      </p:pic>
      <p:pic>
        <p:nvPicPr>
          <p:cNvPr id="16" name="Picture Placeholder 15">
            <a:extLst>
              <a:ext uri="{FF2B5EF4-FFF2-40B4-BE49-F238E27FC236}">
                <a16:creationId xmlns:a16="http://schemas.microsoft.com/office/drawing/2014/main" id="{E3A5DCB1-9BB0-49F6-972C-A352C72B4A34}"/>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1418" r="21418"/>
          <a:stretch/>
        </p:blipFill>
        <p:spPr>
          <a:xfrm>
            <a:off x="5979997" y="1647404"/>
            <a:ext cx="3164003" cy="3492325"/>
          </a:xfrm>
          <a:solidFill>
            <a:schemeClr val="bg2"/>
          </a:solidFill>
        </p:spPr>
      </p:pic>
      <p:sp>
        <p:nvSpPr>
          <p:cNvPr id="4" name="Freeform 3"/>
          <p:cNvSpPr/>
          <p:nvPr/>
        </p:nvSpPr>
        <p:spPr>
          <a:xfrm rot="21314969">
            <a:off x="7560322" y="1206907"/>
            <a:ext cx="1338500" cy="1522707"/>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5431374" y="3487030"/>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5475541" y="3996574"/>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975151" y="388830"/>
            <a:ext cx="5386534" cy="461665"/>
          </a:xfrm>
          <a:prstGeom prst="rect">
            <a:avLst/>
          </a:prstGeom>
          <a:noFill/>
        </p:spPr>
        <p:txBody>
          <a:bodyPr wrap="square" rtlCol="0">
            <a:spAutoFit/>
          </a:bodyPr>
          <a:lstStyle/>
          <a:p>
            <a:r>
              <a:rPr lang="en-US" sz="2400" b="1" dirty="0">
                <a:solidFill>
                  <a:schemeClr val="bg1"/>
                </a:solidFill>
                <a:latin typeface="+mj-lt"/>
              </a:rPr>
              <a:t>Jobs in Game Publishing</a:t>
            </a:r>
            <a:endParaRPr lang="en-ID" sz="2400" b="1" dirty="0">
              <a:solidFill>
                <a:schemeClr val="bg1"/>
              </a:solidFill>
              <a:latin typeface="+mj-lt"/>
            </a:endParaRPr>
          </a:p>
        </p:txBody>
      </p:sp>
      <p:sp>
        <p:nvSpPr>
          <p:cNvPr id="11" name="TextBox 10"/>
          <p:cNvSpPr txBox="1"/>
          <p:nvPr/>
        </p:nvSpPr>
        <p:spPr>
          <a:xfrm flipH="1">
            <a:off x="1113366" y="1119120"/>
            <a:ext cx="1803739" cy="169277"/>
          </a:xfrm>
          <a:prstGeom prst="rect">
            <a:avLst/>
          </a:prstGeom>
          <a:noFill/>
        </p:spPr>
        <p:txBody>
          <a:bodyPr wrap="square" lIns="0" tIns="0" rIns="0" bIns="0" rtlCol="0">
            <a:spAutoFit/>
          </a:bodyPr>
          <a:lstStyle/>
          <a:p>
            <a:r>
              <a:rPr lang="en-US" sz="1100" b="1" spc="225" dirty="0">
                <a:solidFill>
                  <a:schemeClr val="accent1"/>
                </a:solidFill>
                <a:ea typeface="Lato regular" panose="020F0502020204030203" pitchFamily="34" charset="0"/>
                <a:cs typeface="Lato regular" panose="020F0502020204030203" pitchFamily="34" charset="0"/>
              </a:rPr>
              <a:t>Marketing</a:t>
            </a:r>
          </a:p>
        </p:txBody>
      </p:sp>
      <p:sp>
        <p:nvSpPr>
          <p:cNvPr id="12" name="TextBox 11"/>
          <p:cNvSpPr txBox="1"/>
          <p:nvPr/>
        </p:nvSpPr>
        <p:spPr>
          <a:xfrm flipH="1">
            <a:off x="1469077" y="1485743"/>
            <a:ext cx="2469154" cy="1181990"/>
          </a:xfrm>
          <a:prstGeom prst="rect">
            <a:avLst/>
          </a:prstGeom>
          <a:noFill/>
        </p:spPr>
        <p:txBody>
          <a:bodyPr wrap="square" lIns="0" tIns="0" rIns="0" bIns="0" rtlCol="0">
            <a:spAutoFit/>
          </a:bodyPr>
          <a:lstStyle/>
          <a:p>
            <a:pPr>
              <a:lnSpc>
                <a:spcPct val="150000"/>
              </a:lnSpc>
            </a:pPr>
            <a:r>
              <a:rPr lang="en-US" sz="1050" dirty="0">
                <a:solidFill>
                  <a:schemeClr val="bg1"/>
                </a:solidFill>
                <a:ea typeface="Lato regular" panose="020F0502020204030203" pitchFamily="34" charset="0"/>
                <a:cs typeface="Lato regular" panose="020F0502020204030203" pitchFamily="34" charset="0"/>
              </a:rPr>
              <a:t>Those in marketing work to sell games to consumers, including deciding where they will sell them and how they will advertise them.</a:t>
            </a:r>
          </a:p>
          <a:p>
            <a:pPr>
              <a:lnSpc>
                <a:spcPct val="150000"/>
              </a:lnSpc>
            </a:pPr>
            <a:endParaRPr lang="en-US" sz="1050" dirty="0">
              <a:solidFill>
                <a:schemeClr val="bg1"/>
              </a:solidFill>
              <a:ea typeface="Lato regular" panose="020F0502020204030203" pitchFamily="34" charset="0"/>
              <a:cs typeface="Lato regular" panose="020F0502020204030203" pitchFamily="34" charset="0"/>
            </a:endParaRPr>
          </a:p>
        </p:txBody>
      </p:sp>
      <p:sp>
        <p:nvSpPr>
          <p:cNvPr id="21" name="Multiply 21">
            <a:extLst>
              <a:ext uri="{FF2B5EF4-FFF2-40B4-BE49-F238E27FC236}">
                <a16:creationId xmlns:a16="http://schemas.microsoft.com/office/drawing/2014/main" id="{0BBBC46A-503F-4369-887F-72BB0513E9CE}"/>
              </a:ext>
            </a:extLst>
          </p:cNvPr>
          <p:cNvSpPr/>
          <p:nvPr/>
        </p:nvSpPr>
        <p:spPr>
          <a:xfrm>
            <a:off x="6799755" y="313588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604523" y="19996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TextBox 18">
            <a:extLst>
              <a:ext uri="{FF2B5EF4-FFF2-40B4-BE49-F238E27FC236}">
                <a16:creationId xmlns:a16="http://schemas.microsoft.com/office/drawing/2014/main" id="{FD57CD97-D952-4AD2-AA96-64D0E80F17DA}"/>
              </a:ext>
            </a:extLst>
          </p:cNvPr>
          <p:cNvSpPr txBox="1"/>
          <p:nvPr/>
        </p:nvSpPr>
        <p:spPr>
          <a:xfrm flipH="1">
            <a:off x="1113366" y="2583396"/>
            <a:ext cx="1803739" cy="161583"/>
          </a:xfrm>
          <a:prstGeom prst="rect">
            <a:avLst/>
          </a:prstGeom>
          <a:noFill/>
        </p:spPr>
        <p:txBody>
          <a:bodyPr wrap="square" lIns="0" tIns="0" rIns="0" bIns="0" rtlCol="0">
            <a:spAutoFit/>
          </a:bodyPr>
          <a:lstStyle/>
          <a:p>
            <a:r>
              <a:rPr lang="en-US" sz="1050" b="1" spc="225" dirty="0">
                <a:solidFill>
                  <a:schemeClr val="accent1"/>
                </a:solidFill>
                <a:ea typeface="Lato regular" panose="020F0502020204030203" pitchFamily="34" charset="0"/>
                <a:cs typeface="Lato regular" panose="020F0502020204030203" pitchFamily="34" charset="0"/>
              </a:rPr>
              <a:t>Live Operations</a:t>
            </a:r>
          </a:p>
        </p:txBody>
      </p:sp>
      <p:sp>
        <p:nvSpPr>
          <p:cNvPr id="20" name="TextBox 19">
            <a:extLst>
              <a:ext uri="{FF2B5EF4-FFF2-40B4-BE49-F238E27FC236}">
                <a16:creationId xmlns:a16="http://schemas.microsoft.com/office/drawing/2014/main" id="{22339513-D122-4C52-840E-548843407A13}"/>
              </a:ext>
            </a:extLst>
          </p:cNvPr>
          <p:cNvSpPr txBox="1"/>
          <p:nvPr/>
        </p:nvSpPr>
        <p:spPr>
          <a:xfrm flipH="1">
            <a:off x="4939634" y="1122966"/>
            <a:ext cx="1803739" cy="161583"/>
          </a:xfrm>
          <a:prstGeom prst="rect">
            <a:avLst/>
          </a:prstGeom>
          <a:noFill/>
        </p:spPr>
        <p:txBody>
          <a:bodyPr wrap="square" lIns="0" tIns="0" rIns="0" bIns="0" rtlCol="0">
            <a:spAutoFit/>
          </a:bodyPr>
          <a:lstStyle/>
          <a:p>
            <a:r>
              <a:rPr lang="en-US" sz="1050" b="1" spc="225" dirty="0">
                <a:solidFill>
                  <a:schemeClr val="accent1"/>
                </a:solidFill>
                <a:ea typeface="Lato regular" panose="020F0502020204030203" pitchFamily="34" charset="0"/>
                <a:cs typeface="Lato regular" panose="020F0502020204030203" pitchFamily="34" charset="0"/>
              </a:rPr>
              <a:t>Business Development</a:t>
            </a:r>
          </a:p>
        </p:txBody>
      </p:sp>
      <p:sp>
        <p:nvSpPr>
          <p:cNvPr id="27" name="TextBox 26">
            <a:extLst>
              <a:ext uri="{FF2B5EF4-FFF2-40B4-BE49-F238E27FC236}">
                <a16:creationId xmlns:a16="http://schemas.microsoft.com/office/drawing/2014/main" id="{4BC25740-B5EB-4D88-ACCD-3DBDD7123B32}"/>
              </a:ext>
            </a:extLst>
          </p:cNvPr>
          <p:cNvSpPr txBox="1"/>
          <p:nvPr/>
        </p:nvSpPr>
        <p:spPr>
          <a:xfrm flipH="1">
            <a:off x="1469077" y="2929636"/>
            <a:ext cx="2199341" cy="697242"/>
          </a:xfrm>
          <a:prstGeom prst="rect">
            <a:avLst/>
          </a:prstGeom>
          <a:noFill/>
        </p:spPr>
        <p:txBody>
          <a:bodyPr wrap="square" lIns="0" tIns="0" rIns="0" bIns="0" rtlCol="0">
            <a:spAutoFit/>
          </a:bodyPr>
          <a:lstStyle/>
          <a:p>
            <a:pPr>
              <a:lnSpc>
                <a:spcPct val="150000"/>
              </a:lnSpc>
            </a:pPr>
            <a:r>
              <a:rPr lang="en-US" sz="1050" dirty="0">
                <a:solidFill>
                  <a:schemeClr val="bg1"/>
                </a:solidFill>
                <a:ea typeface="Lato regular" panose="020F0502020204030203" pitchFamily="34" charset="0"/>
                <a:cs typeface="Lato regular" panose="020F0502020204030203" pitchFamily="34" charset="0"/>
              </a:rPr>
              <a:t>People that make sure game releases go smoothly by overseeing how the game is planned and managed.</a:t>
            </a:r>
          </a:p>
        </p:txBody>
      </p:sp>
      <p:sp>
        <p:nvSpPr>
          <p:cNvPr id="28" name="TextBox 27">
            <a:extLst>
              <a:ext uri="{FF2B5EF4-FFF2-40B4-BE49-F238E27FC236}">
                <a16:creationId xmlns:a16="http://schemas.microsoft.com/office/drawing/2014/main" id="{C8EB80E8-14E8-44F0-B35D-F299E2036F57}"/>
              </a:ext>
            </a:extLst>
          </p:cNvPr>
          <p:cNvSpPr txBox="1"/>
          <p:nvPr/>
        </p:nvSpPr>
        <p:spPr>
          <a:xfrm flipH="1">
            <a:off x="5223803" y="1455423"/>
            <a:ext cx="2199341" cy="697242"/>
          </a:xfrm>
          <a:prstGeom prst="rect">
            <a:avLst/>
          </a:prstGeom>
          <a:noFill/>
        </p:spPr>
        <p:txBody>
          <a:bodyPr wrap="square" lIns="0" tIns="0" rIns="0" bIns="0" rtlCol="0">
            <a:spAutoFit/>
          </a:bodyPr>
          <a:lstStyle/>
          <a:p>
            <a:pPr>
              <a:lnSpc>
                <a:spcPct val="150000"/>
              </a:lnSpc>
            </a:pPr>
            <a:r>
              <a:rPr lang="en-US" sz="1050" dirty="0">
                <a:solidFill>
                  <a:schemeClr val="bg1"/>
                </a:solidFill>
                <a:ea typeface="Lato regular" panose="020F0502020204030203" pitchFamily="34" charset="0"/>
                <a:cs typeface="Lato regular" panose="020F0502020204030203" pitchFamily="34" charset="0"/>
              </a:rPr>
              <a:t>Those in business development use ideas, initiatives, and activities to help make a business better.</a:t>
            </a:r>
          </a:p>
        </p:txBody>
      </p:sp>
    </p:spTree>
    <p:extLst>
      <p:ext uri="{BB962C8B-B14F-4D97-AF65-F5344CB8AC3E}">
        <p14:creationId xmlns:p14="http://schemas.microsoft.com/office/powerpoint/2010/main" val="133159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up)">
                                      <p:cBhvr>
                                        <p:cTn id="53" dur="500"/>
                                        <p:tgtEl>
                                          <p:spTgt spid="19"/>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up)">
                                      <p:cBhvr>
                                        <p:cTn id="61" dur="500"/>
                                        <p:tgtEl>
                                          <p:spTgt spid="27"/>
                                        </p:tgtEl>
                                      </p:cBhvr>
                                    </p:animEffect>
                                  </p:childTnLst>
                                </p:cTn>
                              </p:par>
                            </p:childTnLst>
                          </p:cTn>
                        </p:par>
                        <p:par>
                          <p:cTn id="62" fill="hold">
                            <p:stCondLst>
                              <p:cond delay="6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1" grpId="0"/>
      <p:bldP spid="12" grpId="0"/>
      <p:bldP spid="21" grpId="0" animBg="1"/>
      <p:bldP spid="22" grpId="0" animBg="1"/>
      <p:bldP spid="23" grpId="0" animBg="1"/>
      <p:bldP spid="24" grpId="0" animBg="1"/>
      <p:bldP spid="19" grpId="0"/>
      <p:bldP spid="20" grpId="0"/>
      <p:bldP spid="27" grpId="0"/>
      <p:bldP spid="28" grpId="0"/>
    </p:bldLst>
  </p:timing>
</p:sld>
</file>

<file path=ppt/theme/theme1.xml><?xml version="1.0" encoding="utf-8"?>
<a:theme xmlns:a="http://schemas.openxmlformats.org/drawingml/2006/main" name="Facet">
  <a:themeElements>
    <a:clrScheme name="USF Colors">
      <a:dk1>
        <a:srgbClr val="005432"/>
      </a:dk1>
      <a:lt1>
        <a:srgbClr val="FFFFFF"/>
      </a:lt1>
      <a:dk2>
        <a:srgbClr val="006747"/>
      </a:dk2>
      <a:lt2>
        <a:srgbClr val="EAE5EB"/>
      </a:lt2>
      <a:accent1>
        <a:srgbClr val="DBE442"/>
      </a:accent1>
      <a:accent2>
        <a:srgbClr val="9CCB3B"/>
      </a:accent2>
      <a:accent3>
        <a:srgbClr val="009374"/>
      </a:accent3>
      <a:accent4>
        <a:srgbClr val="80B0A6"/>
      </a:accent4>
      <a:accent5>
        <a:srgbClr val="006484"/>
      </a:accent5>
      <a:accent6>
        <a:srgbClr val="CAD2D8"/>
      </a:accent6>
      <a:hlink>
        <a:srgbClr val="7E96A0"/>
      </a:hlink>
      <a:folHlink>
        <a:srgbClr val="466069"/>
      </a:folHlink>
    </a:clrScheme>
    <a:fontScheme name="Custom 2">
      <a:majorFont>
        <a:latin typeface="Gobold Bold"/>
        <a:ea typeface=""/>
        <a:cs typeface=""/>
      </a:majorFont>
      <a:minorFont>
        <a:latin typeface="Trade Gothic LT Std Bold"/>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Esport Game Powerpoint Template" id="{1975693C-DF42-49AD-BA6D-BDD657E8B4A0}" vid="{A57A49D8-FC6C-4B53-8681-B77A47A1C61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1915</TotalTime>
  <Words>841</Words>
  <Application>Microsoft Office PowerPoint</Application>
  <PresentationFormat>On-screen Show (16:9)</PresentationFormat>
  <Paragraphs>69</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等线</vt:lpstr>
      <vt:lpstr>Arial</vt:lpstr>
      <vt:lpstr>Bahnschrift Light</vt:lpstr>
      <vt:lpstr>Gobold Bold</vt:lpstr>
      <vt:lpstr>Trade Gothic LT Std Bold</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GiantDesign</dc:creator>
  <cp:lastModifiedBy>Olivia Schmidt</cp:lastModifiedBy>
  <cp:revision>118</cp:revision>
  <dcterms:created xsi:type="dcterms:W3CDTF">2019-11-17T17:43:39Z</dcterms:created>
  <dcterms:modified xsi:type="dcterms:W3CDTF">2021-07-20T02:12:54Z</dcterms:modified>
</cp:coreProperties>
</file>