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2"/>
  </p:notesMasterIdLst>
  <p:sldIdLst>
    <p:sldId id="256" r:id="rId2"/>
    <p:sldId id="259" r:id="rId3"/>
    <p:sldId id="288" r:id="rId4"/>
    <p:sldId id="260" r:id="rId5"/>
    <p:sldId id="286" r:id="rId6"/>
    <p:sldId id="289" r:id="rId7"/>
    <p:sldId id="258" r:id="rId8"/>
    <p:sldId id="261" r:id="rId9"/>
    <p:sldId id="266" r:id="rId10"/>
    <p:sldId id="265"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89DA"/>
    <a:srgbClr val="003520"/>
    <a:srgbClr val="33CCCC"/>
    <a:srgbClr val="009458"/>
    <a:srgbClr val="091335"/>
    <a:srgbClr val="1F2731"/>
    <a:srgbClr val="E6E6E6"/>
    <a:srgbClr val="070F2B"/>
    <a:srgbClr val="030611"/>
    <a:srgbClr val="0003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660"/>
  </p:normalViewPr>
  <p:slideViewPr>
    <p:cSldViewPr snapToGrid="0">
      <p:cViewPr varScale="1">
        <p:scale>
          <a:sx n="166" d="100"/>
          <a:sy n="166" d="100"/>
        </p:scale>
        <p:origin x="403" y="1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2"/>
            <a:ext cx="9144000" cy="3272588"/>
          </a:xfrm>
          <a:custGeom>
            <a:avLst/>
            <a:gdLst>
              <a:gd name="connsiteX0" fmla="*/ 0 w 12192000"/>
              <a:gd name="connsiteY0" fmla="*/ 0 h 4363451"/>
              <a:gd name="connsiteX1" fmla="*/ 12192000 w 12192000"/>
              <a:gd name="connsiteY1" fmla="*/ 0 h 4363451"/>
              <a:gd name="connsiteX2" fmla="*/ 12192000 w 12192000"/>
              <a:gd name="connsiteY2" fmla="*/ 3388062 h 4363451"/>
              <a:gd name="connsiteX3" fmla="*/ 7959720 w 12192000"/>
              <a:gd name="connsiteY3" fmla="*/ 4363451 h 4363451"/>
              <a:gd name="connsiteX4" fmla="*/ 0 w 12192000"/>
              <a:gd name="connsiteY4" fmla="*/ 3468113 h 4363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363451">
                <a:moveTo>
                  <a:pt x="0" y="0"/>
                </a:moveTo>
                <a:lnTo>
                  <a:pt x="12192000" y="0"/>
                </a:lnTo>
                <a:lnTo>
                  <a:pt x="12192000" y="3388062"/>
                </a:lnTo>
                <a:lnTo>
                  <a:pt x="7959720" y="4363451"/>
                </a:lnTo>
                <a:lnTo>
                  <a:pt x="0" y="346811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60857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500063" y="0"/>
            <a:ext cx="4792419" cy="5143500"/>
          </a:xfrm>
          <a:custGeom>
            <a:avLst/>
            <a:gdLst>
              <a:gd name="connsiteX0" fmla="*/ 3682394 w 5972358"/>
              <a:gd name="connsiteY0" fmla="*/ 2386522 h 6858000"/>
              <a:gd name="connsiteX1" fmla="*/ 5972358 w 5972358"/>
              <a:gd name="connsiteY1" fmla="*/ 6858000 h 6858000"/>
              <a:gd name="connsiteX2" fmla="*/ 2494862 w 5972358"/>
              <a:gd name="connsiteY2" fmla="*/ 6858000 h 6858000"/>
              <a:gd name="connsiteX3" fmla="*/ 1944665 w 5972358"/>
              <a:gd name="connsiteY3" fmla="*/ 5783662 h 6858000"/>
              <a:gd name="connsiteX4" fmla="*/ 1724877 w 5972358"/>
              <a:gd name="connsiteY4" fmla="*/ 0 h 6858000"/>
              <a:gd name="connsiteX5" fmla="*/ 4588496 w 5972358"/>
              <a:gd name="connsiteY5" fmla="*/ 0 h 6858000"/>
              <a:gd name="connsiteX6" fmla="*/ 2249671 w 5972358"/>
              <a:gd name="connsiteY6" fmla="*/ 4739001 h 6858000"/>
              <a:gd name="connsiteX7" fmla="*/ 0 w 5972358"/>
              <a:gd name="connsiteY7" fmla="*/ 34355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72358" h="6858000">
                <a:moveTo>
                  <a:pt x="3682394" y="2386522"/>
                </a:moveTo>
                <a:lnTo>
                  <a:pt x="5972358" y="6858000"/>
                </a:lnTo>
                <a:lnTo>
                  <a:pt x="2494862" y="6858000"/>
                </a:lnTo>
                <a:lnTo>
                  <a:pt x="1944665" y="5783662"/>
                </a:lnTo>
                <a:close/>
                <a:moveTo>
                  <a:pt x="1724877" y="0"/>
                </a:moveTo>
                <a:lnTo>
                  <a:pt x="4588496" y="0"/>
                </a:lnTo>
                <a:lnTo>
                  <a:pt x="2249671" y="4739001"/>
                </a:lnTo>
                <a:lnTo>
                  <a:pt x="0" y="343557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01836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grpSp>
        <p:nvGrpSpPr>
          <p:cNvPr id="17" name="Group 16"/>
          <p:cNvGrpSpPr/>
          <p:nvPr userDrawn="1"/>
        </p:nvGrpSpPr>
        <p:grpSpPr>
          <a:xfrm>
            <a:off x="0" y="0"/>
            <a:ext cx="2487277" cy="3282744"/>
            <a:chOff x="0" y="0"/>
            <a:chExt cx="3316369" cy="4376992"/>
          </a:xfrm>
        </p:grpSpPr>
        <p:sp>
          <p:nvSpPr>
            <p:cNvPr id="11" name="Freeform 10"/>
            <p:cNvSpPr/>
            <p:nvPr userDrawn="1"/>
          </p:nvSpPr>
          <p:spPr>
            <a:xfrm>
              <a:off x="2" y="1"/>
              <a:ext cx="3316367" cy="4376991"/>
            </a:xfrm>
            <a:custGeom>
              <a:avLst/>
              <a:gdLst>
                <a:gd name="connsiteX0" fmla="*/ 0 w 3316367"/>
                <a:gd name="connsiteY0" fmla="*/ 0 h 4376991"/>
                <a:gd name="connsiteX1" fmla="*/ 3136367 w 3316367"/>
                <a:gd name="connsiteY1" fmla="*/ 0 h 4376991"/>
                <a:gd name="connsiteX2" fmla="*/ 3316367 w 3316367"/>
                <a:gd name="connsiteY2" fmla="*/ 4376991 h 4376991"/>
                <a:gd name="connsiteX3" fmla="*/ 0 w 3316367"/>
                <a:gd name="connsiteY3" fmla="*/ 1755546 h 4376991"/>
              </a:gdLst>
              <a:ahLst/>
              <a:cxnLst>
                <a:cxn ang="0">
                  <a:pos x="connsiteX0" y="connsiteY0"/>
                </a:cxn>
                <a:cxn ang="0">
                  <a:pos x="connsiteX1" y="connsiteY1"/>
                </a:cxn>
                <a:cxn ang="0">
                  <a:pos x="connsiteX2" y="connsiteY2"/>
                </a:cxn>
                <a:cxn ang="0">
                  <a:pos x="connsiteX3" y="connsiteY3"/>
                </a:cxn>
              </a:cxnLst>
              <a:rect l="l" t="t" r="r" b="b"/>
              <a:pathLst>
                <a:path w="3316367" h="4376991">
                  <a:moveTo>
                    <a:pt x="0" y="0"/>
                  </a:moveTo>
                  <a:lnTo>
                    <a:pt x="3136367" y="0"/>
                  </a:lnTo>
                  <a:lnTo>
                    <a:pt x="3316367" y="4376991"/>
                  </a:lnTo>
                  <a:lnTo>
                    <a:pt x="0" y="17555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15"/>
            <p:cNvSpPr/>
            <p:nvPr userDrawn="1"/>
          </p:nvSpPr>
          <p:spPr>
            <a:xfrm>
              <a:off x="0" y="0"/>
              <a:ext cx="3316368" cy="4376992"/>
            </a:xfrm>
            <a:custGeom>
              <a:avLst/>
              <a:gdLst>
                <a:gd name="connsiteX0" fmla="*/ 0 w 3316368"/>
                <a:gd name="connsiteY0" fmla="*/ 0 h 4376992"/>
                <a:gd name="connsiteX1" fmla="*/ 599228 w 3316368"/>
                <a:gd name="connsiteY1" fmla="*/ 0 h 4376992"/>
                <a:gd name="connsiteX2" fmla="*/ 3316368 w 3316368"/>
                <a:gd name="connsiteY2" fmla="*/ 4376992 h 4376992"/>
                <a:gd name="connsiteX3" fmla="*/ 0 w 3316368"/>
                <a:gd name="connsiteY3" fmla="*/ 1794250 h 4376992"/>
              </a:gdLst>
              <a:ahLst/>
              <a:cxnLst>
                <a:cxn ang="0">
                  <a:pos x="connsiteX0" y="connsiteY0"/>
                </a:cxn>
                <a:cxn ang="0">
                  <a:pos x="connsiteX1" y="connsiteY1"/>
                </a:cxn>
                <a:cxn ang="0">
                  <a:pos x="connsiteX2" y="connsiteY2"/>
                </a:cxn>
                <a:cxn ang="0">
                  <a:pos x="connsiteX3" y="connsiteY3"/>
                </a:cxn>
              </a:cxnLst>
              <a:rect l="l" t="t" r="r" b="b"/>
              <a:pathLst>
                <a:path w="3316368" h="4376992">
                  <a:moveTo>
                    <a:pt x="0" y="0"/>
                  </a:moveTo>
                  <a:lnTo>
                    <a:pt x="599228" y="0"/>
                  </a:lnTo>
                  <a:lnTo>
                    <a:pt x="3316368" y="4376992"/>
                  </a:lnTo>
                  <a:lnTo>
                    <a:pt x="0" y="17942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0" name="Picture Placeholder 13"/>
          <p:cNvSpPr>
            <a:spLocks noGrp="1"/>
          </p:cNvSpPr>
          <p:nvPr>
            <p:ph type="pic" sz="quarter" idx="10"/>
          </p:nvPr>
        </p:nvSpPr>
        <p:spPr>
          <a:xfrm>
            <a:off x="0" y="514350"/>
            <a:ext cx="5238750" cy="4629150"/>
          </a:xfrm>
          <a:prstGeom prst="rect">
            <a:avLst/>
          </a:prstGeom>
        </p:spPr>
        <p:txBody>
          <a:bodyPr/>
          <a:lstStyle/>
          <a:p>
            <a:endParaRPr lang="en-US"/>
          </a:p>
        </p:txBody>
      </p:sp>
    </p:spTree>
    <p:extLst>
      <p:ext uri="{BB962C8B-B14F-4D97-AF65-F5344CB8AC3E}">
        <p14:creationId xmlns:p14="http://schemas.microsoft.com/office/powerpoint/2010/main" val="140771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2" y="1175658"/>
            <a:ext cx="9144000" cy="3967843"/>
          </a:xfrm>
          <a:custGeom>
            <a:avLst/>
            <a:gdLst>
              <a:gd name="connsiteX0" fmla="*/ 0 w 12192000"/>
              <a:gd name="connsiteY0" fmla="*/ 956136 h 5290457"/>
              <a:gd name="connsiteX1" fmla="*/ 7681819 w 12192000"/>
              <a:gd name="connsiteY1" fmla="*/ 2802141 h 5290457"/>
              <a:gd name="connsiteX2" fmla="*/ 4108072 w 12192000"/>
              <a:gd name="connsiteY2" fmla="*/ 5290457 h 5290457"/>
              <a:gd name="connsiteX3" fmla="*/ 0 w 12192000"/>
              <a:gd name="connsiteY3" fmla="*/ 5290457 h 5290457"/>
              <a:gd name="connsiteX4" fmla="*/ 12169512 w 12192000"/>
              <a:gd name="connsiteY4" fmla="*/ 0 h 5290457"/>
              <a:gd name="connsiteX5" fmla="*/ 12192000 w 12192000"/>
              <a:gd name="connsiteY5" fmla="*/ 0 h 5290457"/>
              <a:gd name="connsiteX6" fmla="*/ 12192000 w 12192000"/>
              <a:gd name="connsiteY6" fmla="*/ 5290457 h 5290457"/>
              <a:gd name="connsiteX7" fmla="*/ 4708992 w 12192000"/>
              <a:gd name="connsiteY7" fmla="*/ 5290457 h 5290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290457">
                <a:moveTo>
                  <a:pt x="0" y="956136"/>
                </a:moveTo>
                <a:lnTo>
                  <a:pt x="7681819" y="2802141"/>
                </a:lnTo>
                <a:lnTo>
                  <a:pt x="4108072" y="5290457"/>
                </a:lnTo>
                <a:lnTo>
                  <a:pt x="0" y="5290457"/>
                </a:lnTo>
                <a:close/>
                <a:moveTo>
                  <a:pt x="12169512" y="0"/>
                </a:moveTo>
                <a:lnTo>
                  <a:pt x="12192000" y="0"/>
                </a:lnTo>
                <a:lnTo>
                  <a:pt x="12192000" y="5290457"/>
                </a:lnTo>
                <a:lnTo>
                  <a:pt x="4708992" y="529045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44086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591050" y="0"/>
            <a:ext cx="4552950" cy="5143500"/>
          </a:xfrm>
          <a:custGeom>
            <a:avLst/>
            <a:gdLst>
              <a:gd name="connsiteX0" fmla="*/ 1771657 w 6070600"/>
              <a:gd name="connsiteY0" fmla="*/ 1587500 h 6858000"/>
              <a:gd name="connsiteX1" fmla="*/ 2651193 w 6070600"/>
              <a:gd name="connsiteY1" fmla="*/ 5331189 h 6858000"/>
              <a:gd name="connsiteX2" fmla="*/ 6070600 w 6070600"/>
              <a:gd name="connsiteY2" fmla="*/ 6858000 h 6858000"/>
              <a:gd name="connsiteX3" fmla="*/ 3009900 w 6070600"/>
              <a:gd name="connsiteY3" fmla="*/ 6858000 h 6858000"/>
              <a:gd name="connsiteX4" fmla="*/ 1651000 w 6070600"/>
              <a:gd name="connsiteY4" fmla="*/ 6858000 h 6858000"/>
              <a:gd name="connsiteX5" fmla="*/ 0 w 6070600"/>
              <a:gd name="connsiteY5" fmla="*/ 6858000 h 6858000"/>
              <a:gd name="connsiteX6" fmla="*/ 1638300 w 6070600"/>
              <a:gd name="connsiteY6" fmla="*/ 0 h 6858000"/>
              <a:gd name="connsiteX7" fmla="*/ 5105400 w 6070600"/>
              <a:gd name="connsiteY7" fmla="*/ 0 h 6858000"/>
              <a:gd name="connsiteX8" fmla="*/ 2846827 w 6070600"/>
              <a:gd name="connsiteY8" fmla="*/ 4940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0600" h="6858000">
                <a:moveTo>
                  <a:pt x="1771657" y="1587500"/>
                </a:moveTo>
                <a:lnTo>
                  <a:pt x="2651193" y="5331189"/>
                </a:lnTo>
                <a:lnTo>
                  <a:pt x="6070600" y="6858000"/>
                </a:lnTo>
                <a:lnTo>
                  <a:pt x="3009900" y="6858000"/>
                </a:lnTo>
                <a:lnTo>
                  <a:pt x="1651000" y="6858000"/>
                </a:lnTo>
                <a:lnTo>
                  <a:pt x="0" y="6858000"/>
                </a:lnTo>
                <a:close/>
                <a:moveTo>
                  <a:pt x="1638300" y="0"/>
                </a:moveTo>
                <a:lnTo>
                  <a:pt x="5105400" y="0"/>
                </a:lnTo>
                <a:lnTo>
                  <a:pt x="2846827" y="49403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4078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30" r:id="rId18"/>
    <p:sldLayoutId id="2147483931" r:id="rId19"/>
    <p:sldLayoutId id="2147483932" r:id="rId20"/>
    <p:sldLayoutId id="2147483935" r:id="rId21"/>
    <p:sldLayoutId id="2147483936" r:id="rId22"/>
    <p:sldLayoutId id="2147483937" r:id="rId23"/>
    <p:sldLayoutId id="2147483938" r:id="rId24"/>
    <p:sldLayoutId id="2147483660" r:id="rId25"/>
    <p:sldLayoutId id="2147483665" r:id="rId26"/>
    <p:sldLayoutId id="2147483673" r:id="rId27"/>
    <p:sldLayoutId id="2147483677" r:id="rId28"/>
    <p:sldLayoutId id="2147483678" r:id="rId29"/>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9.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3711604" y="1151995"/>
            <a:ext cx="4385006" cy="1754326"/>
          </a:xfrm>
          <a:prstGeom prst="rect">
            <a:avLst/>
          </a:prstGeom>
          <a:noFill/>
        </p:spPr>
        <p:txBody>
          <a:bodyPr wrap="square" rtlCol="0">
            <a:spAutoFit/>
          </a:bodyPr>
          <a:lstStyle/>
          <a:p>
            <a:pPr algn="r"/>
            <a:r>
              <a:rPr lang="en-US" sz="3600" b="1" dirty="0">
                <a:solidFill>
                  <a:schemeClr val="bg1"/>
                </a:solidFill>
                <a:latin typeface="+mj-lt"/>
              </a:rPr>
              <a:t>How to Market Yourself as a  Streamer/Player</a:t>
            </a:r>
            <a:endParaRPr lang="en-ID" sz="3600" b="1" dirty="0">
              <a:solidFill>
                <a:schemeClr val="accent1"/>
              </a:solidFill>
              <a:latin typeface="+mj-lt"/>
            </a:endParaRPr>
          </a:p>
        </p:txBody>
      </p:sp>
      <p:sp>
        <p:nvSpPr>
          <p:cNvPr id="11" name="Rectangle 10"/>
          <p:cNvSpPr/>
          <p:nvPr/>
        </p:nvSpPr>
        <p:spPr>
          <a:xfrm>
            <a:off x="7334250" y="3743323"/>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558706" y="3743323"/>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F16A83BE-2ACE-4426-9A6E-B1B022D5017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8307" b="28307"/>
          <a:stretch>
            <a:fillRect/>
          </a:stretch>
        </p:blipFill>
        <p:spPr>
          <a:solidFill>
            <a:schemeClr val="accent2"/>
          </a:solidFill>
        </p:spPr>
      </p:pic>
      <p:sp>
        <p:nvSpPr>
          <p:cNvPr id="4" name="Freeform 3"/>
          <p:cNvSpPr/>
          <p:nvPr/>
        </p:nvSpPr>
        <p:spPr>
          <a:xfrm>
            <a:off x="3537285" y="1151073"/>
            <a:ext cx="5606716" cy="3992428"/>
          </a:xfrm>
          <a:custGeom>
            <a:avLst/>
            <a:gdLst>
              <a:gd name="connsiteX0" fmla="*/ 7450821 w 7475621"/>
              <a:gd name="connsiteY0" fmla="*/ 0 h 5323237"/>
              <a:gd name="connsiteX1" fmla="*/ 7475621 w 7475621"/>
              <a:gd name="connsiteY1" fmla="*/ 7168 h 5323237"/>
              <a:gd name="connsiteX2" fmla="*/ 7475621 w 7475621"/>
              <a:gd name="connsiteY2" fmla="*/ 1892515 h 5323237"/>
              <a:gd name="connsiteX3" fmla="*/ 0 w 7475621"/>
              <a:gd name="connsiteY3" fmla="*/ 5323237 h 5323237"/>
            </a:gdLst>
            <a:ahLst/>
            <a:cxnLst>
              <a:cxn ang="0">
                <a:pos x="connsiteX0" y="connsiteY0"/>
              </a:cxn>
              <a:cxn ang="0">
                <a:pos x="connsiteX1" y="connsiteY1"/>
              </a:cxn>
              <a:cxn ang="0">
                <a:pos x="connsiteX2" y="connsiteY2"/>
              </a:cxn>
              <a:cxn ang="0">
                <a:pos x="connsiteX3" y="connsiteY3"/>
              </a:cxn>
            </a:cxnLst>
            <a:rect l="l" t="t" r="r" b="b"/>
            <a:pathLst>
              <a:path w="7475621" h="5323237">
                <a:moveTo>
                  <a:pt x="7450821" y="0"/>
                </a:moveTo>
                <a:lnTo>
                  <a:pt x="7475621" y="7168"/>
                </a:lnTo>
                <a:lnTo>
                  <a:pt x="7475621" y="1892515"/>
                </a:lnTo>
                <a:lnTo>
                  <a:pt x="0" y="53232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extBox 4">
            <a:extLst>
              <a:ext uri="{FF2B5EF4-FFF2-40B4-BE49-F238E27FC236}">
                <a16:creationId xmlns:a16="http://schemas.microsoft.com/office/drawing/2014/main" id="{E0F19999-B9F0-4A12-A9CE-C3145D7BDDE7}"/>
              </a:ext>
            </a:extLst>
          </p:cNvPr>
          <p:cNvSpPr txBox="1"/>
          <p:nvPr/>
        </p:nvSpPr>
        <p:spPr>
          <a:xfrm>
            <a:off x="733385" y="558224"/>
            <a:ext cx="3554946" cy="461665"/>
          </a:xfrm>
          <a:prstGeom prst="rect">
            <a:avLst/>
          </a:prstGeom>
          <a:noFill/>
        </p:spPr>
        <p:txBody>
          <a:bodyPr wrap="square" rtlCol="0">
            <a:spAutoFit/>
          </a:bodyPr>
          <a:lstStyle/>
          <a:p>
            <a:r>
              <a:rPr lang="en-US" sz="2400" b="1" dirty="0">
                <a:solidFill>
                  <a:schemeClr val="bg1"/>
                </a:solidFill>
                <a:latin typeface="+mj-lt"/>
              </a:rPr>
              <a:t>Top Earning Streamers</a:t>
            </a:r>
            <a:endParaRPr lang="en-ID" sz="2400" b="1" dirty="0">
              <a:solidFill>
                <a:schemeClr val="bg1"/>
              </a:solidFill>
              <a:latin typeface="+mj-lt"/>
            </a:endParaRPr>
          </a:p>
        </p:txBody>
      </p:sp>
      <p:sp>
        <p:nvSpPr>
          <p:cNvPr id="6" name="TextBox 5">
            <a:extLst>
              <a:ext uri="{FF2B5EF4-FFF2-40B4-BE49-F238E27FC236}">
                <a16:creationId xmlns:a16="http://schemas.microsoft.com/office/drawing/2014/main" id="{E0F19999-B9F0-4A12-A9CE-C3145D7BDDE7}"/>
              </a:ext>
            </a:extLst>
          </p:cNvPr>
          <p:cNvSpPr txBox="1"/>
          <p:nvPr/>
        </p:nvSpPr>
        <p:spPr>
          <a:xfrm>
            <a:off x="4855671" y="327391"/>
            <a:ext cx="2567179" cy="461665"/>
          </a:xfrm>
          <a:prstGeom prst="rect">
            <a:avLst/>
          </a:prstGeom>
          <a:noFill/>
        </p:spPr>
        <p:txBody>
          <a:bodyPr wrap="square" rtlCol="0">
            <a:spAutoFit/>
          </a:bodyPr>
          <a:lstStyle/>
          <a:p>
            <a:r>
              <a:rPr lang="en-US" sz="2400" b="1" spc="150" dirty="0">
                <a:solidFill>
                  <a:schemeClr val="bg1"/>
                </a:solidFill>
                <a:latin typeface="+mj-lt"/>
              </a:rPr>
              <a:t>1</a:t>
            </a:r>
            <a:r>
              <a:rPr lang="en-US" sz="2400" b="1" spc="150" baseline="30000" dirty="0">
                <a:solidFill>
                  <a:schemeClr val="bg1"/>
                </a:solidFill>
                <a:latin typeface="+mj-lt"/>
              </a:rPr>
              <a:t>st</a:t>
            </a:r>
            <a:r>
              <a:rPr lang="en-US" sz="2400" b="1" spc="150" dirty="0">
                <a:solidFill>
                  <a:schemeClr val="bg1"/>
                </a:solidFill>
                <a:latin typeface="+mj-lt"/>
              </a:rPr>
              <a:t>     - Ninja </a:t>
            </a:r>
            <a:endParaRPr lang="en-ID" sz="2400" b="1" spc="150" dirty="0">
              <a:solidFill>
                <a:schemeClr val="bg1"/>
              </a:solidFill>
              <a:latin typeface="+mj-lt"/>
            </a:endParaRPr>
          </a:p>
        </p:txBody>
      </p:sp>
      <p:sp>
        <p:nvSpPr>
          <p:cNvPr id="7" name="TextBox 6"/>
          <p:cNvSpPr txBox="1"/>
          <p:nvPr/>
        </p:nvSpPr>
        <p:spPr>
          <a:xfrm flipH="1">
            <a:off x="5452820" y="462521"/>
            <a:ext cx="573756" cy="161583"/>
          </a:xfrm>
          <a:prstGeom prst="rect">
            <a:avLst/>
          </a:prstGeom>
          <a:noFill/>
        </p:spPr>
        <p:txBody>
          <a:bodyPr wrap="square" lIns="0" tIns="0" rIns="0" bIns="0" rtlCol="0">
            <a:spAutoFit/>
          </a:bodyPr>
          <a:lstStyle/>
          <a:p>
            <a:r>
              <a:rPr lang="en-US" sz="1050" dirty="0">
                <a:solidFill>
                  <a:schemeClr val="bg1"/>
                </a:solidFill>
                <a:ea typeface="Lato regular" panose="020F0502020204030203" pitchFamily="34" charset="0"/>
                <a:cs typeface="Lato regular" panose="020F0502020204030203" pitchFamily="34" charset="0"/>
              </a:rPr>
              <a:t>Place</a:t>
            </a:r>
          </a:p>
        </p:txBody>
      </p:sp>
      <p:sp>
        <p:nvSpPr>
          <p:cNvPr id="8" name="TextBox 7">
            <a:extLst>
              <a:ext uri="{FF2B5EF4-FFF2-40B4-BE49-F238E27FC236}">
                <a16:creationId xmlns:a16="http://schemas.microsoft.com/office/drawing/2014/main" id="{E0F19999-B9F0-4A12-A9CE-C3145D7BDDE7}"/>
              </a:ext>
            </a:extLst>
          </p:cNvPr>
          <p:cNvSpPr txBox="1"/>
          <p:nvPr/>
        </p:nvSpPr>
        <p:spPr>
          <a:xfrm>
            <a:off x="4855671" y="810640"/>
            <a:ext cx="2174707" cy="461665"/>
          </a:xfrm>
          <a:prstGeom prst="rect">
            <a:avLst/>
          </a:prstGeom>
          <a:noFill/>
        </p:spPr>
        <p:txBody>
          <a:bodyPr wrap="square" rtlCol="0">
            <a:spAutoFit/>
          </a:bodyPr>
          <a:lstStyle/>
          <a:p>
            <a:r>
              <a:rPr lang="en-US" sz="2400" spc="150" dirty="0">
                <a:solidFill>
                  <a:schemeClr val="bg1"/>
                </a:solidFill>
                <a:latin typeface="+mj-lt"/>
              </a:rPr>
              <a:t>USD 25m+</a:t>
            </a:r>
            <a:endParaRPr lang="en-ID" sz="2400" spc="150" dirty="0">
              <a:solidFill>
                <a:schemeClr val="bg1"/>
              </a:solidFill>
              <a:latin typeface="+mj-lt"/>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4855671" y="1425109"/>
            <a:ext cx="2829777" cy="415498"/>
          </a:xfrm>
          <a:prstGeom prst="rect">
            <a:avLst/>
          </a:prstGeom>
          <a:noFill/>
        </p:spPr>
        <p:txBody>
          <a:bodyPr wrap="square" rtlCol="0">
            <a:spAutoFit/>
          </a:bodyPr>
          <a:lstStyle/>
          <a:p>
            <a:r>
              <a:rPr lang="en-US" sz="2100" b="1" spc="150" dirty="0">
                <a:solidFill>
                  <a:schemeClr val="bg1"/>
                </a:solidFill>
                <a:latin typeface="+mj-lt"/>
              </a:rPr>
              <a:t>2</a:t>
            </a:r>
            <a:r>
              <a:rPr lang="en-US" sz="2100" b="1" spc="150" baseline="30000" dirty="0">
                <a:solidFill>
                  <a:schemeClr val="bg1"/>
                </a:solidFill>
                <a:latin typeface="+mj-lt"/>
              </a:rPr>
              <a:t>nd   </a:t>
            </a:r>
            <a:r>
              <a:rPr lang="en-US" sz="2100" b="1" spc="150" dirty="0">
                <a:solidFill>
                  <a:schemeClr val="bg1"/>
                </a:solidFill>
                <a:latin typeface="+mj-lt"/>
              </a:rPr>
              <a:t>    - Shroud  </a:t>
            </a:r>
            <a:endParaRPr lang="en-ID" sz="2100" b="1" spc="150" dirty="0">
              <a:solidFill>
                <a:schemeClr val="bg1"/>
              </a:solidFill>
              <a:latin typeface="+mj-lt"/>
            </a:endParaRPr>
          </a:p>
        </p:txBody>
      </p:sp>
      <p:sp>
        <p:nvSpPr>
          <p:cNvPr id="10" name="TextBox 9"/>
          <p:cNvSpPr txBox="1"/>
          <p:nvPr/>
        </p:nvSpPr>
        <p:spPr>
          <a:xfrm flipH="1">
            <a:off x="5452820" y="1521756"/>
            <a:ext cx="573756" cy="161583"/>
          </a:xfrm>
          <a:prstGeom prst="rect">
            <a:avLst/>
          </a:prstGeom>
          <a:noFill/>
        </p:spPr>
        <p:txBody>
          <a:bodyPr wrap="square" lIns="0" tIns="0" rIns="0" bIns="0" rtlCol="0">
            <a:spAutoFit/>
          </a:bodyPr>
          <a:lstStyle/>
          <a:p>
            <a:r>
              <a:rPr lang="en-US" sz="1050" dirty="0">
                <a:solidFill>
                  <a:schemeClr val="bg1"/>
                </a:solidFill>
                <a:ea typeface="Lato regular" panose="020F0502020204030203" pitchFamily="34" charset="0"/>
                <a:cs typeface="Lato regular" panose="020F0502020204030203" pitchFamily="34" charset="0"/>
              </a:rPr>
              <a:t>Place</a:t>
            </a:r>
          </a:p>
        </p:txBody>
      </p:sp>
      <p:sp>
        <p:nvSpPr>
          <p:cNvPr id="11" name="TextBox 10">
            <a:extLst>
              <a:ext uri="{FF2B5EF4-FFF2-40B4-BE49-F238E27FC236}">
                <a16:creationId xmlns:a16="http://schemas.microsoft.com/office/drawing/2014/main" id="{E0F19999-B9F0-4A12-A9CE-C3145D7BDDE7}"/>
              </a:ext>
            </a:extLst>
          </p:cNvPr>
          <p:cNvSpPr txBox="1"/>
          <p:nvPr/>
        </p:nvSpPr>
        <p:spPr>
          <a:xfrm>
            <a:off x="4898971" y="1860084"/>
            <a:ext cx="2174707" cy="461665"/>
          </a:xfrm>
          <a:prstGeom prst="rect">
            <a:avLst/>
          </a:prstGeom>
          <a:noFill/>
        </p:spPr>
        <p:txBody>
          <a:bodyPr wrap="square" rtlCol="0">
            <a:spAutoFit/>
          </a:bodyPr>
          <a:lstStyle/>
          <a:p>
            <a:r>
              <a:rPr lang="en-US" sz="2400" spc="150" dirty="0">
                <a:solidFill>
                  <a:schemeClr val="bg1"/>
                </a:solidFill>
                <a:latin typeface="+mj-lt"/>
              </a:rPr>
              <a:t>USD 18M+</a:t>
            </a:r>
            <a:endParaRPr lang="en-ID" sz="2400" spc="150" dirty="0">
              <a:solidFill>
                <a:schemeClr val="bg1"/>
              </a:solidFill>
              <a:latin typeface="+mj-lt"/>
            </a:endParaRPr>
          </a:p>
        </p:txBody>
      </p:sp>
      <p:sp>
        <p:nvSpPr>
          <p:cNvPr id="18" name="Isosceles Triangle 17">
            <a:extLst>
              <a:ext uri="{FF2B5EF4-FFF2-40B4-BE49-F238E27FC236}">
                <a16:creationId xmlns:a16="http://schemas.microsoft.com/office/drawing/2014/main" id="{DF277C04-9679-4D8C-8B42-9874CCEB1064}"/>
              </a:ext>
            </a:extLst>
          </p:cNvPr>
          <p:cNvSpPr/>
          <p:nvPr/>
        </p:nvSpPr>
        <p:spPr>
          <a:xfrm rot="1420415">
            <a:off x="1825694" y="2166611"/>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12492A8E-BD84-4F1B-AFD2-F9257CC9E080}"/>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C0CCC891-C41F-4C26-8BD7-50097046A364}"/>
              </a:ext>
            </a:extLst>
          </p:cNvPr>
          <p:cNvSpPr/>
          <p:nvPr/>
        </p:nvSpPr>
        <p:spPr>
          <a:xfrm rot="2700000">
            <a:off x="443596" y="21129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3C7F99FD-A683-4086-B9E8-282E2510E5C0}"/>
              </a:ext>
            </a:extLst>
          </p:cNvPr>
          <p:cNvSpPr/>
          <p:nvPr/>
        </p:nvSpPr>
        <p:spPr>
          <a:xfrm>
            <a:off x="1420203" y="1747482"/>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solidFill>
            </a:endParaRPr>
          </a:p>
        </p:txBody>
      </p:sp>
    </p:spTree>
    <p:extLst>
      <p:ext uri="{BB962C8B-B14F-4D97-AF65-F5344CB8AC3E}">
        <p14:creationId xmlns:p14="http://schemas.microsoft.com/office/powerpoint/2010/main" val="30493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18" grpId="0" animBg="1"/>
      <p:bldP spid="20" grpId="0" animBg="1"/>
      <p:bldP spid="21"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39042453-9A91-4A1F-9B96-AEF5F532BE6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8194" b="18194"/>
          <a:stretch>
            <a:fillRect/>
          </a:stretch>
        </p:blipFill>
        <p:spPr/>
      </p:pic>
      <p:sp>
        <p:nvSpPr>
          <p:cNvPr id="4" name="Freeform 3"/>
          <p:cNvSpPr/>
          <p:nvPr/>
        </p:nvSpPr>
        <p:spPr>
          <a:xfrm>
            <a:off x="0" y="1"/>
            <a:ext cx="9144000" cy="3272588"/>
          </a:xfrm>
          <a:custGeom>
            <a:avLst/>
            <a:gdLst>
              <a:gd name="connsiteX0" fmla="*/ 0 w 12192000"/>
              <a:gd name="connsiteY0" fmla="*/ 0 h 4363451"/>
              <a:gd name="connsiteX1" fmla="*/ 12192000 w 12192000"/>
              <a:gd name="connsiteY1" fmla="*/ 0 h 4363451"/>
              <a:gd name="connsiteX2" fmla="*/ 12192000 w 12192000"/>
              <a:gd name="connsiteY2" fmla="*/ 3388062 h 4363451"/>
              <a:gd name="connsiteX3" fmla="*/ 7959720 w 12192000"/>
              <a:gd name="connsiteY3" fmla="*/ 4363451 h 4363451"/>
              <a:gd name="connsiteX4" fmla="*/ 0 w 12192000"/>
              <a:gd name="connsiteY4" fmla="*/ 3468113 h 4363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363451">
                <a:moveTo>
                  <a:pt x="0" y="0"/>
                </a:moveTo>
                <a:lnTo>
                  <a:pt x="12192000" y="0"/>
                </a:lnTo>
                <a:lnTo>
                  <a:pt x="12192000" y="3388062"/>
                </a:lnTo>
                <a:lnTo>
                  <a:pt x="7959720" y="4363451"/>
                </a:lnTo>
                <a:lnTo>
                  <a:pt x="0" y="346811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884761" y="505734"/>
            <a:ext cx="6581438" cy="461665"/>
          </a:xfrm>
          <a:prstGeom prst="rect">
            <a:avLst/>
          </a:prstGeom>
          <a:noFill/>
        </p:spPr>
        <p:txBody>
          <a:bodyPr wrap="square" rtlCol="0">
            <a:spAutoFit/>
          </a:bodyPr>
          <a:lstStyle/>
          <a:p>
            <a:r>
              <a:rPr lang="en-US" sz="2400" b="1" dirty="0">
                <a:solidFill>
                  <a:schemeClr val="bg1"/>
                </a:solidFill>
                <a:latin typeface="+mj-lt"/>
              </a:rPr>
              <a:t>What is Streaming?</a:t>
            </a:r>
            <a:endParaRPr lang="en-ID" sz="2400" b="1" dirty="0">
              <a:solidFill>
                <a:schemeClr val="bg1"/>
              </a:solidFill>
              <a:latin typeface="+mj-lt"/>
            </a:endParaRPr>
          </a:p>
        </p:txBody>
      </p:sp>
      <p:sp>
        <p:nvSpPr>
          <p:cNvPr id="7" name="TextBox 6"/>
          <p:cNvSpPr txBox="1"/>
          <p:nvPr/>
        </p:nvSpPr>
        <p:spPr>
          <a:xfrm flipH="1">
            <a:off x="988243" y="1095904"/>
            <a:ext cx="6969257" cy="112569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Livestreaming, shortened to streaming, means that people can "broadcast" their gameplay or activity by sharing their screen with fans and subscribers who can hear and watch them live. Interaction between the streamer and the  chat is a big part of streaming.</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 most popular website to stream on is Twitch. </a:t>
            </a:r>
            <a:r>
              <a:rPr lang="en-US" sz="1000" dirty="0">
                <a:ea typeface="Lato regular" panose="020F0502020204030203" pitchFamily="34" charset="0"/>
                <a:cs typeface="Lato regular" panose="020F0502020204030203" pitchFamily="34" charset="0"/>
              </a:rPr>
              <a:t>If you want to stream, you need to be at least 13 years of age or older, and anyone between the ages of 13 and 18 need their parent/guardian to give permission by agreeing to Twitch’s TOS (Terms of Service). </a:t>
            </a:r>
          </a:p>
        </p:txBody>
      </p:sp>
      <p:sp>
        <p:nvSpPr>
          <p:cNvPr id="9" name="TextBox 8">
            <a:extLst>
              <a:ext uri="{FF2B5EF4-FFF2-40B4-BE49-F238E27FC236}">
                <a16:creationId xmlns:a16="http://schemas.microsoft.com/office/drawing/2014/main" id="{E0F19999-B9F0-4A12-A9CE-C3145D7BDDE7}"/>
              </a:ext>
            </a:extLst>
          </p:cNvPr>
          <p:cNvSpPr txBox="1"/>
          <p:nvPr/>
        </p:nvSpPr>
        <p:spPr>
          <a:xfrm>
            <a:off x="1333501" y="3741036"/>
            <a:ext cx="1381125" cy="1200329"/>
          </a:xfrm>
          <a:prstGeom prst="rect">
            <a:avLst/>
          </a:prstGeom>
          <a:noFill/>
        </p:spPr>
        <p:txBody>
          <a:bodyPr wrap="square" rtlCol="0">
            <a:spAutoFit/>
          </a:bodyPr>
          <a:lstStyle/>
          <a:p>
            <a:r>
              <a:rPr lang="en-US" sz="7200" b="1" spc="150" dirty="0">
                <a:solidFill>
                  <a:schemeClr val="bg1"/>
                </a:solidFill>
                <a:latin typeface="+mj-lt"/>
              </a:rPr>
              <a:t>#1</a:t>
            </a:r>
            <a:endParaRPr lang="en-ID" sz="7200" b="1" spc="150" dirty="0">
              <a:solidFill>
                <a:schemeClr val="bg1"/>
              </a:solidFill>
              <a:latin typeface="+mj-lt"/>
            </a:endParaRPr>
          </a:p>
        </p:txBody>
      </p:sp>
      <p:sp>
        <p:nvSpPr>
          <p:cNvPr id="10" name="TextBox 9"/>
          <p:cNvSpPr txBox="1"/>
          <p:nvPr/>
        </p:nvSpPr>
        <p:spPr>
          <a:xfrm flipH="1">
            <a:off x="2732940" y="3912178"/>
            <a:ext cx="1381125" cy="1013098"/>
          </a:xfrm>
          <a:prstGeom prst="rect">
            <a:avLst/>
          </a:prstGeom>
          <a:noFill/>
        </p:spPr>
        <p:txBody>
          <a:bodyPr wrap="square" lIns="0" tIns="0" rIns="0" bIns="0" rtlCol="0">
            <a:spAutoFit/>
          </a:bodyPr>
          <a:lstStyle/>
          <a:p>
            <a:pPr>
              <a:lnSpc>
                <a:spcPct val="150000"/>
              </a:lnSpc>
            </a:pPr>
            <a:r>
              <a:rPr lang="en-US" sz="900" dirty="0">
                <a:solidFill>
                  <a:schemeClr val="bg1"/>
                </a:solidFill>
                <a:ea typeface="Lato regular" panose="020F0502020204030203" pitchFamily="34" charset="0"/>
                <a:cs typeface="Lato regular" panose="020F0502020204030203" pitchFamily="34" charset="0"/>
              </a:rPr>
              <a:t>If you want to work in the esports industry or become a professional player, streaming is a good place to start.</a:t>
            </a:r>
          </a:p>
        </p:txBody>
      </p:sp>
      <p:sp>
        <p:nvSpPr>
          <p:cNvPr id="12" name="TextBox 11">
            <a:extLst>
              <a:ext uri="{FF2B5EF4-FFF2-40B4-BE49-F238E27FC236}">
                <a16:creationId xmlns:a16="http://schemas.microsoft.com/office/drawing/2014/main" id="{E0F19999-B9F0-4A12-A9CE-C3145D7BDDE7}"/>
              </a:ext>
            </a:extLst>
          </p:cNvPr>
          <p:cNvSpPr txBox="1"/>
          <p:nvPr/>
        </p:nvSpPr>
        <p:spPr>
          <a:xfrm>
            <a:off x="4770191" y="3741036"/>
            <a:ext cx="1381125" cy="1200329"/>
          </a:xfrm>
          <a:prstGeom prst="rect">
            <a:avLst/>
          </a:prstGeom>
          <a:noFill/>
        </p:spPr>
        <p:txBody>
          <a:bodyPr wrap="square" rtlCol="0">
            <a:spAutoFit/>
          </a:bodyPr>
          <a:lstStyle/>
          <a:p>
            <a:r>
              <a:rPr lang="en-US" sz="7200" b="1" spc="150" dirty="0">
                <a:solidFill>
                  <a:schemeClr val="bg1"/>
                </a:solidFill>
                <a:latin typeface="+mj-lt"/>
              </a:rPr>
              <a:t>#2</a:t>
            </a:r>
            <a:endParaRPr lang="en-ID" sz="7200" b="1" spc="150" dirty="0">
              <a:solidFill>
                <a:schemeClr val="bg1"/>
              </a:solidFill>
              <a:latin typeface="+mj-lt"/>
            </a:endParaRPr>
          </a:p>
        </p:txBody>
      </p:sp>
      <p:sp>
        <p:nvSpPr>
          <p:cNvPr id="13" name="Isosceles Triangle 12">
            <a:extLst>
              <a:ext uri="{FF2B5EF4-FFF2-40B4-BE49-F238E27FC236}">
                <a16:creationId xmlns:a16="http://schemas.microsoft.com/office/drawing/2014/main" id="{2A62FB5E-7B3E-473B-A6B4-127F26E2C08A}"/>
              </a:ext>
            </a:extLst>
          </p:cNvPr>
          <p:cNvSpPr/>
          <p:nvPr/>
        </p:nvSpPr>
        <p:spPr>
          <a:xfrm rot="1420415">
            <a:off x="7131014" y="2876722"/>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Donut 23">
            <a:extLst>
              <a:ext uri="{FF2B5EF4-FFF2-40B4-BE49-F238E27FC236}">
                <a16:creationId xmlns:a16="http://schemas.microsoft.com/office/drawing/2014/main" id="{2DB9EAC9-1A32-4A4B-9B6D-AA39D7C517B0}"/>
              </a:ext>
            </a:extLst>
          </p:cNvPr>
          <p:cNvSpPr/>
          <p:nvPr/>
        </p:nvSpPr>
        <p:spPr>
          <a:xfrm>
            <a:off x="6725522" y="2498083"/>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Multiply 21">
            <a:extLst>
              <a:ext uri="{FF2B5EF4-FFF2-40B4-BE49-F238E27FC236}">
                <a16:creationId xmlns:a16="http://schemas.microsoft.com/office/drawing/2014/main" id="{AB71A668-36F9-400A-9A2C-DDC4AF4A3498}"/>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Multiply 21">
            <a:extLst>
              <a:ext uri="{FF2B5EF4-FFF2-40B4-BE49-F238E27FC236}">
                <a16:creationId xmlns:a16="http://schemas.microsoft.com/office/drawing/2014/main" id="{C2D8BC4E-E611-4A0F-BC36-BB12AB71D412}"/>
              </a:ext>
            </a:extLst>
          </p:cNvPr>
          <p:cNvSpPr/>
          <p:nvPr/>
        </p:nvSpPr>
        <p:spPr>
          <a:xfrm rot="2700000">
            <a:off x="523359" y="27935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TextBox 18">
            <a:extLst>
              <a:ext uri="{FF2B5EF4-FFF2-40B4-BE49-F238E27FC236}">
                <a16:creationId xmlns:a16="http://schemas.microsoft.com/office/drawing/2014/main" id="{5842C216-E5C4-44E8-B20F-133D27782FAD}"/>
              </a:ext>
            </a:extLst>
          </p:cNvPr>
          <p:cNvSpPr txBox="1"/>
          <p:nvPr/>
        </p:nvSpPr>
        <p:spPr>
          <a:xfrm>
            <a:off x="736158" y="3158868"/>
            <a:ext cx="6581438" cy="461665"/>
          </a:xfrm>
          <a:prstGeom prst="rect">
            <a:avLst/>
          </a:prstGeom>
          <a:noFill/>
        </p:spPr>
        <p:txBody>
          <a:bodyPr wrap="square" rtlCol="0">
            <a:spAutoFit/>
          </a:bodyPr>
          <a:lstStyle/>
          <a:p>
            <a:r>
              <a:rPr lang="en-US" sz="2400" b="1" dirty="0">
                <a:solidFill>
                  <a:schemeClr val="bg1"/>
                </a:solidFill>
                <a:latin typeface="Trade Gothic LT Std Cn" panose="00000506000000000000" pitchFamily="50" charset="0"/>
              </a:rPr>
              <a:t>Why would someone stream?</a:t>
            </a:r>
            <a:endParaRPr lang="en-ID" sz="2400" b="1" dirty="0">
              <a:solidFill>
                <a:schemeClr val="bg1"/>
              </a:solidFill>
              <a:latin typeface="Trade Gothic LT Std Cn" panose="00000506000000000000" pitchFamily="50" charset="0"/>
            </a:endParaRPr>
          </a:p>
        </p:txBody>
      </p:sp>
      <p:sp>
        <p:nvSpPr>
          <p:cNvPr id="20" name="TextBox 19">
            <a:extLst>
              <a:ext uri="{FF2B5EF4-FFF2-40B4-BE49-F238E27FC236}">
                <a16:creationId xmlns:a16="http://schemas.microsoft.com/office/drawing/2014/main" id="{E592D268-2597-4798-8D5B-5F783467EA66}"/>
              </a:ext>
            </a:extLst>
          </p:cNvPr>
          <p:cNvSpPr txBox="1"/>
          <p:nvPr/>
        </p:nvSpPr>
        <p:spPr>
          <a:xfrm flipH="1">
            <a:off x="6169630" y="3852923"/>
            <a:ext cx="1381125" cy="1013098"/>
          </a:xfrm>
          <a:prstGeom prst="rect">
            <a:avLst/>
          </a:prstGeom>
          <a:noFill/>
        </p:spPr>
        <p:txBody>
          <a:bodyPr wrap="square" lIns="0" tIns="0" rIns="0" bIns="0" rtlCol="0">
            <a:spAutoFit/>
          </a:bodyPr>
          <a:lstStyle/>
          <a:p>
            <a:pPr>
              <a:lnSpc>
                <a:spcPct val="150000"/>
              </a:lnSpc>
            </a:pPr>
            <a:r>
              <a:rPr lang="en-US" sz="900" dirty="0">
                <a:solidFill>
                  <a:schemeClr val="bg1"/>
                </a:solidFill>
                <a:ea typeface="Lato regular" panose="020F0502020204030203" pitchFamily="34" charset="0"/>
                <a:cs typeface="Lato regular" panose="020F0502020204030203" pitchFamily="34" charset="0"/>
              </a:rPr>
              <a:t>Sometimes the best way to test your social skills and how you play under pressure is to put yourself in front of an audience. </a:t>
            </a:r>
          </a:p>
        </p:txBody>
      </p:sp>
    </p:spTree>
    <p:extLst>
      <p:ext uri="{BB962C8B-B14F-4D97-AF65-F5344CB8AC3E}">
        <p14:creationId xmlns:p14="http://schemas.microsoft.com/office/powerpoint/2010/main" val="315405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2" grpId="0"/>
      <p:bldP spid="13" grpId="0" animBg="1"/>
      <p:bldP spid="16" grpId="0" animBg="1"/>
      <p:bldP spid="17" grpId="0" animBg="1"/>
      <p:bldP spid="18" grpId="0" animBg="1"/>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2277" r="12277"/>
          <a:stretch/>
        </p:blipFill>
        <p:spPr>
          <a:xfrm>
            <a:off x="0" y="514350"/>
            <a:ext cx="5238750" cy="4629150"/>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661010" y="529390"/>
            <a:ext cx="3185100" cy="830997"/>
          </a:xfrm>
          <a:prstGeom prst="rect">
            <a:avLst/>
          </a:prstGeom>
          <a:noFill/>
        </p:spPr>
        <p:txBody>
          <a:bodyPr wrap="square" rtlCol="0">
            <a:spAutoFit/>
          </a:bodyPr>
          <a:lstStyle/>
          <a:p>
            <a:r>
              <a:rPr lang="en-US" sz="2400" b="1" dirty="0">
                <a:solidFill>
                  <a:schemeClr val="bg1"/>
                </a:solidFill>
                <a:latin typeface="+mj-lt"/>
              </a:rPr>
              <a:t>Esports Pros on Twitch</a:t>
            </a:r>
            <a:endParaRPr lang="en-ID" sz="2400" b="1" dirty="0">
              <a:solidFill>
                <a:schemeClr val="bg1"/>
              </a:solidFill>
              <a:latin typeface="+mj-lt"/>
            </a:endParaRPr>
          </a:p>
        </p:txBody>
      </p:sp>
      <p:sp>
        <p:nvSpPr>
          <p:cNvPr id="7" name="TextBox 6"/>
          <p:cNvSpPr txBox="1"/>
          <p:nvPr/>
        </p:nvSpPr>
        <p:spPr>
          <a:xfrm flipH="1">
            <a:off x="5789553" y="1515156"/>
            <a:ext cx="2698994" cy="2972352"/>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Many professional esports players have left behind their careers to start streaming full-time.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 life of a professional esports player isn't easy. </a:t>
            </a:r>
            <a:r>
              <a:rPr lang="en-US" sz="1000" dirty="0">
                <a:solidFill>
                  <a:schemeClr val="bg1"/>
                </a:solidFill>
                <a:ea typeface="Lato regular" panose="020F0502020204030203" pitchFamily="34" charset="0"/>
                <a:cs typeface="Lato regular" panose="020F0502020204030203" pitchFamily="34" charset="0"/>
              </a:rPr>
              <a:t>You must invest hours practicing with the team and put on your game face during regular scrim matches.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So, many players have quit playing professionally to stream instead- and, </a:t>
            </a:r>
            <a:r>
              <a:rPr lang="en-US" sz="1000" dirty="0">
                <a:solidFill>
                  <a:schemeClr val="accent1"/>
                </a:solidFill>
                <a:ea typeface="Lato regular" panose="020F0502020204030203" pitchFamily="34" charset="0"/>
                <a:cs typeface="Lato regular" panose="020F0502020204030203" pitchFamily="34" charset="0"/>
              </a:rPr>
              <a:t>sometimes, they end up earning more money than when they played professionally.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5046189" y="344683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729984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14" grpId="0" animBg="1"/>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5715-7FDB-45F2-8325-FA954261C40C}"/>
              </a:ext>
            </a:extLst>
          </p:cNvPr>
          <p:cNvPicPr>
            <a:picLocks noChangeAspect="1"/>
          </p:cNvPicPr>
          <p:nvPr/>
        </p:nvPicPr>
        <p:blipFill>
          <a:blip r:embed="rId2"/>
          <a:stretch>
            <a:fillRect/>
          </a:stretch>
        </p:blipFill>
        <p:spPr>
          <a:xfrm flipH="1">
            <a:off x="0" y="0"/>
            <a:ext cx="5223803" cy="5143500"/>
          </a:xfrm>
          <a:prstGeom prst="rect">
            <a:avLst/>
          </a:prstGeom>
        </p:spPr>
      </p:pic>
      <p:pic>
        <p:nvPicPr>
          <p:cNvPr id="8" name="Picture Placeholder 7">
            <a:extLst>
              <a:ext uri="{FF2B5EF4-FFF2-40B4-BE49-F238E27FC236}">
                <a16:creationId xmlns:a16="http://schemas.microsoft.com/office/drawing/2014/main" id="{6A96CDA6-A4A7-4E6F-A115-777D13114BD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523" r="20523"/>
          <a:stretch/>
        </p:blipFill>
        <p:spPr>
          <a:xfrm>
            <a:off x="4600575" y="0"/>
            <a:ext cx="4543425" cy="5143500"/>
          </a:xfrm>
        </p:spPr>
      </p:pic>
      <p:sp>
        <p:nvSpPr>
          <p:cNvPr id="4" name="Freeform 3"/>
          <p:cNvSpPr/>
          <p:nvPr/>
        </p:nvSpPr>
        <p:spPr>
          <a:xfrm rot="462813">
            <a:off x="4432571" y="3547615"/>
            <a:ext cx="1535655" cy="174699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4523019" y="31614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4569448" y="3573542"/>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630992" y="550692"/>
            <a:ext cx="3346780" cy="461665"/>
          </a:xfrm>
          <a:prstGeom prst="rect">
            <a:avLst/>
          </a:prstGeom>
          <a:noFill/>
        </p:spPr>
        <p:txBody>
          <a:bodyPr wrap="square" rtlCol="0">
            <a:spAutoFit/>
          </a:bodyPr>
          <a:lstStyle/>
          <a:p>
            <a:r>
              <a:rPr lang="en-US" sz="2400" b="1" dirty="0">
                <a:solidFill>
                  <a:schemeClr val="bg1"/>
                </a:solidFill>
                <a:latin typeface="+mj-lt"/>
              </a:rPr>
              <a:t>Branding Yourself</a:t>
            </a:r>
            <a:endParaRPr lang="en-ID" sz="2400" b="1" dirty="0">
              <a:solidFill>
                <a:schemeClr val="bg1"/>
              </a:solidFill>
              <a:latin typeface="+mj-lt"/>
            </a:endParaRPr>
          </a:p>
        </p:txBody>
      </p:sp>
      <p:sp>
        <p:nvSpPr>
          <p:cNvPr id="10" name="TextBox 9"/>
          <p:cNvSpPr txBox="1"/>
          <p:nvPr/>
        </p:nvSpPr>
        <p:spPr>
          <a:xfrm flipH="1">
            <a:off x="744951" y="1145696"/>
            <a:ext cx="3192941" cy="3664849"/>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most popular streamers on Twitch are usually different to other streamers because they’ve created their own </a:t>
            </a:r>
            <a:r>
              <a:rPr lang="en-US" sz="1000" dirty="0">
                <a:solidFill>
                  <a:schemeClr val="accent1"/>
                </a:solidFill>
                <a:ea typeface="Lato regular" panose="020F0502020204030203" pitchFamily="34" charset="0"/>
                <a:cs typeface="Lato regular" panose="020F0502020204030203" pitchFamily="34" charset="0"/>
              </a:rPr>
              <a:t>unique style, personality, and way of communicating with their audience.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Adding some kind of brand to your channel is the most important first step </a:t>
            </a:r>
            <a:r>
              <a:rPr lang="en-US" sz="1000" dirty="0">
                <a:solidFill>
                  <a:schemeClr val="bg1"/>
                </a:solidFill>
                <a:ea typeface="Lato regular" panose="020F0502020204030203" pitchFamily="34" charset="0"/>
                <a:cs typeface="Lato regular" panose="020F0502020204030203" pitchFamily="34" charset="0"/>
              </a:rPr>
              <a:t>when you want to begin marketing yourself. You want your viewers to have a memorable impression of you and your stream, even if they’ve only seen you just once.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Figuring out what sets you apart and using that to create a strong brand is one of the only ways to gain a strong following on Twitch.</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4"/>
          <a:stretch>
            <a:fillRect/>
          </a:stretch>
        </p:blipFill>
        <p:spPr>
          <a:xfrm>
            <a:off x="4653840" y="425713"/>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5"/>
          <a:stretch>
            <a:fillRect/>
          </a:stretch>
        </p:blipFill>
        <p:spPr>
          <a:xfrm>
            <a:off x="4146642" y="4188213"/>
            <a:ext cx="286537" cy="292633"/>
          </a:xfrm>
          <a:prstGeom prst="rect">
            <a:avLst/>
          </a:prstGeom>
        </p:spPr>
      </p:pic>
    </p:spTree>
    <p:extLst>
      <p:ext uri="{BB962C8B-B14F-4D97-AF65-F5344CB8AC3E}">
        <p14:creationId xmlns:p14="http://schemas.microsoft.com/office/powerpoint/2010/main" val="375711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7562" r="7562"/>
          <a:stretch/>
        </p:blipFill>
        <p:spPr>
          <a:xfrm>
            <a:off x="0" y="514350"/>
            <a:ext cx="5238750" cy="4629150"/>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577134" y="456812"/>
            <a:ext cx="2809875" cy="830997"/>
          </a:xfrm>
          <a:prstGeom prst="rect">
            <a:avLst/>
          </a:prstGeom>
          <a:noFill/>
        </p:spPr>
        <p:txBody>
          <a:bodyPr wrap="square" rtlCol="0">
            <a:spAutoFit/>
          </a:bodyPr>
          <a:lstStyle/>
          <a:p>
            <a:r>
              <a:rPr lang="en-US" sz="2400" b="1" dirty="0">
                <a:solidFill>
                  <a:schemeClr val="bg1"/>
                </a:solidFill>
                <a:latin typeface="+mj-lt"/>
              </a:rPr>
              <a:t>Design, Overlays, and More!</a:t>
            </a:r>
            <a:endParaRPr lang="en-ID" sz="2400" b="1" dirty="0">
              <a:solidFill>
                <a:schemeClr val="bg1"/>
              </a:solidFill>
              <a:latin typeface="+mj-lt"/>
            </a:endParaRPr>
          </a:p>
        </p:txBody>
      </p:sp>
      <p:sp>
        <p:nvSpPr>
          <p:cNvPr id="7" name="TextBox 6"/>
          <p:cNvSpPr txBox="1"/>
          <p:nvPr/>
        </p:nvSpPr>
        <p:spPr>
          <a:xfrm flipH="1">
            <a:off x="5753780" y="1409470"/>
            <a:ext cx="2698994" cy="2972352"/>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Your brand identity starts with your </a:t>
            </a:r>
            <a:r>
              <a:rPr lang="en-US" sz="1000" dirty="0">
                <a:solidFill>
                  <a:schemeClr val="accent1"/>
                </a:solidFill>
                <a:ea typeface="Lato regular" panose="020F0502020204030203" pitchFamily="34" charset="0"/>
                <a:cs typeface="Lato regular" panose="020F0502020204030203" pitchFamily="34" charset="0"/>
              </a:rPr>
              <a:t>logo</a:t>
            </a:r>
            <a:r>
              <a:rPr lang="en-US" sz="1000" dirty="0">
                <a:solidFill>
                  <a:schemeClr val="bg1"/>
                </a:solidFill>
                <a:ea typeface="Lato regular" panose="020F0502020204030203" pitchFamily="34" charset="0"/>
                <a:cs typeface="Lato regular" panose="020F0502020204030203" pitchFamily="34" charset="0"/>
              </a:rPr>
              <a:t>, and it includes the </a:t>
            </a:r>
            <a:r>
              <a:rPr lang="en-US" sz="1000" dirty="0">
                <a:solidFill>
                  <a:schemeClr val="accent1"/>
                </a:solidFill>
                <a:ea typeface="Lato regular" panose="020F0502020204030203" pitchFamily="34" charset="0"/>
                <a:cs typeface="Lato regular" panose="020F0502020204030203" pitchFamily="34" charset="0"/>
              </a:rPr>
              <a:t>colors</a:t>
            </a:r>
            <a:r>
              <a:rPr lang="en-US" sz="1000" dirty="0">
                <a:solidFill>
                  <a:schemeClr val="bg1"/>
                </a:solidFill>
                <a:ea typeface="Lato regular" panose="020F0502020204030203" pitchFamily="34" charset="0"/>
                <a:cs typeface="Lato regular" panose="020F0502020204030203" pitchFamily="34" charset="0"/>
              </a:rPr>
              <a:t> you use in addition to </a:t>
            </a:r>
            <a:r>
              <a:rPr lang="en-US" sz="1000" dirty="0">
                <a:solidFill>
                  <a:schemeClr val="accent1"/>
                </a:solidFill>
                <a:ea typeface="Lato regular" panose="020F0502020204030203" pitchFamily="34" charset="0"/>
                <a:cs typeface="Lato regular" panose="020F0502020204030203" pitchFamily="34" charset="0"/>
              </a:rPr>
              <a:t>fonts</a:t>
            </a:r>
            <a:r>
              <a:rPr lang="en-US" sz="1000" dirty="0">
                <a:solidFill>
                  <a:schemeClr val="bg1"/>
                </a:solidFill>
                <a:ea typeface="Lato regular" panose="020F0502020204030203" pitchFamily="34" charset="0"/>
                <a:cs typeface="Lato regular" panose="020F0502020204030203" pitchFamily="34" charset="0"/>
              </a:rPr>
              <a:t>. But it’s not just about that small icon in the lower corner of your screen. It includes the </a:t>
            </a:r>
            <a:r>
              <a:rPr lang="en-US" sz="1000" dirty="0">
                <a:solidFill>
                  <a:schemeClr val="accent1"/>
                </a:solidFill>
                <a:ea typeface="Lato regular" panose="020F0502020204030203" pitchFamily="34" charset="0"/>
                <a:cs typeface="Lato regular" panose="020F0502020204030203" pitchFamily="34" charset="0"/>
              </a:rPr>
              <a:t>overlays</a:t>
            </a:r>
            <a:r>
              <a:rPr lang="en-US" sz="1000" dirty="0">
                <a:solidFill>
                  <a:schemeClr val="bg1"/>
                </a:solidFill>
                <a:ea typeface="Lato regular" panose="020F0502020204030203" pitchFamily="34" charset="0"/>
                <a:cs typeface="Lato regular" panose="020F0502020204030203" pitchFamily="34" charset="0"/>
              </a:rPr>
              <a:t> you use, </a:t>
            </a:r>
            <a:r>
              <a:rPr lang="en-US" sz="1000" dirty="0">
                <a:solidFill>
                  <a:schemeClr val="accent1"/>
                </a:solidFill>
                <a:ea typeface="Lato regular" panose="020F0502020204030203" pitchFamily="34" charset="0"/>
                <a:cs typeface="Lato regular" panose="020F0502020204030203" pitchFamily="34" charset="0"/>
              </a:rPr>
              <a:t>alerts</a:t>
            </a:r>
            <a:r>
              <a:rPr lang="en-US" sz="1000" dirty="0">
                <a:solidFill>
                  <a:schemeClr val="bg1"/>
                </a:solidFill>
                <a:ea typeface="Lato regular" panose="020F0502020204030203" pitchFamily="34" charset="0"/>
                <a:cs typeface="Lato regular" panose="020F0502020204030203" pitchFamily="34" charset="0"/>
              </a:rPr>
              <a:t>, </a:t>
            </a:r>
            <a:r>
              <a:rPr lang="en-US" sz="1000" dirty="0">
                <a:solidFill>
                  <a:schemeClr val="accent1"/>
                </a:solidFill>
                <a:ea typeface="Lato regular" panose="020F0502020204030203" pitchFamily="34" charset="0"/>
                <a:cs typeface="Lato regular" panose="020F0502020204030203" pitchFamily="34" charset="0"/>
              </a:rPr>
              <a:t>animations</a:t>
            </a:r>
            <a:r>
              <a:rPr lang="en-US" sz="1000" dirty="0">
                <a:solidFill>
                  <a:schemeClr val="bg1"/>
                </a:solidFill>
                <a:ea typeface="Lato regular" panose="020F0502020204030203" pitchFamily="34" charset="0"/>
                <a:cs typeface="Lato regular" panose="020F0502020204030203" pitchFamily="34" charset="0"/>
              </a:rPr>
              <a:t>, </a:t>
            </a:r>
            <a:r>
              <a:rPr lang="en-US" sz="1000" dirty="0">
                <a:solidFill>
                  <a:schemeClr val="accent1"/>
                </a:solidFill>
                <a:ea typeface="Lato regular" panose="020F0502020204030203" pitchFamily="34" charset="0"/>
                <a:cs typeface="Lato regular" panose="020F0502020204030203" pitchFamily="34" charset="0"/>
              </a:rPr>
              <a:t>banners</a:t>
            </a:r>
            <a:r>
              <a:rPr lang="en-US" sz="1000" dirty="0">
                <a:solidFill>
                  <a:schemeClr val="bg1"/>
                </a:solidFill>
                <a:ea typeface="Lato regular" panose="020F0502020204030203" pitchFamily="34" charset="0"/>
                <a:cs typeface="Lato regular" panose="020F0502020204030203" pitchFamily="34" charset="0"/>
              </a:rPr>
              <a:t>, and </a:t>
            </a:r>
            <a:r>
              <a:rPr lang="en-US" sz="1000" dirty="0">
                <a:solidFill>
                  <a:schemeClr val="accent1"/>
                </a:solidFill>
                <a:ea typeface="Lato regular" panose="020F0502020204030203" pitchFamily="34" charset="0"/>
                <a:cs typeface="Lato regular" panose="020F0502020204030203" pitchFamily="34" charset="0"/>
              </a:rPr>
              <a:t>panels</a:t>
            </a:r>
            <a:r>
              <a:rPr lang="en-US" sz="1000" dirty="0">
                <a:solidFill>
                  <a:schemeClr val="bg1"/>
                </a:solidFill>
                <a:ea typeface="Lato regular" panose="020F0502020204030203" pitchFamily="34" charset="0"/>
                <a:cs typeface="Lato regular" panose="020F0502020204030203" pitchFamily="34" charset="0"/>
              </a:rPr>
              <a:t>.</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When deciding how to design your Twitch page, choose what colors and fonts you want to use, and then you can begin designing.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A lot of streamers don’t design their own branding. You can use free or paid template websites to edit and download what you need. </a:t>
            </a:r>
          </a:p>
        </p:txBody>
      </p:sp>
      <p:sp>
        <p:nvSpPr>
          <p:cNvPr id="8" name="Right Arrow 7"/>
          <p:cNvSpPr/>
          <p:nvPr/>
        </p:nvSpPr>
        <p:spPr>
          <a:xfrm>
            <a:off x="5977947" y="4651531"/>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6394575" y="4625143"/>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5076380" y="263636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2622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025204" y="529390"/>
            <a:ext cx="3865948" cy="1569660"/>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If you Started Streaming, What Games Would you Play?</a:t>
            </a:r>
            <a:endParaRPr lang="en-ID" sz="2400" b="1" dirty="0">
              <a:solidFill>
                <a:schemeClr val="bg1"/>
              </a:solidFill>
              <a:latin typeface="+mj-lt"/>
            </a:endParaRPr>
          </a:p>
        </p:txBody>
      </p:sp>
      <p:sp>
        <p:nvSpPr>
          <p:cNvPr id="5" name="TextBox 4"/>
          <p:cNvSpPr txBox="1"/>
          <p:nvPr/>
        </p:nvSpPr>
        <p:spPr>
          <a:xfrm flipH="1">
            <a:off x="5380703" y="2220765"/>
            <a:ext cx="3401287"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What games are you especially good at? What games do play that you always react to? What games would you want to share with others? </a:t>
            </a:r>
          </a:p>
        </p:txBody>
      </p:sp>
      <p:sp>
        <p:nvSpPr>
          <p:cNvPr id="6" name="Right Arrow 5"/>
          <p:cNvSpPr/>
          <p:nvPr/>
        </p:nvSpPr>
        <p:spPr>
          <a:xfrm>
            <a:off x="7214436" y="3972081"/>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606996" y="3941708"/>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JOIN GAME</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Tree>
    <p:extLst>
      <p:ext uri="{BB962C8B-B14F-4D97-AF65-F5344CB8AC3E}">
        <p14:creationId xmlns:p14="http://schemas.microsoft.com/office/powerpoint/2010/main" val="288500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8" grpId="0"/>
      <p:bldP spid="11" grpId="0" animBg="1"/>
      <p:bldP spid="12" grpId="0" animBg="1"/>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480" r="5480"/>
          <a:stretch/>
        </p:blipFill>
        <p:spPr>
          <a:xfrm>
            <a:off x="457200" y="514350"/>
            <a:ext cx="5486400" cy="4105275"/>
          </a:xfrm>
        </p:spPr>
      </p:pic>
      <p:grpSp>
        <p:nvGrpSpPr>
          <p:cNvPr id="4" name="Group 3"/>
          <p:cNvGrpSpPr/>
          <p:nvPr/>
        </p:nvGrpSpPr>
        <p:grpSpPr>
          <a:xfrm>
            <a:off x="4177949"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6000044" y="656681"/>
            <a:ext cx="2809875" cy="461665"/>
          </a:xfrm>
          <a:prstGeom prst="rect">
            <a:avLst/>
          </a:prstGeom>
          <a:noFill/>
        </p:spPr>
        <p:txBody>
          <a:bodyPr wrap="square" rtlCol="0">
            <a:spAutoFit/>
          </a:bodyPr>
          <a:lstStyle/>
          <a:p>
            <a:r>
              <a:rPr lang="en-US" sz="2400" b="1" dirty="0">
                <a:solidFill>
                  <a:schemeClr val="bg1"/>
                </a:solidFill>
                <a:latin typeface="+mj-lt"/>
              </a:rPr>
              <a:t>Your Audience</a:t>
            </a:r>
            <a:endParaRPr lang="en-ID" sz="2400" b="1" dirty="0">
              <a:solidFill>
                <a:schemeClr val="bg1"/>
              </a:solidFill>
              <a:latin typeface="+mj-lt"/>
            </a:endParaRPr>
          </a:p>
        </p:txBody>
      </p:sp>
      <p:sp>
        <p:nvSpPr>
          <p:cNvPr id="14" name="TextBox 13"/>
          <p:cNvSpPr txBox="1"/>
          <p:nvPr/>
        </p:nvSpPr>
        <p:spPr>
          <a:xfrm flipH="1">
            <a:off x="6149764" y="1336939"/>
            <a:ext cx="2660155" cy="3664849"/>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Anytime someone watches your live channel they'll be counted as a viewer, aka part of your audience.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Getting your first few viewers on Twitch is sometimes the hardest part</a:t>
            </a:r>
            <a:r>
              <a:rPr lang="en-US" sz="1000" dirty="0">
                <a:solidFill>
                  <a:schemeClr val="bg1"/>
                </a:solidFill>
                <a:ea typeface="Lato regular" panose="020F0502020204030203" pitchFamily="34" charset="0"/>
                <a:cs typeface="Lato regular" panose="020F0502020204030203" pitchFamily="34" charset="0"/>
              </a:rPr>
              <a:t>. If you consistently have zero viewers, get your friends and family to watch you when you stream.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Eventually, as you get more viewers, you can start to understand your community better. Throughout streaming, make sure to talk to your audience. Staying silent when people join your stream won’t help you gain followers.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253160" y="532421"/>
            <a:ext cx="3438618" cy="1200329"/>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Who are Your Favorite Streamers?</a:t>
            </a:r>
            <a:endParaRPr lang="en-ID" sz="2400" b="1" dirty="0">
              <a:solidFill>
                <a:schemeClr val="bg1"/>
              </a:solidFill>
              <a:latin typeface="+mj-lt"/>
            </a:endParaRPr>
          </a:p>
        </p:txBody>
      </p:sp>
      <p:sp>
        <p:nvSpPr>
          <p:cNvPr id="5" name="TextBox 4"/>
          <p:cNvSpPr txBox="1"/>
          <p:nvPr/>
        </p:nvSpPr>
        <p:spPr>
          <a:xfrm flipH="1">
            <a:off x="5409284" y="1830265"/>
            <a:ext cx="3401287"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Some of the most popular streamers on Twitch are Ninja, </a:t>
            </a:r>
            <a:r>
              <a:rPr lang="en-US" sz="1000" dirty="0" err="1">
                <a:solidFill>
                  <a:schemeClr val="bg1"/>
                </a:solidFill>
                <a:ea typeface="Lato regular" panose="020F0502020204030203" pitchFamily="34" charset="0"/>
                <a:cs typeface="Lato regular" panose="020F0502020204030203" pitchFamily="34" charset="0"/>
              </a:rPr>
              <a:t>Tfue</a:t>
            </a:r>
            <a:r>
              <a:rPr lang="en-US" sz="1000" dirty="0">
                <a:solidFill>
                  <a:schemeClr val="bg1"/>
                </a:solidFill>
                <a:ea typeface="Lato regular" panose="020F0502020204030203" pitchFamily="34" charset="0"/>
                <a:cs typeface="Lato regular" panose="020F0502020204030203" pitchFamily="34" charset="0"/>
              </a:rPr>
              <a:t>, shroud, </a:t>
            </a:r>
            <a:r>
              <a:rPr lang="en-US" sz="1000" dirty="0" err="1">
                <a:solidFill>
                  <a:schemeClr val="bg1"/>
                </a:solidFill>
                <a:ea typeface="Lato regular" panose="020F0502020204030203" pitchFamily="34" charset="0"/>
                <a:cs typeface="Lato regular" panose="020F0502020204030203" pitchFamily="34" charset="0"/>
              </a:rPr>
              <a:t>DrLupo</a:t>
            </a:r>
            <a:r>
              <a:rPr lang="en-US" sz="1000" dirty="0">
                <a:solidFill>
                  <a:schemeClr val="bg1"/>
                </a:solidFill>
                <a:ea typeface="Lato regular" panose="020F0502020204030203" pitchFamily="34" charset="0"/>
                <a:cs typeface="Lato regular" panose="020F0502020204030203" pitchFamily="34" charset="0"/>
              </a:rPr>
              <a:t>, and </a:t>
            </a:r>
            <a:r>
              <a:rPr lang="en-US" sz="1000" dirty="0" err="1">
                <a:solidFill>
                  <a:schemeClr val="bg1"/>
                </a:solidFill>
                <a:ea typeface="Lato regular" panose="020F0502020204030203" pitchFamily="34" charset="0"/>
                <a:cs typeface="Lato regular" panose="020F0502020204030203" pitchFamily="34" charset="0"/>
              </a:rPr>
              <a:t>pokimane</a:t>
            </a:r>
            <a:r>
              <a:rPr lang="en-US" sz="1000" dirty="0">
                <a:solidFill>
                  <a:schemeClr val="bg1"/>
                </a:solidFill>
                <a:ea typeface="Lato regular" panose="020F0502020204030203" pitchFamily="34" charset="0"/>
                <a:cs typeface="Lato regular" panose="020F0502020204030203" pitchFamily="34" charset="0"/>
              </a:rPr>
              <a:t>. Depending on what your favorite types of game are, you might like different kinds of streamers!</a:t>
            </a:r>
          </a:p>
        </p:txBody>
      </p:sp>
      <p:sp>
        <p:nvSpPr>
          <p:cNvPr id="6" name="Right Arrow 5"/>
          <p:cNvSpPr/>
          <p:nvPr/>
        </p:nvSpPr>
        <p:spPr>
          <a:xfrm>
            <a:off x="7166798" y="3541545"/>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635577" y="3511172"/>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JOIN GAME</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Tree>
    <p:extLst>
      <p:ext uri="{BB962C8B-B14F-4D97-AF65-F5344CB8AC3E}">
        <p14:creationId xmlns:p14="http://schemas.microsoft.com/office/powerpoint/2010/main" val="143412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8" grpId="0"/>
      <p:bldP spid="11" grpId="0" animBg="1"/>
      <p:bldP spid="12"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1D8A96D-D11C-4A5D-8CCB-61A17A25ECC3}"/>
              </a:ext>
            </a:extLst>
          </p:cNvPr>
          <p:cNvPicPr>
            <a:picLocks noChangeAspect="1"/>
          </p:cNvPicPr>
          <p:nvPr/>
        </p:nvPicPr>
        <p:blipFill>
          <a:blip r:embed="rId2"/>
          <a:stretch>
            <a:fillRect/>
          </a:stretch>
        </p:blipFill>
        <p:spPr>
          <a:xfrm flipH="1">
            <a:off x="0" y="0"/>
            <a:ext cx="5223803" cy="5143500"/>
          </a:xfrm>
          <a:prstGeom prst="rect">
            <a:avLst/>
          </a:prstGeom>
        </p:spPr>
      </p:pic>
      <p:sp>
        <p:nvSpPr>
          <p:cNvPr id="4" name="Freeform 3"/>
          <p:cNvSpPr/>
          <p:nvPr/>
        </p:nvSpPr>
        <p:spPr>
          <a:xfrm>
            <a:off x="6724859" y="1"/>
            <a:ext cx="2419142" cy="3714482"/>
          </a:xfrm>
          <a:custGeom>
            <a:avLst/>
            <a:gdLst>
              <a:gd name="connsiteX0" fmla="*/ 1821726 w 3225523"/>
              <a:gd name="connsiteY0" fmla="*/ 0 h 4952643"/>
              <a:gd name="connsiteX1" fmla="*/ 3225523 w 3225523"/>
              <a:gd name="connsiteY1" fmla="*/ 0 h 4952643"/>
              <a:gd name="connsiteX2" fmla="*/ 3225523 w 3225523"/>
              <a:gd name="connsiteY2" fmla="*/ 355699 h 4952643"/>
              <a:gd name="connsiteX3" fmla="*/ 0 w 3225523"/>
              <a:gd name="connsiteY3" fmla="*/ 4952643 h 4952643"/>
            </a:gdLst>
            <a:ahLst/>
            <a:cxnLst>
              <a:cxn ang="0">
                <a:pos x="connsiteX0" y="connsiteY0"/>
              </a:cxn>
              <a:cxn ang="0">
                <a:pos x="connsiteX1" y="connsiteY1"/>
              </a:cxn>
              <a:cxn ang="0">
                <a:pos x="connsiteX2" y="connsiteY2"/>
              </a:cxn>
              <a:cxn ang="0">
                <a:pos x="connsiteX3" y="connsiteY3"/>
              </a:cxn>
            </a:cxnLst>
            <a:rect l="l" t="t" r="r" b="b"/>
            <a:pathLst>
              <a:path w="3225523" h="4952643">
                <a:moveTo>
                  <a:pt x="1821726" y="0"/>
                </a:moveTo>
                <a:lnTo>
                  <a:pt x="3225523" y="0"/>
                </a:lnTo>
                <a:lnTo>
                  <a:pt x="3225523" y="355699"/>
                </a:lnTo>
                <a:lnTo>
                  <a:pt x="0" y="49526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extBox 4">
            <a:extLst>
              <a:ext uri="{FF2B5EF4-FFF2-40B4-BE49-F238E27FC236}">
                <a16:creationId xmlns:a16="http://schemas.microsoft.com/office/drawing/2014/main" id="{E0F19999-B9F0-4A12-A9CE-C3145D7BDDE7}"/>
              </a:ext>
            </a:extLst>
          </p:cNvPr>
          <p:cNvSpPr txBox="1"/>
          <p:nvPr/>
        </p:nvSpPr>
        <p:spPr>
          <a:xfrm>
            <a:off x="1054886" y="560603"/>
            <a:ext cx="3410184" cy="461665"/>
          </a:xfrm>
          <a:prstGeom prst="rect">
            <a:avLst/>
          </a:prstGeom>
          <a:noFill/>
        </p:spPr>
        <p:txBody>
          <a:bodyPr wrap="square" rtlCol="0">
            <a:spAutoFit/>
          </a:bodyPr>
          <a:lstStyle/>
          <a:p>
            <a:r>
              <a:rPr lang="en-US" sz="2400" b="1" dirty="0">
                <a:solidFill>
                  <a:schemeClr val="bg1"/>
                </a:solidFill>
                <a:latin typeface="+mj-lt"/>
              </a:rPr>
              <a:t>Time and Dedication</a:t>
            </a:r>
            <a:endParaRPr lang="en-ID" sz="2400" b="1" dirty="0">
              <a:solidFill>
                <a:schemeClr val="bg1"/>
              </a:solidFill>
              <a:latin typeface="+mj-lt"/>
            </a:endParaRPr>
          </a:p>
        </p:txBody>
      </p:sp>
      <p:sp>
        <p:nvSpPr>
          <p:cNvPr id="6" name="TextBox 5"/>
          <p:cNvSpPr txBox="1"/>
          <p:nvPr/>
        </p:nvSpPr>
        <p:spPr>
          <a:xfrm flipH="1">
            <a:off x="1158488" y="1195538"/>
            <a:ext cx="3240851" cy="3203185"/>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If you want to gain followers and become a more popular streamer, you will likely need to stream for at least 1-3 hours and close to 3 times a week.</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However, if you just want to try streaming out for fun and don’t care about how many followers you get, stream for as long or as little as you’d like!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School and your physical and mental health always comes first! If you have time to stream after school, that’s perfectly fine, but do not let it get in the way of your life. Getting at least 8-10 hours of sleep is also important. </a:t>
            </a: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p:txBody>
      </p:sp>
      <p:sp>
        <p:nvSpPr>
          <p:cNvPr id="19" name="Multiply 21">
            <a:extLst>
              <a:ext uri="{FF2B5EF4-FFF2-40B4-BE49-F238E27FC236}">
                <a16:creationId xmlns:a16="http://schemas.microsoft.com/office/drawing/2014/main" id="{63F107B8-BC2F-431D-8880-7A142452EC32}"/>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5B9FDCCA-8439-4112-906B-6E9D86FCBE1F}"/>
              </a:ext>
            </a:extLst>
          </p:cNvPr>
          <p:cNvSpPr/>
          <p:nvPr/>
        </p:nvSpPr>
        <p:spPr>
          <a:xfrm rot="2700000">
            <a:off x="598052" y="344855"/>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3" name="Picture Placeholder 12">
            <a:extLst>
              <a:ext uri="{FF2B5EF4-FFF2-40B4-BE49-F238E27FC236}">
                <a16:creationId xmlns:a16="http://schemas.microsoft.com/office/drawing/2014/main" id="{E53AC0F8-0169-489A-A100-D29AEFAA1E4D}"/>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741" r="5741"/>
          <a:stretch>
            <a:fillRect/>
          </a:stretch>
        </p:blipFill>
        <p:spPr/>
      </p:pic>
      <p:sp>
        <p:nvSpPr>
          <p:cNvPr id="18" name="Donut 23">
            <a:extLst>
              <a:ext uri="{FF2B5EF4-FFF2-40B4-BE49-F238E27FC236}">
                <a16:creationId xmlns:a16="http://schemas.microsoft.com/office/drawing/2014/main" id="{F20C3A2C-36A3-4B8B-A00D-111D4DBFB3D3}"/>
              </a:ext>
            </a:extLst>
          </p:cNvPr>
          <p:cNvSpPr/>
          <p:nvPr/>
        </p:nvSpPr>
        <p:spPr>
          <a:xfrm>
            <a:off x="8004447" y="3357245"/>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Isosceles Triangle 16">
            <a:extLst>
              <a:ext uri="{FF2B5EF4-FFF2-40B4-BE49-F238E27FC236}">
                <a16:creationId xmlns:a16="http://schemas.microsoft.com/office/drawing/2014/main" id="{ECB3A0F6-D1B2-4824-A92A-92931C676AE2}"/>
              </a:ext>
            </a:extLst>
          </p:cNvPr>
          <p:cNvSpPr/>
          <p:nvPr/>
        </p:nvSpPr>
        <p:spPr>
          <a:xfrm rot="1420415">
            <a:off x="8413772" y="3747010"/>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9973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9" grpId="0" animBg="1"/>
      <p:bldP spid="20" grpId="0" animBg="1"/>
      <p:bldP spid="18" grpId="0" animBg="1"/>
      <p:bldP spid="17" grpId="0" animBg="1"/>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7 - Marketing" id="{BC7BB557-3D9A-4005-8E8E-4AD805B0C8CE}" vid="{3B42E1AB-6176-4E25-86B4-E25321EC9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1864</TotalTime>
  <Words>791</Words>
  <Application>Microsoft Office PowerPoint</Application>
  <PresentationFormat>On-screen Show (16:9)</PresentationFormat>
  <Paragraphs>59</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等线</vt:lpstr>
      <vt:lpstr>Arial</vt:lpstr>
      <vt:lpstr>Gobold Bold</vt:lpstr>
      <vt:lpstr>Trade Gothic LT Std Bold</vt:lpstr>
      <vt:lpstr>Trade Gothic LT Std Cn</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110</cp:revision>
  <dcterms:created xsi:type="dcterms:W3CDTF">2019-11-17T17:43:39Z</dcterms:created>
  <dcterms:modified xsi:type="dcterms:W3CDTF">2021-07-20T02:04:07Z</dcterms:modified>
</cp:coreProperties>
</file>