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17"/>
  </p:notesMasterIdLst>
  <p:sldIdLst>
    <p:sldId id="256" r:id="rId2"/>
    <p:sldId id="257" r:id="rId3"/>
    <p:sldId id="259" r:id="rId4"/>
    <p:sldId id="260" r:id="rId5"/>
    <p:sldId id="261" r:id="rId6"/>
    <p:sldId id="262" r:id="rId7"/>
    <p:sldId id="264" r:id="rId8"/>
    <p:sldId id="258" r:id="rId9"/>
    <p:sldId id="263" r:id="rId10"/>
    <p:sldId id="286" r:id="rId11"/>
    <p:sldId id="265" r:id="rId12"/>
    <p:sldId id="266" r:id="rId13"/>
    <p:sldId id="287" r:id="rId14"/>
    <p:sldId id="273" r:id="rId15"/>
    <p:sldId id="270"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89DA"/>
    <a:srgbClr val="003520"/>
    <a:srgbClr val="33CCCC"/>
    <a:srgbClr val="009458"/>
    <a:srgbClr val="091335"/>
    <a:srgbClr val="1F2731"/>
    <a:srgbClr val="E6E6E6"/>
    <a:srgbClr val="070F2B"/>
    <a:srgbClr val="030611"/>
    <a:srgbClr val="0003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166" d="100"/>
          <a:sy n="166" d="100"/>
        </p:scale>
        <p:origin x="403"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7BF267-8169-4086-A5AC-B7F4F93769C7}" type="datetimeFigureOut">
              <a:rPr lang="zh-CN" altLang="en-US" smtClean="0"/>
              <a:t>2021/7/19</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9A397-A60D-4CC0-B110-51D873AC8EF7}" type="slidenum">
              <a:rPr lang="zh-CN" altLang="en-US" smtClean="0"/>
              <a:t>‹#›</a:t>
            </a:fld>
            <a:endParaRPr lang="zh-CN" altLang="en-US"/>
          </a:p>
        </p:txBody>
      </p:sp>
    </p:spTree>
    <p:extLst>
      <p:ext uri="{BB962C8B-B14F-4D97-AF65-F5344CB8AC3E}">
        <p14:creationId xmlns:p14="http://schemas.microsoft.com/office/powerpoint/2010/main" val="3574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6754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284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16660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15479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28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16934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92112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99597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214466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268625" y="545270"/>
            <a:ext cx="2068913" cy="3401228"/>
          </a:xfrm>
          <a:custGeom>
            <a:avLst/>
            <a:gdLst>
              <a:gd name="connsiteX0" fmla="*/ 2752290 w 2758550"/>
              <a:gd name="connsiteY0" fmla="*/ 0 h 4534971"/>
              <a:gd name="connsiteX1" fmla="*/ 2758550 w 2758550"/>
              <a:gd name="connsiteY1" fmla="*/ 4013210 h 4534971"/>
              <a:gd name="connsiteX2" fmla="*/ 6259 w 2758550"/>
              <a:gd name="connsiteY2" fmla="*/ 4534971 h 4534971"/>
              <a:gd name="connsiteX3" fmla="*/ 0 w 2758550"/>
              <a:gd name="connsiteY3" fmla="*/ 521760 h 4534971"/>
            </a:gdLst>
            <a:ahLst/>
            <a:cxnLst>
              <a:cxn ang="0">
                <a:pos x="connsiteX0" y="connsiteY0"/>
              </a:cxn>
              <a:cxn ang="0">
                <a:pos x="connsiteX1" y="connsiteY1"/>
              </a:cxn>
              <a:cxn ang="0">
                <a:pos x="connsiteX2" y="connsiteY2"/>
              </a:cxn>
              <a:cxn ang="0">
                <a:pos x="connsiteX3" y="connsiteY3"/>
              </a:cxn>
            </a:cxnLst>
            <a:rect l="l" t="t" r="r" b="b"/>
            <a:pathLst>
              <a:path w="2758550" h="4534971">
                <a:moveTo>
                  <a:pt x="2752290" y="0"/>
                </a:moveTo>
                <a:lnTo>
                  <a:pt x="2758550" y="4013210"/>
                </a:lnTo>
                <a:lnTo>
                  <a:pt x="6259" y="4534971"/>
                </a:lnTo>
                <a:lnTo>
                  <a:pt x="0" y="521760"/>
                </a:lnTo>
                <a:close/>
              </a:path>
            </a:pathLst>
          </a:custGeom>
          <a:solidFill>
            <a:schemeClr val="bg1">
              <a:lumMod val="95000"/>
            </a:schemeClr>
          </a:solidFill>
        </p:spPr>
        <p:txBody>
          <a:bodyPr wrap="square">
            <a:noAutofit/>
          </a:bodyPr>
          <a:lstStyle/>
          <a:p>
            <a:endParaRPr lang="en-US"/>
          </a:p>
        </p:txBody>
      </p:sp>
      <p:grpSp>
        <p:nvGrpSpPr>
          <p:cNvPr id="18" name="Group 17"/>
          <p:cNvGrpSpPr/>
          <p:nvPr userDrawn="1"/>
        </p:nvGrpSpPr>
        <p:grpSpPr>
          <a:xfrm>
            <a:off x="271647" y="3769053"/>
            <a:ext cx="8872355" cy="1374447"/>
            <a:chOff x="362195" y="5025404"/>
            <a:chExt cx="11829807" cy="1832596"/>
          </a:xfrm>
        </p:grpSpPr>
        <p:sp>
          <p:nvSpPr>
            <p:cNvPr id="14" name="Freeform 13"/>
            <p:cNvSpPr/>
            <p:nvPr userDrawn="1"/>
          </p:nvSpPr>
          <p:spPr>
            <a:xfrm>
              <a:off x="362195" y="5025404"/>
              <a:ext cx="11829807" cy="1832596"/>
            </a:xfrm>
            <a:custGeom>
              <a:avLst/>
              <a:gdLst>
                <a:gd name="connsiteX0" fmla="*/ 9508970 w 11829807"/>
                <a:gd name="connsiteY0" fmla="*/ 0 h 1832596"/>
                <a:gd name="connsiteX1" fmla="*/ 11829807 w 11829807"/>
                <a:gd name="connsiteY1" fmla="*/ 938046 h 1832596"/>
                <a:gd name="connsiteX2" fmla="*/ 11829807 w 11829807"/>
                <a:gd name="connsiteY2" fmla="*/ 1832596 h 1832596"/>
                <a:gd name="connsiteX3" fmla="*/ 0 w 11829807"/>
                <a:gd name="connsiteY3" fmla="*/ 1832596 h 1832596"/>
              </a:gdLst>
              <a:ahLst/>
              <a:cxnLst>
                <a:cxn ang="0">
                  <a:pos x="connsiteX0" y="connsiteY0"/>
                </a:cxn>
                <a:cxn ang="0">
                  <a:pos x="connsiteX1" y="connsiteY1"/>
                </a:cxn>
                <a:cxn ang="0">
                  <a:pos x="connsiteX2" y="connsiteY2"/>
                </a:cxn>
                <a:cxn ang="0">
                  <a:pos x="connsiteX3" y="connsiteY3"/>
                </a:cxn>
              </a:cxnLst>
              <a:rect l="l" t="t" r="r" b="b"/>
              <a:pathLst>
                <a:path w="11829807" h="1832596">
                  <a:moveTo>
                    <a:pt x="9508970" y="0"/>
                  </a:moveTo>
                  <a:lnTo>
                    <a:pt x="11829807" y="938046"/>
                  </a:lnTo>
                  <a:lnTo>
                    <a:pt x="11829807" y="1832596"/>
                  </a:lnTo>
                  <a:lnTo>
                    <a:pt x="0" y="183259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Freeform 16"/>
            <p:cNvSpPr/>
            <p:nvPr userDrawn="1"/>
          </p:nvSpPr>
          <p:spPr>
            <a:xfrm>
              <a:off x="7704878" y="5025404"/>
              <a:ext cx="4487122" cy="1832596"/>
            </a:xfrm>
            <a:custGeom>
              <a:avLst/>
              <a:gdLst>
                <a:gd name="connsiteX0" fmla="*/ 2203465 w 4487122"/>
                <a:gd name="connsiteY0" fmla="*/ 0 h 1832596"/>
                <a:gd name="connsiteX1" fmla="*/ 4487122 w 4487122"/>
                <a:gd name="connsiteY1" fmla="*/ 967999 h 1832596"/>
                <a:gd name="connsiteX2" fmla="*/ 4487122 w 4487122"/>
                <a:gd name="connsiteY2" fmla="*/ 1832596 h 1832596"/>
                <a:gd name="connsiteX3" fmla="*/ 0 w 4487122"/>
                <a:gd name="connsiteY3" fmla="*/ 1832596 h 1832596"/>
              </a:gdLst>
              <a:ahLst/>
              <a:cxnLst>
                <a:cxn ang="0">
                  <a:pos x="connsiteX0" y="connsiteY0"/>
                </a:cxn>
                <a:cxn ang="0">
                  <a:pos x="connsiteX1" y="connsiteY1"/>
                </a:cxn>
                <a:cxn ang="0">
                  <a:pos x="connsiteX2" y="connsiteY2"/>
                </a:cxn>
                <a:cxn ang="0">
                  <a:pos x="connsiteX3" y="connsiteY3"/>
                </a:cxn>
              </a:cxnLst>
              <a:rect l="l" t="t" r="r" b="b"/>
              <a:pathLst>
                <a:path w="4487122" h="1832596">
                  <a:moveTo>
                    <a:pt x="2203465" y="0"/>
                  </a:moveTo>
                  <a:lnTo>
                    <a:pt x="4487122" y="967999"/>
                  </a:lnTo>
                  <a:lnTo>
                    <a:pt x="4487122" y="1832596"/>
                  </a:lnTo>
                  <a:lnTo>
                    <a:pt x="0" y="1832596"/>
                  </a:ln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Tree>
    <p:extLst>
      <p:ext uri="{BB962C8B-B14F-4D97-AF65-F5344CB8AC3E}">
        <p14:creationId xmlns:p14="http://schemas.microsoft.com/office/powerpoint/2010/main" val="51370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right)">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2"/>
            <a:ext cx="9144000" cy="3272588"/>
          </a:xfrm>
          <a:custGeom>
            <a:avLst/>
            <a:gdLst>
              <a:gd name="connsiteX0" fmla="*/ 0 w 12192000"/>
              <a:gd name="connsiteY0" fmla="*/ 0 h 4363451"/>
              <a:gd name="connsiteX1" fmla="*/ 12192000 w 12192000"/>
              <a:gd name="connsiteY1" fmla="*/ 0 h 4363451"/>
              <a:gd name="connsiteX2" fmla="*/ 12192000 w 12192000"/>
              <a:gd name="connsiteY2" fmla="*/ 3388062 h 4363451"/>
              <a:gd name="connsiteX3" fmla="*/ 7959720 w 12192000"/>
              <a:gd name="connsiteY3" fmla="*/ 4363451 h 4363451"/>
              <a:gd name="connsiteX4" fmla="*/ 0 w 12192000"/>
              <a:gd name="connsiteY4" fmla="*/ 3468113 h 4363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4363451">
                <a:moveTo>
                  <a:pt x="0" y="0"/>
                </a:moveTo>
                <a:lnTo>
                  <a:pt x="12192000" y="0"/>
                </a:lnTo>
                <a:lnTo>
                  <a:pt x="12192000" y="3388062"/>
                </a:lnTo>
                <a:lnTo>
                  <a:pt x="7959720" y="4363451"/>
                </a:lnTo>
                <a:lnTo>
                  <a:pt x="0" y="346811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608574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4776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4600575" y="0"/>
            <a:ext cx="4543425" cy="5143500"/>
          </a:xfrm>
          <a:custGeom>
            <a:avLst/>
            <a:gdLst>
              <a:gd name="connsiteX0" fmla="*/ 3020990 w 6057900"/>
              <a:gd name="connsiteY0" fmla="*/ 0 h 6858000"/>
              <a:gd name="connsiteX1" fmla="*/ 6057900 w 6057900"/>
              <a:gd name="connsiteY1" fmla="*/ 0 h 6858000"/>
              <a:gd name="connsiteX2" fmla="*/ 6057900 w 6057900"/>
              <a:gd name="connsiteY2" fmla="*/ 6858000 h 6858000"/>
              <a:gd name="connsiteX3" fmla="*/ 1794819 w 6057900"/>
              <a:gd name="connsiteY3" fmla="*/ 6858000 h 6858000"/>
              <a:gd name="connsiteX4" fmla="*/ 0 w 6057900"/>
              <a:gd name="connsiteY4" fmla="*/ 5275545 h 6858000"/>
              <a:gd name="connsiteX5" fmla="*/ 2695382 w 6057900"/>
              <a:gd name="connsiteY5" fmla="*/ 2984712 h 6858000"/>
              <a:gd name="connsiteX6" fmla="*/ 1134213 w 6057900"/>
              <a:gd name="connsiteY6" fmla="*/ 16332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7900" h="6858000">
                <a:moveTo>
                  <a:pt x="3020990" y="0"/>
                </a:moveTo>
                <a:lnTo>
                  <a:pt x="6057900" y="0"/>
                </a:lnTo>
                <a:lnTo>
                  <a:pt x="6057900" y="6858000"/>
                </a:lnTo>
                <a:lnTo>
                  <a:pt x="1794819" y="6858000"/>
                </a:lnTo>
                <a:lnTo>
                  <a:pt x="0" y="5275545"/>
                </a:lnTo>
                <a:lnTo>
                  <a:pt x="2695382" y="2984712"/>
                </a:lnTo>
                <a:lnTo>
                  <a:pt x="1134213" y="163328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06396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500063" y="0"/>
            <a:ext cx="4792419" cy="5143500"/>
          </a:xfrm>
          <a:custGeom>
            <a:avLst/>
            <a:gdLst>
              <a:gd name="connsiteX0" fmla="*/ 3682394 w 5972358"/>
              <a:gd name="connsiteY0" fmla="*/ 2386522 h 6858000"/>
              <a:gd name="connsiteX1" fmla="*/ 5972358 w 5972358"/>
              <a:gd name="connsiteY1" fmla="*/ 6858000 h 6858000"/>
              <a:gd name="connsiteX2" fmla="*/ 2494862 w 5972358"/>
              <a:gd name="connsiteY2" fmla="*/ 6858000 h 6858000"/>
              <a:gd name="connsiteX3" fmla="*/ 1944665 w 5972358"/>
              <a:gd name="connsiteY3" fmla="*/ 5783662 h 6858000"/>
              <a:gd name="connsiteX4" fmla="*/ 1724877 w 5972358"/>
              <a:gd name="connsiteY4" fmla="*/ 0 h 6858000"/>
              <a:gd name="connsiteX5" fmla="*/ 4588496 w 5972358"/>
              <a:gd name="connsiteY5" fmla="*/ 0 h 6858000"/>
              <a:gd name="connsiteX6" fmla="*/ 2249671 w 5972358"/>
              <a:gd name="connsiteY6" fmla="*/ 4739001 h 6858000"/>
              <a:gd name="connsiteX7" fmla="*/ 0 w 5972358"/>
              <a:gd name="connsiteY7" fmla="*/ 34355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72358" h="6858000">
                <a:moveTo>
                  <a:pt x="3682394" y="2386522"/>
                </a:moveTo>
                <a:lnTo>
                  <a:pt x="5972358" y="6858000"/>
                </a:lnTo>
                <a:lnTo>
                  <a:pt x="2494862" y="6858000"/>
                </a:lnTo>
                <a:lnTo>
                  <a:pt x="1944665" y="5783662"/>
                </a:lnTo>
                <a:close/>
                <a:moveTo>
                  <a:pt x="1724877" y="0"/>
                </a:moveTo>
                <a:lnTo>
                  <a:pt x="4588496" y="0"/>
                </a:lnTo>
                <a:lnTo>
                  <a:pt x="2249671" y="4739001"/>
                </a:lnTo>
                <a:lnTo>
                  <a:pt x="0" y="343557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01836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0"/>
            <a:ext cx="8653557" cy="3296508"/>
          </a:xfrm>
          <a:custGeom>
            <a:avLst/>
            <a:gdLst>
              <a:gd name="connsiteX0" fmla="*/ 0 w 11538076"/>
              <a:gd name="connsiteY0" fmla="*/ 0 h 4395344"/>
              <a:gd name="connsiteX1" fmla="*/ 11538076 w 11538076"/>
              <a:gd name="connsiteY1" fmla="*/ 0 h 4395344"/>
              <a:gd name="connsiteX2" fmla="*/ 4287423 w 11538076"/>
              <a:gd name="connsiteY2" fmla="*/ 4395344 h 4395344"/>
              <a:gd name="connsiteX3" fmla="*/ 0 w 11538076"/>
              <a:gd name="connsiteY3" fmla="*/ 3374885 h 4395344"/>
            </a:gdLst>
            <a:ahLst/>
            <a:cxnLst>
              <a:cxn ang="0">
                <a:pos x="connsiteX0" y="connsiteY0"/>
              </a:cxn>
              <a:cxn ang="0">
                <a:pos x="connsiteX1" y="connsiteY1"/>
              </a:cxn>
              <a:cxn ang="0">
                <a:pos x="connsiteX2" y="connsiteY2"/>
              </a:cxn>
              <a:cxn ang="0">
                <a:pos x="connsiteX3" y="connsiteY3"/>
              </a:cxn>
            </a:cxnLst>
            <a:rect l="l" t="t" r="r" b="b"/>
            <a:pathLst>
              <a:path w="11538076" h="4395344">
                <a:moveTo>
                  <a:pt x="0" y="0"/>
                </a:moveTo>
                <a:lnTo>
                  <a:pt x="11538076" y="0"/>
                </a:lnTo>
                <a:lnTo>
                  <a:pt x="4287423" y="4395344"/>
                </a:lnTo>
                <a:lnTo>
                  <a:pt x="0" y="337488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46959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276576" y="874761"/>
            <a:ext cx="3867425" cy="4268739"/>
          </a:xfrm>
          <a:custGeom>
            <a:avLst/>
            <a:gdLst>
              <a:gd name="connsiteX0" fmla="*/ 5156567 w 5156567"/>
              <a:gd name="connsiteY0" fmla="*/ 0 h 5691652"/>
              <a:gd name="connsiteX1" fmla="*/ 5156567 w 5156567"/>
              <a:gd name="connsiteY1" fmla="*/ 5691652 h 5691652"/>
              <a:gd name="connsiteX2" fmla="*/ 668984 w 5156567"/>
              <a:gd name="connsiteY2" fmla="*/ 5691652 h 5691652"/>
              <a:gd name="connsiteX3" fmla="*/ 0 w 5156567"/>
              <a:gd name="connsiteY3" fmla="*/ 4095482 h 5691652"/>
            </a:gdLst>
            <a:ahLst/>
            <a:cxnLst>
              <a:cxn ang="0">
                <a:pos x="connsiteX0" y="connsiteY0"/>
              </a:cxn>
              <a:cxn ang="0">
                <a:pos x="connsiteX1" y="connsiteY1"/>
              </a:cxn>
              <a:cxn ang="0">
                <a:pos x="connsiteX2" y="connsiteY2"/>
              </a:cxn>
              <a:cxn ang="0">
                <a:pos x="connsiteX3" y="connsiteY3"/>
              </a:cxn>
            </a:cxnLst>
            <a:rect l="l" t="t" r="r" b="b"/>
            <a:pathLst>
              <a:path w="5156567" h="5691652">
                <a:moveTo>
                  <a:pt x="5156567" y="0"/>
                </a:moveTo>
                <a:lnTo>
                  <a:pt x="5156567" y="5691652"/>
                </a:lnTo>
                <a:lnTo>
                  <a:pt x="668984" y="5691652"/>
                </a:lnTo>
                <a:lnTo>
                  <a:pt x="0" y="4095482"/>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61781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2" name="Freeform 11"/>
          <p:cNvSpPr/>
          <p:nvPr userDrawn="1"/>
        </p:nvSpPr>
        <p:spPr>
          <a:xfrm>
            <a:off x="0" y="2581133"/>
            <a:ext cx="1363070" cy="1883391"/>
          </a:xfrm>
          <a:custGeom>
            <a:avLst/>
            <a:gdLst>
              <a:gd name="connsiteX0" fmla="*/ 15926 w 1817426"/>
              <a:gd name="connsiteY0" fmla="*/ 0 h 2511188"/>
              <a:gd name="connsiteX1" fmla="*/ 1817426 w 1817426"/>
              <a:gd name="connsiteY1" fmla="*/ 0 h 2511188"/>
              <a:gd name="connsiteX2" fmla="*/ 766544 w 1817426"/>
              <a:gd name="connsiteY2" fmla="*/ 2511188 h 2511188"/>
              <a:gd name="connsiteX3" fmla="*/ 0 w 1817426"/>
              <a:gd name="connsiteY3" fmla="*/ 2511188 h 2511188"/>
              <a:gd name="connsiteX4" fmla="*/ 0 w 1817426"/>
              <a:gd name="connsiteY4" fmla="*/ 38057 h 2511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7426" h="2511188">
                <a:moveTo>
                  <a:pt x="15926" y="0"/>
                </a:moveTo>
                <a:lnTo>
                  <a:pt x="1817426" y="0"/>
                </a:lnTo>
                <a:lnTo>
                  <a:pt x="766544" y="2511188"/>
                </a:lnTo>
                <a:lnTo>
                  <a:pt x="0" y="2511188"/>
                </a:lnTo>
                <a:lnTo>
                  <a:pt x="0" y="3805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0" name="Group 19"/>
          <p:cNvGrpSpPr/>
          <p:nvPr userDrawn="1"/>
        </p:nvGrpSpPr>
        <p:grpSpPr>
          <a:xfrm>
            <a:off x="2518012" y="0"/>
            <a:ext cx="2139287" cy="1883391"/>
            <a:chOff x="3357350" y="0"/>
            <a:chExt cx="2852382" cy="2511188"/>
          </a:xfrm>
        </p:grpSpPr>
        <p:sp>
          <p:nvSpPr>
            <p:cNvPr id="7" name="Parallelogram 6"/>
            <p:cNvSpPr/>
            <p:nvPr userDrawn="1"/>
          </p:nvSpPr>
          <p:spPr>
            <a:xfrm>
              <a:off x="3357350" y="0"/>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Freeform 16"/>
            <p:cNvSpPr/>
            <p:nvPr userDrawn="1"/>
          </p:nvSpPr>
          <p:spPr>
            <a:xfrm>
              <a:off x="3357352" y="0"/>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4" name="Picture Placeholder 13"/>
          <p:cNvSpPr>
            <a:spLocks noGrp="1"/>
          </p:cNvSpPr>
          <p:nvPr>
            <p:ph type="pic" sz="quarter" idx="10"/>
          </p:nvPr>
        </p:nvSpPr>
        <p:spPr>
          <a:xfrm>
            <a:off x="457200" y="514350"/>
            <a:ext cx="5486400" cy="4105275"/>
          </a:xfrm>
          <a:prstGeom prst="rect">
            <a:avLst/>
          </a:prstGeom>
        </p:spPr>
        <p:txBody>
          <a:bodyPr/>
          <a:lstStyle/>
          <a:p>
            <a:endParaRPr lang="en-US"/>
          </a:p>
        </p:txBody>
      </p:sp>
    </p:spTree>
    <p:extLst>
      <p:ext uri="{BB962C8B-B14F-4D97-AF65-F5344CB8AC3E}">
        <p14:creationId xmlns:p14="http://schemas.microsoft.com/office/powerpoint/2010/main" val="65243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grpSp>
        <p:nvGrpSpPr>
          <p:cNvPr id="17" name="Group 16"/>
          <p:cNvGrpSpPr/>
          <p:nvPr userDrawn="1"/>
        </p:nvGrpSpPr>
        <p:grpSpPr>
          <a:xfrm>
            <a:off x="0" y="0"/>
            <a:ext cx="2487277" cy="3282744"/>
            <a:chOff x="0" y="0"/>
            <a:chExt cx="3316369" cy="4376992"/>
          </a:xfrm>
        </p:grpSpPr>
        <p:sp>
          <p:nvSpPr>
            <p:cNvPr id="11" name="Freeform 10"/>
            <p:cNvSpPr/>
            <p:nvPr userDrawn="1"/>
          </p:nvSpPr>
          <p:spPr>
            <a:xfrm>
              <a:off x="2" y="1"/>
              <a:ext cx="3316367" cy="4376991"/>
            </a:xfrm>
            <a:custGeom>
              <a:avLst/>
              <a:gdLst>
                <a:gd name="connsiteX0" fmla="*/ 0 w 3316367"/>
                <a:gd name="connsiteY0" fmla="*/ 0 h 4376991"/>
                <a:gd name="connsiteX1" fmla="*/ 3136367 w 3316367"/>
                <a:gd name="connsiteY1" fmla="*/ 0 h 4376991"/>
                <a:gd name="connsiteX2" fmla="*/ 3316367 w 3316367"/>
                <a:gd name="connsiteY2" fmla="*/ 4376991 h 4376991"/>
                <a:gd name="connsiteX3" fmla="*/ 0 w 3316367"/>
                <a:gd name="connsiteY3" fmla="*/ 1755546 h 4376991"/>
              </a:gdLst>
              <a:ahLst/>
              <a:cxnLst>
                <a:cxn ang="0">
                  <a:pos x="connsiteX0" y="connsiteY0"/>
                </a:cxn>
                <a:cxn ang="0">
                  <a:pos x="connsiteX1" y="connsiteY1"/>
                </a:cxn>
                <a:cxn ang="0">
                  <a:pos x="connsiteX2" y="connsiteY2"/>
                </a:cxn>
                <a:cxn ang="0">
                  <a:pos x="connsiteX3" y="connsiteY3"/>
                </a:cxn>
              </a:cxnLst>
              <a:rect l="l" t="t" r="r" b="b"/>
              <a:pathLst>
                <a:path w="3316367" h="4376991">
                  <a:moveTo>
                    <a:pt x="0" y="0"/>
                  </a:moveTo>
                  <a:lnTo>
                    <a:pt x="3136367" y="0"/>
                  </a:lnTo>
                  <a:lnTo>
                    <a:pt x="3316367" y="4376991"/>
                  </a:lnTo>
                  <a:lnTo>
                    <a:pt x="0" y="175554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Freeform 15"/>
            <p:cNvSpPr/>
            <p:nvPr userDrawn="1"/>
          </p:nvSpPr>
          <p:spPr>
            <a:xfrm>
              <a:off x="0" y="0"/>
              <a:ext cx="3316368" cy="4376992"/>
            </a:xfrm>
            <a:custGeom>
              <a:avLst/>
              <a:gdLst>
                <a:gd name="connsiteX0" fmla="*/ 0 w 3316368"/>
                <a:gd name="connsiteY0" fmla="*/ 0 h 4376992"/>
                <a:gd name="connsiteX1" fmla="*/ 599228 w 3316368"/>
                <a:gd name="connsiteY1" fmla="*/ 0 h 4376992"/>
                <a:gd name="connsiteX2" fmla="*/ 3316368 w 3316368"/>
                <a:gd name="connsiteY2" fmla="*/ 4376992 h 4376992"/>
                <a:gd name="connsiteX3" fmla="*/ 0 w 3316368"/>
                <a:gd name="connsiteY3" fmla="*/ 1794250 h 4376992"/>
              </a:gdLst>
              <a:ahLst/>
              <a:cxnLst>
                <a:cxn ang="0">
                  <a:pos x="connsiteX0" y="connsiteY0"/>
                </a:cxn>
                <a:cxn ang="0">
                  <a:pos x="connsiteX1" y="connsiteY1"/>
                </a:cxn>
                <a:cxn ang="0">
                  <a:pos x="connsiteX2" y="connsiteY2"/>
                </a:cxn>
                <a:cxn ang="0">
                  <a:pos x="connsiteX3" y="connsiteY3"/>
                </a:cxn>
              </a:cxnLst>
              <a:rect l="l" t="t" r="r" b="b"/>
              <a:pathLst>
                <a:path w="3316368" h="4376992">
                  <a:moveTo>
                    <a:pt x="0" y="0"/>
                  </a:moveTo>
                  <a:lnTo>
                    <a:pt x="599228" y="0"/>
                  </a:lnTo>
                  <a:lnTo>
                    <a:pt x="3316368" y="4376992"/>
                  </a:lnTo>
                  <a:lnTo>
                    <a:pt x="0" y="1794250"/>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0" name="Picture Placeholder 13"/>
          <p:cNvSpPr>
            <a:spLocks noGrp="1"/>
          </p:cNvSpPr>
          <p:nvPr>
            <p:ph type="pic" sz="quarter" idx="10"/>
          </p:nvPr>
        </p:nvSpPr>
        <p:spPr>
          <a:xfrm>
            <a:off x="0" y="514350"/>
            <a:ext cx="5238750" cy="4629150"/>
          </a:xfrm>
          <a:prstGeom prst="rect">
            <a:avLst/>
          </a:prstGeom>
        </p:spPr>
        <p:txBody>
          <a:bodyPr/>
          <a:lstStyle/>
          <a:p>
            <a:endParaRPr lang="en-US"/>
          </a:p>
        </p:txBody>
      </p:sp>
    </p:spTree>
    <p:extLst>
      <p:ext uri="{BB962C8B-B14F-4D97-AF65-F5344CB8AC3E}">
        <p14:creationId xmlns:p14="http://schemas.microsoft.com/office/powerpoint/2010/main" val="140771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 presetClass="entr" presetSubtype="4" fill="hold" grpId="0" nodeType="afterEffect" nodePh="1">
                                  <p:stCondLst>
                                    <p:cond delay="0"/>
                                  </p:stCondLst>
                                  <p:endCondLst>
                                    <p:cond evt="begin" delay="0">
                                      <p:tn val="9"/>
                                    </p:cond>
                                  </p:end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Vertical Tex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2" y="1175658"/>
            <a:ext cx="9144000" cy="3967843"/>
          </a:xfrm>
          <a:custGeom>
            <a:avLst/>
            <a:gdLst>
              <a:gd name="connsiteX0" fmla="*/ 0 w 12192000"/>
              <a:gd name="connsiteY0" fmla="*/ 956136 h 5290457"/>
              <a:gd name="connsiteX1" fmla="*/ 7681819 w 12192000"/>
              <a:gd name="connsiteY1" fmla="*/ 2802141 h 5290457"/>
              <a:gd name="connsiteX2" fmla="*/ 4108072 w 12192000"/>
              <a:gd name="connsiteY2" fmla="*/ 5290457 h 5290457"/>
              <a:gd name="connsiteX3" fmla="*/ 0 w 12192000"/>
              <a:gd name="connsiteY3" fmla="*/ 5290457 h 5290457"/>
              <a:gd name="connsiteX4" fmla="*/ 12169512 w 12192000"/>
              <a:gd name="connsiteY4" fmla="*/ 0 h 5290457"/>
              <a:gd name="connsiteX5" fmla="*/ 12192000 w 12192000"/>
              <a:gd name="connsiteY5" fmla="*/ 0 h 5290457"/>
              <a:gd name="connsiteX6" fmla="*/ 12192000 w 12192000"/>
              <a:gd name="connsiteY6" fmla="*/ 5290457 h 5290457"/>
              <a:gd name="connsiteX7" fmla="*/ 4708992 w 12192000"/>
              <a:gd name="connsiteY7" fmla="*/ 5290457 h 5290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290457">
                <a:moveTo>
                  <a:pt x="0" y="956136"/>
                </a:moveTo>
                <a:lnTo>
                  <a:pt x="7681819" y="2802141"/>
                </a:lnTo>
                <a:lnTo>
                  <a:pt x="4108072" y="5290457"/>
                </a:lnTo>
                <a:lnTo>
                  <a:pt x="0" y="5290457"/>
                </a:lnTo>
                <a:close/>
                <a:moveTo>
                  <a:pt x="12169512" y="0"/>
                </a:moveTo>
                <a:lnTo>
                  <a:pt x="12192000" y="0"/>
                </a:lnTo>
                <a:lnTo>
                  <a:pt x="12192000" y="5290457"/>
                </a:lnTo>
                <a:lnTo>
                  <a:pt x="4708992" y="5290457"/>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440868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4591050" y="0"/>
            <a:ext cx="4552950" cy="5143500"/>
          </a:xfrm>
          <a:custGeom>
            <a:avLst/>
            <a:gdLst>
              <a:gd name="connsiteX0" fmla="*/ 1771657 w 6070600"/>
              <a:gd name="connsiteY0" fmla="*/ 1587500 h 6858000"/>
              <a:gd name="connsiteX1" fmla="*/ 2651193 w 6070600"/>
              <a:gd name="connsiteY1" fmla="*/ 5331189 h 6858000"/>
              <a:gd name="connsiteX2" fmla="*/ 6070600 w 6070600"/>
              <a:gd name="connsiteY2" fmla="*/ 6858000 h 6858000"/>
              <a:gd name="connsiteX3" fmla="*/ 3009900 w 6070600"/>
              <a:gd name="connsiteY3" fmla="*/ 6858000 h 6858000"/>
              <a:gd name="connsiteX4" fmla="*/ 1651000 w 6070600"/>
              <a:gd name="connsiteY4" fmla="*/ 6858000 h 6858000"/>
              <a:gd name="connsiteX5" fmla="*/ 0 w 6070600"/>
              <a:gd name="connsiteY5" fmla="*/ 6858000 h 6858000"/>
              <a:gd name="connsiteX6" fmla="*/ 1638300 w 6070600"/>
              <a:gd name="connsiteY6" fmla="*/ 0 h 6858000"/>
              <a:gd name="connsiteX7" fmla="*/ 5105400 w 6070600"/>
              <a:gd name="connsiteY7" fmla="*/ 0 h 6858000"/>
              <a:gd name="connsiteX8" fmla="*/ 2846827 w 6070600"/>
              <a:gd name="connsiteY8" fmla="*/ 4940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0600" h="6858000">
                <a:moveTo>
                  <a:pt x="1771657" y="1587500"/>
                </a:moveTo>
                <a:lnTo>
                  <a:pt x="2651193" y="5331189"/>
                </a:lnTo>
                <a:lnTo>
                  <a:pt x="6070600" y="6858000"/>
                </a:lnTo>
                <a:lnTo>
                  <a:pt x="3009900" y="6858000"/>
                </a:lnTo>
                <a:lnTo>
                  <a:pt x="1651000" y="6858000"/>
                </a:lnTo>
                <a:lnTo>
                  <a:pt x="0" y="6858000"/>
                </a:lnTo>
                <a:close/>
                <a:moveTo>
                  <a:pt x="1638300" y="0"/>
                </a:moveTo>
                <a:lnTo>
                  <a:pt x="5105400" y="0"/>
                </a:lnTo>
                <a:lnTo>
                  <a:pt x="2846827" y="49403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840789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1"/>
            <a:ext cx="9144000" cy="3455239"/>
          </a:xfrm>
          <a:custGeom>
            <a:avLst/>
            <a:gdLst>
              <a:gd name="connsiteX0" fmla="*/ 0 w 12192000"/>
              <a:gd name="connsiteY0" fmla="*/ 0 h 4606985"/>
              <a:gd name="connsiteX1" fmla="*/ 12192000 w 12192000"/>
              <a:gd name="connsiteY1" fmla="*/ 0 h 4606985"/>
              <a:gd name="connsiteX2" fmla="*/ 12192000 w 12192000"/>
              <a:gd name="connsiteY2" fmla="*/ 3822641 h 4606985"/>
              <a:gd name="connsiteX3" fmla="*/ 0 w 12192000"/>
              <a:gd name="connsiteY3" fmla="*/ 4606985 h 4606985"/>
            </a:gdLst>
            <a:ahLst/>
            <a:cxnLst>
              <a:cxn ang="0">
                <a:pos x="connsiteX0" y="connsiteY0"/>
              </a:cxn>
              <a:cxn ang="0">
                <a:pos x="connsiteX1" y="connsiteY1"/>
              </a:cxn>
              <a:cxn ang="0">
                <a:pos x="connsiteX2" y="connsiteY2"/>
              </a:cxn>
              <a:cxn ang="0">
                <a:pos x="connsiteX3" y="connsiteY3"/>
              </a:cxn>
            </a:cxnLst>
            <a:rect l="l" t="t" r="r" b="b"/>
            <a:pathLst>
              <a:path w="12192000" h="4606985">
                <a:moveTo>
                  <a:pt x="0" y="0"/>
                </a:moveTo>
                <a:lnTo>
                  <a:pt x="12192000" y="0"/>
                </a:lnTo>
                <a:lnTo>
                  <a:pt x="12192000" y="3822641"/>
                </a:lnTo>
                <a:lnTo>
                  <a:pt x="0" y="460698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182789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7_Vertical Title and Text">
    <p:spTree>
      <p:nvGrpSpPr>
        <p:cNvPr id="1" name=""/>
        <p:cNvGrpSpPr/>
        <p:nvPr/>
      </p:nvGrpSpPr>
      <p:grpSpPr>
        <a:xfrm>
          <a:off x="0" y="0"/>
          <a:ext cx="0" cy="0"/>
          <a:chOff x="0" y="0"/>
          <a:chExt cx="0" cy="0"/>
        </a:xfrm>
      </p:grpSpPr>
      <p:sp>
        <p:nvSpPr>
          <p:cNvPr id="18" name="Freeform 17"/>
          <p:cNvSpPr/>
          <p:nvPr userDrawn="1"/>
        </p:nvSpPr>
        <p:spPr>
          <a:xfrm>
            <a:off x="5343975" y="0"/>
            <a:ext cx="3800026" cy="3832608"/>
          </a:xfrm>
          <a:custGeom>
            <a:avLst/>
            <a:gdLst>
              <a:gd name="connsiteX0" fmla="*/ 3940035 w 5066701"/>
              <a:gd name="connsiteY0" fmla="*/ 0 h 5110144"/>
              <a:gd name="connsiteX1" fmla="*/ 5066701 w 5066701"/>
              <a:gd name="connsiteY1" fmla="*/ 0 h 5110144"/>
              <a:gd name="connsiteX2" fmla="*/ 5066701 w 5066701"/>
              <a:gd name="connsiteY2" fmla="*/ 1475609 h 5110144"/>
              <a:gd name="connsiteX3" fmla="*/ 1276948 w 5066701"/>
              <a:gd name="connsiteY3" fmla="*/ 5110144 h 5110144"/>
              <a:gd name="connsiteX4" fmla="*/ 0 w 5066701"/>
              <a:gd name="connsiteY4" fmla="*/ 3778661 h 5110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6701" h="5110144">
                <a:moveTo>
                  <a:pt x="3940035" y="0"/>
                </a:moveTo>
                <a:lnTo>
                  <a:pt x="5066701" y="0"/>
                </a:lnTo>
                <a:lnTo>
                  <a:pt x="5066701" y="1475609"/>
                </a:lnTo>
                <a:lnTo>
                  <a:pt x="1276948" y="5110144"/>
                </a:lnTo>
                <a:lnTo>
                  <a:pt x="0" y="377866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Picture Placeholder 11"/>
          <p:cNvSpPr>
            <a:spLocks noGrp="1"/>
          </p:cNvSpPr>
          <p:nvPr>
            <p:ph type="pic" sz="quarter" idx="10"/>
          </p:nvPr>
        </p:nvSpPr>
        <p:spPr>
          <a:xfrm>
            <a:off x="5269832" y="1203158"/>
            <a:ext cx="1287379" cy="1287379"/>
          </a:xfrm>
          <a:custGeom>
            <a:avLst/>
            <a:gdLst>
              <a:gd name="connsiteX0" fmla="*/ 0 w 1716505"/>
              <a:gd name="connsiteY0" fmla="*/ 0 h 1716505"/>
              <a:gd name="connsiteX1" fmla="*/ 1716505 w 1716505"/>
              <a:gd name="connsiteY1" fmla="*/ 0 h 1716505"/>
              <a:gd name="connsiteX2" fmla="*/ 1716505 w 1716505"/>
              <a:gd name="connsiteY2" fmla="*/ 1716505 h 1716505"/>
              <a:gd name="connsiteX3" fmla="*/ 0 w 1716505"/>
              <a:gd name="connsiteY3" fmla="*/ 1716505 h 1716505"/>
            </a:gdLst>
            <a:ahLst/>
            <a:cxnLst>
              <a:cxn ang="0">
                <a:pos x="connsiteX0" y="connsiteY0"/>
              </a:cxn>
              <a:cxn ang="0">
                <a:pos x="connsiteX1" y="connsiteY1"/>
              </a:cxn>
              <a:cxn ang="0">
                <a:pos x="connsiteX2" y="connsiteY2"/>
              </a:cxn>
              <a:cxn ang="0">
                <a:pos x="connsiteX3" y="connsiteY3"/>
              </a:cxn>
            </a:cxnLst>
            <a:rect l="l" t="t" r="r" b="b"/>
            <a:pathLst>
              <a:path w="1716505" h="1716505">
                <a:moveTo>
                  <a:pt x="0" y="0"/>
                </a:moveTo>
                <a:lnTo>
                  <a:pt x="1716505" y="0"/>
                </a:lnTo>
                <a:lnTo>
                  <a:pt x="1716505" y="1716505"/>
                </a:lnTo>
                <a:lnTo>
                  <a:pt x="0" y="1716505"/>
                </a:lnTo>
                <a:close/>
              </a:path>
            </a:pathLst>
          </a:custGeom>
          <a:solidFill>
            <a:schemeClr val="bg1">
              <a:lumMod val="95000"/>
            </a:schemeClr>
          </a:solidFill>
        </p:spPr>
        <p:txBody>
          <a:bodyPr wrap="square">
            <a:noAutofit/>
          </a:bodyPr>
          <a:lstStyle/>
          <a:p>
            <a:endParaRPr lang="en-US"/>
          </a:p>
        </p:txBody>
      </p:sp>
      <p:sp>
        <p:nvSpPr>
          <p:cNvPr id="13" name="Picture Placeholder 12"/>
          <p:cNvSpPr>
            <a:spLocks noGrp="1"/>
          </p:cNvSpPr>
          <p:nvPr>
            <p:ph type="pic" sz="quarter" idx="11"/>
          </p:nvPr>
        </p:nvSpPr>
        <p:spPr>
          <a:xfrm>
            <a:off x="6731668" y="1203158"/>
            <a:ext cx="1287379" cy="1287379"/>
          </a:xfrm>
          <a:custGeom>
            <a:avLst/>
            <a:gdLst>
              <a:gd name="connsiteX0" fmla="*/ 0 w 1716505"/>
              <a:gd name="connsiteY0" fmla="*/ 0 h 1716505"/>
              <a:gd name="connsiteX1" fmla="*/ 1716505 w 1716505"/>
              <a:gd name="connsiteY1" fmla="*/ 0 h 1716505"/>
              <a:gd name="connsiteX2" fmla="*/ 1716505 w 1716505"/>
              <a:gd name="connsiteY2" fmla="*/ 1716505 h 1716505"/>
              <a:gd name="connsiteX3" fmla="*/ 0 w 1716505"/>
              <a:gd name="connsiteY3" fmla="*/ 1716505 h 1716505"/>
            </a:gdLst>
            <a:ahLst/>
            <a:cxnLst>
              <a:cxn ang="0">
                <a:pos x="connsiteX0" y="connsiteY0"/>
              </a:cxn>
              <a:cxn ang="0">
                <a:pos x="connsiteX1" y="connsiteY1"/>
              </a:cxn>
              <a:cxn ang="0">
                <a:pos x="connsiteX2" y="connsiteY2"/>
              </a:cxn>
              <a:cxn ang="0">
                <a:pos x="connsiteX3" y="connsiteY3"/>
              </a:cxn>
            </a:cxnLst>
            <a:rect l="l" t="t" r="r" b="b"/>
            <a:pathLst>
              <a:path w="1716505" h="1716505">
                <a:moveTo>
                  <a:pt x="0" y="0"/>
                </a:moveTo>
                <a:lnTo>
                  <a:pt x="1716505" y="0"/>
                </a:lnTo>
                <a:lnTo>
                  <a:pt x="1716505" y="1716505"/>
                </a:lnTo>
                <a:lnTo>
                  <a:pt x="0" y="1716505"/>
                </a:lnTo>
                <a:close/>
              </a:path>
            </a:pathLst>
          </a:custGeom>
          <a:solidFill>
            <a:schemeClr val="bg1">
              <a:lumMod val="95000"/>
            </a:schemeClr>
          </a:solidFill>
        </p:spPr>
        <p:txBody>
          <a:bodyPr wrap="square">
            <a:noAutofit/>
          </a:bodyPr>
          <a:lstStyle/>
          <a:p>
            <a:endParaRPr lang="en-US"/>
          </a:p>
        </p:txBody>
      </p:sp>
      <p:sp>
        <p:nvSpPr>
          <p:cNvPr id="14" name="Picture Placeholder 13"/>
          <p:cNvSpPr>
            <a:spLocks noGrp="1"/>
          </p:cNvSpPr>
          <p:nvPr>
            <p:ph type="pic" sz="quarter" idx="12"/>
          </p:nvPr>
        </p:nvSpPr>
        <p:spPr>
          <a:xfrm>
            <a:off x="5269832" y="2640931"/>
            <a:ext cx="1287379" cy="1287379"/>
          </a:xfrm>
          <a:custGeom>
            <a:avLst/>
            <a:gdLst>
              <a:gd name="connsiteX0" fmla="*/ 0 w 1716505"/>
              <a:gd name="connsiteY0" fmla="*/ 0 h 1716505"/>
              <a:gd name="connsiteX1" fmla="*/ 1716505 w 1716505"/>
              <a:gd name="connsiteY1" fmla="*/ 0 h 1716505"/>
              <a:gd name="connsiteX2" fmla="*/ 1716505 w 1716505"/>
              <a:gd name="connsiteY2" fmla="*/ 1716505 h 1716505"/>
              <a:gd name="connsiteX3" fmla="*/ 0 w 1716505"/>
              <a:gd name="connsiteY3" fmla="*/ 1716505 h 1716505"/>
            </a:gdLst>
            <a:ahLst/>
            <a:cxnLst>
              <a:cxn ang="0">
                <a:pos x="connsiteX0" y="connsiteY0"/>
              </a:cxn>
              <a:cxn ang="0">
                <a:pos x="connsiteX1" y="connsiteY1"/>
              </a:cxn>
              <a:cxn ang="0">
                <a:pos x="connsiteX2" y="connsiteY2"/>
              </a:cxn>
              <a:cxn ang="0">
                <a:pos x="connsiteX3" y="connsiteY3"/>
              </a:cxn>
            </a:cxnLst>
            <a:rect l="l" t="t" r="r" b="b"/>
            <a:pathLst>
              <a:path w="1716505" h="1716505">
                <a:moveTo>
                  <a:pt x="0" y="0"/>
                </a:moveTo>
                <a:lnTo>
                  <a:pt x="1716505" y="0"/>
                </a:lnTo>
                <a:lnTo>
                  <a:pt x="1716505" y="1716505"/>
                </a:lnTo>
                <a:lnTo>
                  <a:pt x="0" y="1716505"/>
                </a:lnTo>
                <a:close/>
              </a:path>
            </a:pathLst>
          </a:custGeom>
          <a:solidFill>
            <a:schemeClr val="bg1">
              <a:lumMod val="95000"/>
            </a:schemeClr>
          </a:solidFill>
        </p:spPr>
        <p:txBody>
          <a:bodyPr wrap="square">
            <a:noAutofit/>
          </a:bodyPr>
          <a:lstStyle/>
          <a:p>
            <a:endParaRPr lang="en-US"/>
          </a:p>
        </p:txBody>
      </p:sp>
      <p:sp>
        <p:nvSpPr>
          <p:cNvPr id="15" name="Picture Placeholder 14"/>
          <p:cNvSpPr>
            <a:spLocks noGrp="1"/>
          </p:cNvSpPr>
          <p:nvPr>
            <p:ph type="pic" sz="quarter" idx="13"/>
          </p:nvPr>
        </p:nvSpPr>
        <p:spPr>
          <a:xfrm>
            <a:off x="6731668" y="2640931"/>
            <a:ext cx="1287379" cy="1287379"/>
          </a:xfrm>
          <a:custGeom>
            <a:avLst/>
            <a:gdLst>
              <a:gd name="connsiteX0" fmla="*/ 0 w 1716505"/>
              <a:gd name="connsiteY0" fmla="*/ 0 h 1716505"/>
              <a:gd name="connsiteX1" fmla="*/ 1716505 w 1716505"/>
              <a:gd name="connsiteY1" fmla="*/ 0 h 1716505"/>
              <a:gd name="connsiteX2" fmla="*/ 1716505 w 1716505"/>
              <a:gd name="connsiteY2" fmla="*/ 1716505 h 1716505"/>
              <a:gd name="connsiteX3" fmla="*/ 0 w 1716505"/>
              <a:gd name="connsiteY3" fmla="*/ 1716505 h 1716505"/>
            </a:gdLst>
            <a:ahLst/>
            <a:cxnLst>
              <a:cxn ang="0">
                <a:pos x="connsiteX0" y="connsiteY0"/>
              </a:cxn>
              <a:cxn ang="0">
                <a:pos x="connsiteX1" y="connsiteY1"/>
              </a:cxn>
              <a:cxn ang="0">
                <a:pos x="connsiteX2" y="connsiteY2"/>
              </a:cxn>
              <a:cxn ang="0">
                <a:pos x="connsiteX3" y="connsiteY3"/>
              </a:cxn>
            </a:cxnLst>
            <a:rect l="l" t="t" r="r" b="b"/>
            <a:pathLst>
              <a:path w="1716505" h="1716505">
                <a:moveTo>
                  <a:pt x="0" y="0"/>
                </a:moveTo>
                <a:lnTo>
                  <a:pt x="1716505" y="0"/>
                </a:lnTo>
                <a:lnTo>
                  <a:pt x="1716505" y="1716505"/>
                </a:lnTo>
                <a:lnTo>
                  <a:pt x="0" y="171650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839065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animBg="1"/>
      <p:bldP spid="13" grpId="0" animBg="1"/>
      <p:bldP spid="14" grpId="0" animBg="1"/>
      <p:bldP spid="1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96349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1"/>
            <a:ext cx="3898230" cy="5143502"/>
          </a:xfrm>
          <a:custGeom>
            <a:avLst/>
            <a:gdLst>
              <a:gd name="connsiteX0" fmla="*/ 0 w 5197640"/>
              <a:gd name="connsiteY0" fmla="*/ 0 h 6858003"/>
              <a:gd name="connsiteX1" fmla="*/ 5197640 w 5197640"/>
              <a:gd name="connsiteY1" fmla="*/ 0 h 6858003"/>
              <a:gd name="connsiteX2" fmla="*/ 4158112 w 5197640"/>
              <a:gd name="connsiteY2" fmla="*/ 6858003 h 6858003"/>
              <a:gd name="connsiteX3" fmla="*/ 0 w 5197640"/>
              <a:gd name="connsiteY3" fmla="*/ 6858003 h 6858003"/>
            </a:gdLst>
            <a:ahLst/>
            <a:cxnLst>
              <a:cxn ang="0">
                <a:pos x="connsiteX0" y="connsiteY0"/>
              </a:cxn>
              <a:cxn ang="0">
                <a:pos x="connsiteX1" y="connsiteY1"/>
              </a:cxn>
              <a:cxn ang="0">
                <a:pos x="connsiteX2" y="connsiteY2"/>
              </a:cxn>
              <a:cxn ang="0">
                <a:pos x="connsiteX3" y="connsiteY3"/>
              </a:cxn>
            </a:cxnLst>
            <a:rect l="l" t="t" r="r" b="b"/>
            <a:pathLst>
              <a:path w="5197640" h="6858003">
                <a:moveTo>
                  <a:pt x="0" y="0"/>
                </a:moveTo>
                <a:lnTo>
                  <a:pt x="5197640" y="0"/>
                </a:lnTo>
                <a:lnTo>
                  <a:pt x="4158112" y="6858003"/>
                </a:lnTo>
                <a:lnTo>
                  <a:pt x="0" y="6858003"/>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91336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4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309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91379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9_Vertical Titl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2123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9144000" cy="51435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313919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447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566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1348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90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29010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7/19/2021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585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C764DE79-268F-4C1A-8933-263129D2AF90}" type="datetimeFigureOut">
              <a:rPr lang="en-US" smtClean="0"/>
              <a:t>7/19/2021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8F63A3B-78C7-47BE-AE5E-E10140E04643}" type="slidenum">
              <a:rPr lang="en-US" smtClean="0"/>
              <a:t>‹#›</a:t>
            </a:fld>
            <a:endParaRPr lang="en-US" dirty="0"/>
          </a:p>
        </p:txBody>
      </p:sp>
      <p:sp>
        <p:nvSpPr>
          <p:cNvPr id="18" name="Rectangle 17">
            <a:extLst>
              <a:ext uri="{FF2B5EF4-FFF2-40B4-BE49-F238E27FC236}">
                <a16:creationId xmlns:a16="http://schemas.microsoft.com/office/drawing/2014/main" id="{6F62663B-1C40-4D54-B80A-8C8030B2AE8C}"/>
              </a:ext>
            </a:extLst>
          </p:cNvPr>
          <p:cNvSpPr/>
          <p:nvPr userDrawn="1"/>
        </p:nvSpPr>
        <p:spPr>
          <a:xfrm>
            <a:off x="0" y="0"/>
            <a:ext cx="9144000" cy="51435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2271732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29" r:id="rId18"/>
    <p:sldLayoutId id="2147483930" r:id="rId19"/>
    <p:sldLayoutId id="2147483931" r:id="rId20"/>
    <p:sldLayoutId id="2147483932" r:id="rId21"/>
    <p:sldLayoutId id="2147483933" r:id="rId22"/>
    <p:sldLayoutId id="2147483934" r:id="rId23"/>
    <p:sldLayoutId id="2147483935" r:id="rId24"/>
    <p:sldLayoutId id="2147483936" r:id="rId25"/>
    <p:sldLayoutId id="2147483937" r:id="rId26"/>
    <p:sldLayoutId id="2147483938" r:id="rId27"/>
    <p:sldLayoutId id="2147483940" r:id="rId28"/>
    <p:sldLayoutId id="2147483943" r:id="rId29"/>
    <p:sldLayoutId id="2147483660" r:id="rId30"/>
    <p:sldLayoutId id="2147483665" r:id="rId31"/>
    <p:sldLayoutId id="2147483673" r:id="rId32"/>
    <p:sldLayoutId id="2147483677" r:id="rId33"/>
    <p:sldLayoutId id="2147483678" r:id="rId34"/>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0.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025" name="Rectangle 1024">
            <a:extLst>
              <a:ext uri="{FF2B5EF4-FFF2-40B4-BE49-F238E27FC236}">
                <a16:creationId xmlns:a16="http://schemas.microsoft.com/office/drawing/2014/main" id="{863126F1-0360-4A8A-AB5A-B297F3B4299B}"/>
              </a:ext>
            </a:extLst>
          </p:cNvPr>
          <p:cNvSpPr/>
          <p:nvPr/>
        </p:nvSpPr>
        <p:spPr>
          <a:xfrm>
            <a:off x="2878976" y="0"/>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3711604" y="1151995"/>
            <a:ext cx="4385006" cy="1754326"/>
          </a:xfrm>
          <a:prstGeom prst="rect">
            <a:avLst/>
          </a:prstGeom>
          <a:noFill/>
        </p:spPr>
        <p:txBody>
          <a:bodyPr wrap="square" rtlCol="0">
            <a:spAutoFit/>
          </a:bodyPr>
          <a:lstStyle/>
          <a:p>
            <a:pPr algn="r"/>
            <a:r>
              <a:rPr lang="en-US" sz="3600" b="1" dirty="0">
                <a:solidFill>
                  <a:schemeClr val="bg1"/>
                </a:solidFill>
                <a:latin typeface="+mj-lt"/>
              </a:rPr>
              <a:t>Day 1: WELCOME TO USF’S FIRST EVER </a:t>
            </a:r>
          </a:p>
          <a:p>
            <a:pPr algn="r"/>
            <a:r>
              <a:rPr lang="en-US" sz="3600" b="1" dirty="0">
                <a:solidFill>
                  <a:schemeClr val="accent1"/>
                </a:solidFill>
                <a:latin typeface="+mj-lt"/>
              </a:rPr>
              <a:t>ESPORTS CAMP</a:t>
            </a:r>
            <a:endParaRPr lang="en-ID" sz="3600" b="1" dirty="0">
              <a:solidFill>
                <a:schemeClr val="accent1"/>
              </a:solidFill>
              <a:latin typeface="+mj-lt"/>
            </a:endParaRPr>
          </a:p>
        </p:txBody>
      </p:sp>
      <p:sp>
        <p:nvSpPr>
          <p:cNvPr id="11" name="Rectangle 10"/>
          <p:cNvSpPr/>
          <p:nvPr/>
        </p:nvSpPr>
        <p:spPr>
          <a:xfrm>
            <a:off x="7334250" y="3743323"/>
            <a:ext cx="669901" cy="190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HF!</a:t>
            </a:r>
          </a:p>
        </p:txBody>
      </p:sp>
      <p:sp>
        <p:nvSpPr>
          <p:cNvPr id="12" name="Rectangle 11"/>
          <p:cNvSpPr/>
          <p:nvPr/>
        </p:nvSpPr>
        <p:spPr>
          <a:xfrm>
            <a:off x="6558706" y="3743323"/>
            <a:ext cx="669901" cy="190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t>GL</a:t>
            </a:r>
          </a:p>
        </p:txBody>
      </p:sp>
      <p:sp>
        <p:nvSpPr>
          <p:cNvPr id="15" name="Freeform 86">
            <a:extLst>
              <a:ext uri="{FF2B5EF4-FFF2-40B4-BE49-F238E27FC236}">
                <a16:creationId xmlns:a16="http://schemas.microsoft.com/office/drawing/2014/main" id="{D54F1DB2-87D9-4CE4-B06A-755672FA1C2A}"/>
              </a:ext>
            </a:extLst>
          </p:cNvPr>
          <p:cNvSpPr>
            <a:spLocks noChangeArrowheads="1"/>
          </p:cNvSpPr>
          <p:nvPr/>
        </p:nvSpPr>
        <p:spPr bwMode="auto">
          <a:xfrm>
            <a:off x="439061" y="4664368"/>
            <a:ext cx="160235" cy="157322"/>
          </a:xfrm>
          <a:custGeom>
            <a:avLst/>
            <a:gdLst>
              <a:gd name="T0" fmla="*/ 347795 w 480"/>
              <a:gd name="T1" fmla="*/ 0 h 471"/>
              <a:gd name="T2" fmla="*/ 347795 w 480"/>
              <a:gd name="T3" fmla="*/ 0 h 471"/>
              <a:gd name="T4" fmla="*/ 0 w 480"/>
              <a:gd name="T5" fmla="*/ 336348 h 471"/>
              <a:gd name="T6" fmla="*/ 347795 w 480"/>
              <a:gd name="T7" fmla="*/ 684344 h 471"/>
              <a:gd name="T8" fmla="*/ 697045 w 480"/>
              <a:gd name="T9" fmla="*/ 336348 h 471"/>
              <a:gd name="T10" fmla="*/ 347795 w 480"/>
              <a:gd name="T11" fmla="*/ 0 h 471"/>
              <a:gd name="T12" fmla="*/ 490405 w 480"/>
              <a:gd name="T13" fmla="*/ 283930 h 471"/>
              <a:gd name="T14" fmla="*/ 490405 w 480"/>
              <a:gd name="T15" fmla="*/ 283930 h 471"/>
              <a:gd name="T16" fmla="*/ 490405 w 480"/>
              <a:gd name="T17" fmla="*/ 283930 h 471"/>
              <a:gd name="T18" fmla="*/ 296863 w 480"/>
              <a:gd name="T19" fmla="*/ 477585 h 471"/>
              <a:gd name="T20" fmla="*/ 193543 w 480"/>
              <a:gd name="T21" fmla="*/ 451376 h 471"/>
              <a:gd name="T22" fmla="*/ 206640 w 480"/>
              <a:gd name="T23" fmla="*/ 451376 h 471"/>
              <a:gd name="T24" fmla="*/ 296863 w 480"/>
              <a:gd name="T25" fmla="*/ 426623 h 471"/>
              <a:gd name="T26" fmla="*/ 232833 w 480"/>
              <a:gd name="T27" fmla="*/ 374205 h 471"/>
              <a:gd name="T28" fmla="*/ 245930 w 480"/>
              <a:gd name="T29" fmla="*/ 374205 h 471"/>
              <a:gd name="T30" fmla="*/ 259027 w 480"/>
              <a:gd name="T31" fmla="*/ 374205 h 471"/>
              <a:gd name="T32" fmla="*/ 206640 w 480"/>
              <a:gd name="T33" fmla="*/ 310139 h 471"/>
              <a:gd name="T34" fmla="*/ 206640 w 480"/>
              <a:gd name="T35" fmla="*/ 310139 h 471"/>
              <a:gd name="T36" fmla="*/ 232833 w 480"/>
              <a:gd name="T37" fmla="*/ 310139 h 471"/>
              <a:gd name="T38" fmla="*/ 206640 w 480"/>
              <a:gd name="T39" fmla="*/ 259177 h 471"/>
              <a:gd name="T40" fmla="*/ 219736 w 480"/>
              <a:gd name="T41" fmla="*/ 219864 h 471"/>
              <a:gd name="T42" fmla="*/ 347795 w 480"/>
              <a:gd name="T43" fmla="*/ 297034 h 471"/>
              <a:gd name="T44" fmla="*/ 347795 w 480"/>
              <a:gd name="T45" fmla="*/ 283930 h 471"/>
              <a:gd name="T46" fmla="*/ 424921 w 480"/>
              <a:gd name="T47" fmla="*/ 206759 h 471"/>
              <a:gd name="T48" fmla="*/ 464211 w 480"/>
              <a:gd name="T49" fmla="*/ 232968 h 471"/>
              <a:gd name="T50" fmla="*/ 516599 w 480"/>
              <a:gd name="T51" fmla="*/ 219864 h 471"/>
              <a:gd name="T52" fmla="*/ 490405 w 480"/>
              <a:gd name="T53" fmla="*/ 259177 h 471"/>
              <a:gd name="T54" fmla="*/ 529696 w 480"/>
              <a:gd name="T55" fmla="*/ 246073 h 471"/>
              <a:gd name="T56" fmla="*/ 490405 w 480"/>
              <a:gd name="T57" fmla="*/ 283930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p:spPr>
        <p:txBody>
          <a:bodyPr wrap="none" lIns="91424" tIns="45712" rIns="91424" bIns="45712" anchor="ctr"/>
          <a:lstStyle/>
          <a:p>
            <a:endParaRPr lang="id-ID" sz="1800">
              <a:solidFill>
                <a:schemeClr val="tx1">
                  <a:lumMod val="85000"/>
                  <a:lumOff val="15000"/>
                </a:schemeClr>
              </a:solidFill>
            </a:endParaRPr>
          </a:p>
        </p:txBody>
      </p:sp>
      <p:grpSp>
        <p:nvGrpSpPr>
          <p:cNvPr id="16" name="Group 673">
            <a:extLst>
              <a:ext uri="{FF2B5EF4-FFF2-40B4-BE49-F238E27FC236}">
                <a16:creationId xmlns:a16="http://schemas.microsoft.com/office/drawing/2014/main" id="{E22813B9-308A-43D9-9288-F85BAD78FEF5}"/>
              </a:ext>
            </a:extLst>
          </p:cNvPr>
          <p:cNvGrpSpPr>
            <a:grpSpLocks noChangeAspect="1"/>
          </p:cNvGrpSpPr>
          <p:nvPr/>
        </p:nvGrpSpPr>
        <p:grpSpPr bwMode="auto">
          <a:xfrm>
            <a:off x="994003" y="4664367"/>
            <a:ext cx="159581" cy="161583"/>
            <a:chOff x="6267" y="2329"/>
            <a:chExt cx="797" cy="807"/>
          </a:xfrm>
          <a:solidFill>
            <a:schemeClr val="bg1"/>
          </a:solidFill>
        </p:grpSpPr>
        <p:sp>
          <p:nvSpPr>
            <p:cNvPr id="17" name="Freeform 675">
              <a:extLst>
                <a:ext uri="{FF2B5EF4-FFF2-40B4-BE49-F238E27FC236}">
                  <a16:creationId xmlns:a16="http://schemas.microsoft.com/office/drawing/2014/main" id="{C4C14D4B-D7A5-4219-9623-DA3D26806FEF}"/>
                </a:ext>
              </a:extLst>
            </p:cNvPr>
            <p:cNvSpPr>
              <a:spLocks/>
            </p:cNvSpPr>
            <p:nvPr/>
          </p:nvSpPr>
          <p:spPr bwMode="auto">
            <a:xfrm>
              <a:off x="6586" y="2651"/>
              <a:ext cx="159" cy="162"/>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676">
              <a:extLst>
                <a:ext uri="{FF2B5EF4-FFF2-40B4-BE49-F238E27FC236}">
                  <a16:creationId xmlns:a16="http://schemas.microsoft.com/office/drawing/2014/main" id="{D8B78A9C-2E39-4A89-BD87-1FE56C5A8DD8}"/>
                </a:ext>
              </a:extLst>
            </p:cNvPr>
            <p:cNvSpPr>
              <a:spLocks/>
            </p:cNvSpPr>
            <p:nvPr/>
          </p:nvSpPr>
          <p:spPr bwMode="auto">
            <a:xfrm>
              <a:off x="6763" y="2555"/>
              <a:ext cx="77" cy="78"/>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677">
              <a:extLst>
                <a:ext uri="{FF2B5EF4-FFF2-40B4-BE49-F238E27FC236}">
                  <a16:creationId xmlns:a16="http://schemas.microsoft.com/office/drawing/2014/main" id="{89E1E8CE-D0C0-419F-BCA1-5694F6A9B201}"/>
                </a:ext>
              </a:extLst>
            </p:cNvPr>
            <p:cNvSpPr>
              <a:spLocks noEditPoints="1"/>
            </p:cNvSpPr>
            <p:nvPr/>
          </p:nvSpPr>
          <p:spPr bwMode="auto">
            <a:xfrm>
              <a:off x="6267" y="2329"/>
              <a:ext cx="797" cy="807"/>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20" name="Freeform 678">
              <a:extLst>
                <a:ext uri="{FF2B5EF4-FFF2-40B4-BE49-F238E27FC236}">
                  <a16:creationId xmlns:a16="http://schemas.microsoft.com/office/drawing/2014/main" id="{F20B0894-1E90-47D4-847C-08942EDA24C1}"/>
                </a:ext>
              </a:extLst>
            </p:cNvPr>
            <p:cNvSpPr>
              <a:spLocks/>
            </p:cNvSpPr>
            <p:nvPr/>
          </p:nvSpPr>
          <p:spPr bwMode="auto">
            <a:xfrm>
              <a:off x="6483" y="2685"/>
              <a:ext cx="365" cy="232"/>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2" name="Isosceles Triangle 21">
            <a:extLst>
              <a:ext uri="{FF2B5EF4-FFF2-40B4-BE49-F238E27FC236}">
                <a16:creationId xmlns:a16="http://schemas.microsoft.com/office/drawing/2014/main" id="{395775CE-299B-4615-B556-D4FDF9A0A48F}"/>
              </a:ext>
            </a:extLst>
          </p:cNvPr>
          <p:cNvSpPr/>
          <p:nvPr/>
        </p:nvSpPr>
        <p:spPr>
          <a:xfrm rot="1420415">
            <a:off x="8733412" y="1600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Donut 23">
            <a:extLst>
              <a:ext uri="{FF2B5EF4-FFF2-40B4-BE49-F238E27FC236}">
                <a16:creationId xmlns:a16="http://schemas.microsoft.com/office/drawing/2014/main" id="{53E1E058-5C4B-449C-BD40-40EF7B944222}"/>
              </a:ext>
            </a:extLst>
          </p:cNvPr>
          <p:cNvSpPr/>
          <p:nvPr/>
        </p:nvSpPr>
        <p:spPr>
          <a:xfrm>
            <a:off x="8327919" y="-234251"/>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grpSp>
        <p:nvGrpSpPr>
          <p:cNvPr id="25" name="Group 24">
            <a:extLst>
              <a:ext uri="{FF2B5EF4-FFF2-40B4-BE49-F238E27FC236}">
                <a16:creationId xmlns:a16="http://schemas.microsoft.com/office/drawing/2014/main" id="{8BB3B149-575D-48FF-A3B2-FE283CCAA50C}"/>
              </a:ext>
            </a:extLst>
          </p:cNvPr>
          <p:cNvGrpSpPr/>
          <p:nvPr/>
        </p:nvGrpSpPr>
        <p:grpSpPr>
          <a:xfrm>
            <a:off x="8650630" y="1979887"/>
            <a:ext cx="74938" cy="1196666"/>
            <a:chOff x="560040" y="3112970"/>
            <a:chExt cx="99917" cy="1595555"/>
          </a:xfrm>
          <a:solidFill>
            <a:schemeClr val="bg2"/>
          </a:solidFill>
        </p:grpSpPr>
        <p:grpSp>
          <p:nvGrpSpPr>
            <p:cNvPr id="26" name="Group 25">
              <a:extLst>
                <a:ext uri="{FF2B5EF4-FFF2-40B4-BE49-F238E27FC236}">
                  <a16:creationId xmlns:a16="http://schemas.microsoft.com/office/drawing/2014/main" id="{00414C6D-E819-42DE-8E4E-58C8E8B6D7CA}"/>
                </a:ext>
              </a:extLst>
            </p:cNvPr>
            <p:cNvGrpSpPr/>
            <p:nvPr/>
          </p:nvGrpSpPr>
          <p:grpSpPr>
            <a:xfrm>
              <a:off x="560040" y="3112970"/>
              <a:ext cx="99917" cy="619752"/>
              <a:chOff x="903383" y="3809977"/>
              <a:chExt cx="99917" cy="619752"/>
            </a:xfrm>
            <a:grpFill/>
          </p:grpSpPr>
          <p:sp>
            <p:nvSpPr>
              <p:cNvPr id="28" name="Oval 27">
                <a:extLst>
                  <a:ext uri="{FF2B5EF4-FFF2-40B4-BE49-F238E27FC236}">
                    <a16:creationId xmlns:a16="http://schemas.microsoft.com/office/drawing/2014/main" id="{414E593A-0510-4CA5-8850-7026A15767D4}"/>
                  </a:ext>
                </a:extLst>
              </p:cNvPr>
              <p:cNvSpPr/>
              <p:nvPr/>
            </p:nvSpPr>
            <p:spPr>
              <a:xfrm>
                <a:off x="903383" y="38099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ECC8F696-6A41-476D-BD78-45CB6D1218C5}"/>
                  </a:ext>
                </a:extLst>
              </p:cNvPr>
              <p:cNvSpPr/>
              <p:nvPr/>
            </p:nvSpPr>
            <p:spPr>
              <a:xfrm>
                <a:off x="903383" y="398142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57BF5E35-24B0-4F6B-BCFE-DABB56054FEB}"/>
                  </a:ext>
                </a:extLst>
              </p:cNvPr>
              <p:cNvSpPr/>
              <p:nvPr/>
            </p:nvSpPr>
            <p:spPr>
              <a:xfrm>
                <a:off x="903383" y="4152877"/>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1" name="Oval 30">
                <a:extLst>
                  <a:ext uri="{FF2B5EF4-FFF2-40B4-BE49-F238E27FC236}">
                    <a16:creationId xmlns:a16="http://schemas.microsoft.com/office/drawing/2014/main" id="{DE450200-B79D-4690-BD44-662ECBC3D86B}"/>
                  </a:ext>
                </a:extLst>
              </p:cNvPr>
              <p:cNvSpPr/>
              <p:nvPr/>
            </p:nvSpPr>
            <p:spPr>
              <a:xfrm>
                <a:off x="903383" y="4329812"/>
                <a:ext cx="99917" cy="999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cxnSp>
          <p:nvCxnSpPr>
            <p:cNvPr id="27" name="Straight Connector 26">
              <a:extLst>
                <a:ext uri="{FF2B5EF4-FFF2-40B4-BE49-F238E27FC236}">
                  <a16:creationId xmlns:a16="http://schemas.microsoft.com/office/drawing/2014/main" id="{C568C700-4CB6-40CB-BA03-D6690F21CF44}"/>
                </a:ext>
              </a:extLst>
            </p:cNvPr>
            <p:cNvCxnSpPr/>
            <p:nvPr/>
          </p:nvCxnSpPr>
          <p:spPr>
            <a:xfrm>
              <a:off x="609998" y="3889375"/>
              <a:ext cx="0" cy="819150"/>
            </a:xfrm>
            <a:prstGeom prst="line">
              <a:avLst/>
            </a:prstGeom>
            <a:grpFill/>
          </p:spPr>
          <p:style>
            <a:lnRef idx="1">
              <a:schemeClr val="accent1"/>
            </a:lnRef>
            <a:fillRef idx="0">
              <a:schemeClr val="accent1"/>
            </a:fillRef>
            <a:effectRef idx="0">
              <a:schemeClr val="accent1"/>
            </a:effectRef>
            <a:fontRef idx="minor">
              <a:schemeClr val="tx1"/>
            </a:fontRef>
          </p:style>
        </p:cxnSp>
      </p:grpSp>
      <p:sp>
        <p:nvSpPr>
          <p:cNvPr id="1027" name="Oval 1026">
            <a:extLst>
              <a:ext uri="{FF2B5EF4-FFF2-40B4-BE49-F238E27FC236}">
                <a16:creationId xmlns:a16="http://schemas.microsoft.com/office/drawing/2014/main" id="{76F94BED-869E-4398-996B-EB60AD927CAD}"/>
              </a:ext>
            </a:extLst>
          </p:cNvPr>
          <p:cNvSpPr/>
          <p:nvPr/>
        </p:nvSpPr>
        <p:spPr>
          <a:xfrm>
            <a:off x="705796" y="4664367"/>
            <a:ext cx="167683" cy="157322"/>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TextBox 1028">
            <a:extLst>
              <a:ext uri="{FF2B5EF4-FFF2-40B4-BE49-F238E27FC236}">
                <a16:creationId xmlns:a16="http://schemas.microsoft.com/office/drawing/2014/main" id="{0D50E191-45C0-4365-AC00-DE5CB71625CC}"/>
              </a:ext>
            </a:extLst>
          </p:cNvPr>
          <p:cNvSpPr txBox="1"/>
          <p:nvPr/>
        </p:nvSpPr>
        <p:spPr>
          <a:xfrm>
            <a:off x="1196833" y="4550982"/>
            <a:ext cx="1682143" cy="369332"/>
          </a:xfrm>
          <a:prstGeom prst="rect">
            <a:avLst/>
          </a:prstGeom>
          <a:noFill/>
        </p:spPr>
        <p:txBody>
          <a:bodyPr wrap="square" rtlCol="0">
            <a:spAutoFit/>
          </a:bodyPr>
          <a:lstStyle/>
          <a:p>
            <a:r>
              <a:rPr lang="en-US" sz="1600" dirty="0">
                <a:solidFill>
                  <a:schemeClr val="accent1"/>
                </a:solidFill>
              </a:rPr>
              <a:t>@USF_E</a:t>
            </a:r>
            <a:r>
              <a:rPr lang="en-US" dirty="0">
                <a:solidFill>
                  <a:schemeClr val="accent1"/>
                </a:solidFill>
              </a:rPr>
              <a:t>sports</a:t>
            </a:r>
            <a:endParaRPr lang="en-US" sz="1600" dirty="0">
              <a:solidFill>
                <a:schemeClr val="accent1"/>
              </a:solidFill>
            </a:endParaRPr>
          </a:p>
        </p:txBody>
      </p:sp>
      <p:sp>
        <p:nvSpPr>
          <p:cNvPr id="1032" name="Rectangle 1031">
            <a:extLst>
              <a:ext uri="{FF2B5EF4-FFF2-40B4-BE49-F238E27FC236}">
                <a16:creationId xmlns:a16="http://schemas.microsoft.com/office/drawing/2014/main" id="{37FC58C3-B12A-4208-B4B9-AD65DD937885}"/>
              </a:ext>
            </a:extLst>
          </p:cNvPr>
          <p:cNvSpPr/>
          <p:nvPr/>
        </p:nvSpPr>
        <p:spPr>
          <a:xfrm>
            <a:off x="599296" y="506005"/>
            <a:ext cx="3054848" cy="3877392"/>
          </a:xfrm>
          <a:prstGeom prst="rect">
            <a:avLst/>
          </a:prstGeom>
          <a:blipFill dpi="0" rotWithShape="1">
            <a:blip r:embed="rId4">
              <a:alphaModFix amt="8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25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5"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DE25641-49AC-4F66-A9A3-C740ED2A538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2277" r="12277"/>
          <a:stretch/>
        </p:blipFill>
        <p:spPr>
          <a:xfrm>
            <a:off x="0" y="514350"/>
            <a:ext cx="5238750" cy="4629150"/>
          </a:xfrm>
        </p:spPr>
      </p:pic>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5528473" y="528212"/>
            <a:ext cx="2809875" cy="830997"/>
          </a:xfrm>
          <a:prstGeom prst="rect">
            <a:avLst/>
          </a:prstGeom>
          <a:noFill/>
        </p:spPr>
        <p:txBody>
          <a:bodyPr wrap="square" rtlCol="0">
            <a:spAutoFit/>
          </a:bodyPr>
          <a:lstStyle/>
          <a:p>
            <a:r>
              <a:rPr lang="en-US" sz="2400" b="1" dirty="0">
                <a:solidFill>
                  <a:schemeClr val="bg1"/>
                </a:solidFill>
                <a:latin typeface="+mj-lt"/>
              </a:rPr>
              <a:t>GAMING EQUIPMENT</a:t>
            </a:r>
            <a:endParaRPr lang="en-ID" sz="2400" b="1" dirty="0">
              <a:solidFill>
                <a:schemeClr val="bg1"/>
              </a:solidFill>
              <a:latin typeface="+mj-lt"/>
            </a:endParaRPr>
          </a:p>
        </p:txBody>
      </p:sp>
      <p:sp>
        <p:nvSpPr>
          <p:cNvPr id="7" name="TextBox 6"/>
          <p:cNvSpPr txBox="1"/>
          <p:nvPr/>
        </p:nvSpPr>
        <p:spPr>
          <a:xfrm flipH="1">
            <a:off x="5639354" y="1202267"/>
            <a:ext cx="2698994" cy="181819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Most importantly, you need to have a console or PC that is capable of supporting the games you want to play without any unnecessary interference. In esports tournaments, event organizers make sure to select system components that won’t disrupt player’s gameplay with lag or erratic frame rates. The performance of your gaming laptop or gaming PC should be the same.</a:t>
            </a:r>
          </a:p>
        </p:txBody>
      </p:sp>
      <p:sp>
        <p:nvSpPr>
          <p:cNvPr id="8" name="Right Arrow 7"/>
          <p:cNvSpPr/>
          <p:nvPr/>
        </p:nvSpPr>
        <p:spPr>
          <a:xfrm>
            <a:off x="5968757" y="4256363"/>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6345914" y="4227836"/>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Multiply 21">
            <a:extLst>
              <a:ext uri="{FF2B5EF4-FFF2-40B4-BE49-F238E27FC236}">
                <a16:creationId xmlns:a16="http://schemas.microsoft.com/office/drawing/2014/main" id="{E9A58C2F-92A4-4204-9013-A53A9C79AD90}"/>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extBox 1">
            <a:extLst>
              <a:ext uri="{FF2B5EF4-FFF2-40B4-BE49-F238E27FC236}">
                <a16:creationId xmlns:a16="http://schemas.microsoft.com/office/drawing/2014/main" id="{2D34E51F-4322-478A-A156-DEE6930FCBEF}"/>
              </a:ext>
            </a:extLst>
          </p:cNvPr>
          <p:cNvSpPr txBox="1"/>
          <p:nvPr/>
        </p:nvSpPr>
        <p:spPr>
          <a:xfrm>
            <a:off x="5580039" y="3353405"/>
            <a:ext cx="2918835" cy="430887"/>
          </a:xfrm>
          <a:prstGeom prst="rect">
            <a:avLst/>
          </a:prstGeom>
          <a:noFill/>
        </p:spPr>
        <p:txBody>
          <a:bodyPr wrap="square" rtlCol="0">
            <a:spAutoFit/>
          </a:bodyPr>
          <a:lstStyle/>
          <a:p>
            <a:pPr algn="ctr"/>
            <a:r>
              <a:rPr lang="en-US" sz="1050" dirty="0">
                <a:solidFill>
                  <a:schemeClr val="bg1"/>
                </a:solidFill>
              </a:rPr>
              <a:t>Question for the next slide: How much do you think the top 2 pro esports players make? </a:t>
            </a:r>
          </a:p>
        </p:txBody>
      </p:sp>
    </p:spTree>
    <p:extLst>
      <p:ext uri="{BB962C8B-B14F-4D97-AF65-F5344CB8AC3E}">
        <p14:creationId xmlns:p14="http://schemas.microsoft.com/office/powerpoint/2010/main" val="326225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P spid="9" grpId="0"/>
      <p:bldP spid="14" grpId="0" animBg="1"/>
      <p:bldP spid="15"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0F19999-B9F0-4A12-A9CE-C3145D7BDDE7}"/>
              </a:ext>
            </a:extLst>
          </p:cNvPr>
          <p:cNvSpPr txBox="1"/>
          <p:nvPr/>
        </p:nvSpPr>
        <p:spPr>
          <a:xfrm>
            <a:off x="1082345" y="880422"/>
            <a:ext cx="3554946" cy="830997"/>
          </a:xfrm>
          <a:prstGeom prst="rect">
            <a:avLst/>
          </a:prstGeom>
          <a:noFill/>
        </p:spPr>
        <p:txBody>
          <a:bodyPr wrap="square" rtlCol="0">
            <a:spAutoFit/>
          </a:bodyPr>
          <a:lstStyle/>
          <a:p>
            <a:r>
              <a:rPr lang="en-US" sz="2400" b="1" dirty="0">
                <a:solidFill>
                  <a:schemeClr val="bg1"/>
                </a:solidFill>
                <a:latin typeface="+mj-lt"/>
              </a:rPr>
              <a:t>Top Earning Esports Players</a:t>
            </a:r>
            <a:endParaRPr lang="en-ID" sz="2400" b="1" dirty="0">
              <a:solidFill>
                <a:schemeClr val="bg1"/>
              </a:solidFill>
              <a:latin typeface="+mj-lt"/>
            </a:endParaRPr>
          </a:p>
        </p:txBody>
      </p:sp>
      <p:sp>
        <p:nvSpPr>
          <p:cNvPr id="6" name="TextBox 5">
            <a:extLst>
              <a:ext uri="{FF2B5EF4-FFF2-40B4-BE49-F238E27FC236}">
                <a16:creationId xmlns:a16="http://schemas.microsoft.com/office/drawing/2014/main" id="{E0F19999-B9F0-4A12-A9CE-C3145D7BDDE7}"/>
              </a:ext>
            </a:extLst>
          </p:cNvPr>
          <p:cNvSpPr txBox="1"/>
          <p:nvPr/>
        </p:nvSpPr>
        <p:spPr>
          <a:xfrm>
            <a:off x="5197642" y="508023"/>
            <a:ext cx="2567179" cy="461665"/>
          </a:xfrm>
          <a:prstGeom prst="rect">
            <a:avLst/>
          </a:prstGeom>
          <a:noFill/>
        </p:spPr>
        <p:txBody>
          <a:bodyPr wrap="square" rtlCol="0">
            <a:spAutoFit/>
          </a:bodyPr>
          <a:lstStyle/>
          <a:p>
            <a:r>
              <a:rPr lang="en-US" sz="2400" b="1" spc="150" dirty="0">
                <a:solidFill>
                  <a:schemeClr val="bg1"/>
                </a:solidFill>
                <a:latin typeface="+mj-lt"/>
              </a:rPr>
              <a:t>1</a:t>
            </a:r>
            <a:r>
              <a:rPr lang="en-US" sz="2400" b="1" spc="150" baseline="30000" dirty="0">
                <a:solidFill>
                  <a:schemeClr val="bg1"/>
                </a:solidFill>
                <a:latin typeface="+mj-lt"/>
              </a:rPr>
              <a:t>st</a:t>
            </a:r>
            <a:r>
              <a:rPr lang="en-US" sz="2400" b="1" spc="150" dirty="0">
                <a:solidFill>
                  <a:schemeClr val="bg1"/>
                </a:solidFill>
                <a:latin typeface="+mj-lt"/>
              </a:rPr>
              <a:t>     - N0tail </a:t>
            </a:r>
            <a:endParaRPr lang="en-ID" sz="2400" b="1" spc="150" dirty="0">
              <a:solidFill>
                <a:schemeClr val="bg1"/>
              </a:solidFill>
              <a:latin typeface="+mj-lt"/>
            </a:endParaRPr>
          </a:p>
        </p:txBody>
      </p:sp>
      <p:sp>
        <p:nvSpPr>
          <p:cNvPr id="7" name="TextBox 6"/>
          <p:cNvSpPr txBox="1"/>
          <p:nvPr/>
        </p:nvSpPr>
        <p:spPr>
          <a:xfrm flipH="1">
            <a:off x="5739698" y="595384"/>
            <a:ext cx="573756" cy="161583"/>
          </a:xfrm>
          <a:prstGeom prst="rect">
            <a:avLst/>
          </a:prstGeom>
          <a:noFill/>
        </p:spPr>
        <p:txBody>
          <a:bodyPr wrap="square" lIns="0" tIns="0" rIns="0" bIns="0" rtlCol="0">
            <a:spAutoFit/>
          </a:bodyPr>
          <a:lstStyle/>
          <a:p>
            <a:r>
              <a:rPr lang="en-US" sz="1050" dirty="0">
                <a:solidFill>
                  <a:schemeClr val="bg1"/>
                </a:solidFill>
                <a:ea typeface="Lato regular" panose="020F0502020204030203" pitchFamily="34" charset="0"/>
                <a:cs typeface="Lato regular" panose="020F0502020204030203" pitchFamily="34" charset="0"/>
              </a:rPr>
              <a:t>Place</a:t>
            </a:r>
          </a:p>
        </p:txBody>
      </p:sp>
      <p:sp>
        <p:nvSpPr>
          <p:cNvPr id="8" name="TextBox 7">
            <a:extLst>
              <a:ext uri="{FF2B5EF4-FFF2-40B4-BE49-F238E27FC236}">
                <a16:creationId xmlns:a16="http://schemas.microsoft.com/office/drawing/2014/main" id="{E0F19999-B9F0-4A12-A9CE-C3145D7BDDE7}"/>
              </a:ext>
            </a:extLst>
          </p:cNvPr>
          <p:cNvSpPr txBox="1"/>
          <p:nvPr/>
        </p:nvSpPr>
        <p:spPr>
          <a:xfrm>
            <a:off x="5197641" y="891645"/>
            <a:ext cx="2174707" cy="461665"/>
          </a:xfrm>
          <a:prstGeom prst="rect">
            <a:avLst/>
          </a:prstGeom>
          <a:noFill/>
        </p:spPr>
        <p:txBody>
          <a:bodyPr wrap="square" rtlCol="0">
            <a:spAutoFit/>
          </a:bodyPr>
          <a:lstStyle/>
          <a:p>
            <a:r>
              <a:rPr lang="en-US" sz="2400" spc="150" dirty="0">
                <a:solidFill>
                  <a:schemeClr val="bg1"/>
                </a:solidFill>
                <a:latin typeface="+mj-lt"/>
              </a:rPr>
              <a:t>USD 7m</a:t>
            </a:r>
            <a:endParaRPr lang="en-ID" sz="2400" spc="150" dirty="0">
              <a:solidFill>
                <a:schemeClr val="bg1"/>
              </a:solidFill>
              <a:latin typeface="+mj-lt"/>
            </a:endParaRPr>
          </a:p>
        </p:txBody>
      </p:sp>
      <p:sp>
        <p:nvSpPr>
          <p:cNvPr id="9" name="TextBox 8">
            <a:extLst>
              <a:ext uri="{FF2B5EF4-FFF2-40B4-BE49-F238E27FC236}">
                <a16:creationId xmlns:a16="http://schemas.microsoft.com/office/drawing/2014/main" id="{E0F19999-B9F0-4A12-A9CE-C3145D7BDDE7}"/>
              </a:ext>
            </a:extLst>
          </p:cNvPr>
          <p:cNvSpPr txBox="1"/>
          <p:nvPr/>
        </p:nvSpPr>
        <p:spPr>
          <a:xfrm>
            <a:off x="5197644" y="1859473"/>
            <a:ext cx="2174704" cy="415498"/>
          </a:xfrm>
          <a:prstGeom prst="rect">
            <a:avLst/>
          </a:prstGeom>
          <a:noFill/>
        </p:spPr>
        <p:txBody>
          <a:bodyPr wrap="square" rtlCol="0">
            <a:spAutoFit/>
          </a:bodyPr>
          <a:lstStyle/>
          <a:p>
            <a:r>
              <a:rPr lang="en-US" sz="2100" b="1" spc="150" dirty="0">
                <a:solidFill>
                  <a:schemeClr val="bg1"/>
                </a:solidFill>
                <a:latin typeface="+mj-lt"/>
              </a:rPr>
              <a:t>2</a:t>
            </a:r>
            <a:r>
              <a:rPr lang="en-US" sz="2100" b="1" spc="150" baseline="30000" dirty="0">
                <a:solidFill>
                  <a:schemeClr val="bg1"/>
                </a:solidFill>
                <a:latin typeface="+mj-lt"/>
              </a:rPr>
              <a:t>nd   </a:t>
            </a:r>
            <a:r>
              <a:rPr lang="en-US" sz="2100" b="1" spc="150" dirty="0">
                <a:solidFill>
                  <a:schemeClr val="bg1"/>
                </a:solidFill>
                <a:latin typeface="+mj-lt"/>
              </a:rPr>
              <a:t>    - </a:t>
            </a:r>
            <a:r>
              <a:rPr lang="en-US" sz="2100" b="1" spc="150" dirty="0" err="1">
                <a:solidFill>
                  <a:schemeClr val="bg1"/>
                </a:solidFill>
                <a:latin typeface="+mj-lt"/>
              </a:rPr>
              <a:t>JerAx</a:t>
            </a:r>
            <a:r>
              <a:rPr lang="en-US" sz="2100" b="1" spc="150" dirty="0">
                <a:solidFill>
                  <a:schemeClr val="bg1"/>
                </a:solidFill>
                <a:latin typeface="+mj-lt"/>
              </a:rPr>
              <a:t>  </a:t>
            </a:r>
            <a:endParaRPr lang="en-ID" sz="2100" b="1" spc="150" dirty="0">
              <a:solidFill>
                <a:schemeClr val="bg1"/>
              </a:solidFill>
              <a:latin typeface="+mj-lt"/>
            </a:endParaRPr>
          </a:p>
        </p:txBody>
      </p:sp>
      <p:sp>
        <p:nvSpPr>
          <p:cNvPr id="10" name="TextBox 9"/>
          <p:cNvSpPr txBox="1"/>
          <p:nvPr/>
        </p:nvSpPr>
        <p:spPr>
          <a:xfrm flipH="1">
            <a:off x="5739698" y="1936711"/>
            <a:ext cx="573756" cy="161583"/>
          </a:xfrm>
          <a:prstGeom prst="rect">
            <a:avLst/>
          </a:prstGeom>
          <a:noFill/>
        </p:spPr>
        <p:txBody>
          <a:bodyPr wrap="square" lIns="0" tIns="0" rIns="0" bIns="0" rtlCol="0">
            <a:spAutoFit/>
          </a:bodyPr>
          <a:lstStyle/>
          <a:p>
            <a:r>
              <a:rPr lang="en-US" sz="1050" dirty="0">
                <a:solidFill>
                  <a:schemeClr val="bg1"/>
                </a:solidFill>
                <a:ea typeface="Lato regular" panose="020F0502020204030203" pitchFamily="34" charset="0"/>
                <a:cs typeface="Lato regular" panose="020F0502020204030203" pitchFamily="34" charset="0"/>
              </a:rPr>
              <a:t>Place</a:t>
            </a:r>
          </a:p>
        </p:txBody>
      </p:sp>
      <p:sp>
        <p:nvSpPr>
          <p:cNvPr id="11" name="TextBox 10">
            <a:extLst>
              <a:ext uri="{FF2B5EF4-FFF2-40B4-BE49-F238E27FC236}">
                <a16:creationId xmlns:a16="http://schemas.microsoft.com/office/drawing/2014/main" id="{E0F19999-B9F0-4A12-A9CE-C3145D7BDDE7}"/>
              </a:ext>
            </a:extLst>
          </p:cNvPr>
          <p:cNvSpPr txBox="1"/>
          <p:nvPr/>
        </p:nvSpPr>
        <p:spPr>
          <a:xfrm>
            <a:off x="5197644" y="2232972"/>
            <a:ext cx="2174707" cy="461665"/>
          </a:xfrm>
          <a:prstGeom prst="rect">
            <a:avLst/>
          </a:prstGeom>
          <a:noFill/>
        </p:spPr>
        <p:txBody>
          <a:bodyPr wrap="square" rtlCol="0">
            <a:spAutoFit/>
          </a:bodyPr>
          <a:lstStyle/>
          <a:p>
            <a:r>
              <a:rPr lang="en-US" sz="2400" spc="150" dirty="0">
                <a:solidFill>
                  <a:schemeClr val="bg1"/>
                </a:solidFill>
                <a:latin typeface="+mj-lt"/>
              </a:rPr>
              <a:t>USD 6.4m</a:t>
            </a:r>
            <a:endParaRPr lang="en-ID" sz="2400" spc="150" dirty="0">
              <a:solidFill>
                <a:schemeClr val="bg1"/>
              </a:solidFill>
              <a:latin typeface="+mj-lt"/>
            </a:endParaRPr>
          </a:p>
        </p:txBody>
      </p:sp>
      <p:sp>
        <p:nvSpPr>
          <p:cNvPr id="20" name="Multiply 21">
            <a:extLst>
              <a:ext uri="{FF2B5EF4-FFF2-40B4-BE49-F238E27FC236}">
                <a16:creationId xmlns:a16="http://schemas.microsoft.com/office/drawing/2014/main" id="{12492A8E-BD84-4F1B-AFD2-F9257CC9E080}"/>
              </a:ext>
            </a:extLst>
          </p:cNvPr>
          <p:cNvSpPr/>
          <p:nvPr/>
        </p:nvSpPr>
        <p:spPr>
          <a:xfrm>
            <a:off x="837060" y="1790128"/>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C0CCC891-C41F-4C26-8BD7-50097046A364}"/>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Rectangle: Single Corner Snipped 29">
            <a:extLst>
              <a:ext uri="{FF2B5EF4-FFF2-40B4-BE49-F238E27FC236}">
                <a16:creationId xmlns:a16="http://schemas.microsoft.com/office/drawing/2014/main" id="{DFC7498F-52DA-44C0-A569-24171CCDCFF5}"/>
              </a:ext>
            </a:extLst>
          </p:cNvPr>
          <p:cNvSpPr/>
          <p:nvPr/>
        </p:nvSpPr>
        <p:spPr>
          <a:xfrm>
            <a:off x="0" y="2519785"/>
            <a:ext cx="4172897" cy="2623716"/>
          </a:xfrm>
          <a:prstGeom prst="snip1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nut 23">
            <a:extLst>
              <a:ext uri="{FF2B5EF4-FFF2-40B4-BE49-F238E27FC236}">
                <a16:creationId xmlns:a16="http://schemas.microsoft.com/office/drawing/2014/main" id="{3C7F99FD-A683-4086-B9E8-282E2510E5C0}"/>
              </a:ext>
            </a:extLst>
          </p:cNvPr>
          <p:cNvSpPr/>
          <p:nvPr/>
        </p:nvSpPr>
        <p:spPr>
          <a:xfrm>
            <a:off x="3509527" y="2232972"/>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solidFill>
            </a:endParaRPr>
          </a:p>
        </p:txBody>
      </p:sp>
      <p:sp>
        <p:nvSpPr>
          <p:cNvPr id="18" name="Isosceles Triangle 17">
            <a:extLst>
              <a:ext uri="{FF2B5EF4-FFF2-40B4-BE49-F238E27FC236}">
                <a16:creationId xmlns:a16="http://schemas.microsoft.com/office/drawing/2014/main" id="{DF277C04-9679-4D8C-8B42-9874CCEB1064}"/>
              </a:ext>
            </a:extLst>
          </p:cNvPr>
          <p:cNvSpPr/>
          <p:nvPr/>
        </p:nvSpPr>
        <p:spPr>
          <a:xfrm rot="1420415">
            <a:off x="3915017" y="2652101"/>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3" name="Freeform 3">
            <a:extLst>
              <a:ext uri="{FF2B5EF4-FFF2-40B4-BE49-F238E27FC236}">
                <a16:creationId xmlns:a16="http://schemas.microsoft.com/office/drawing/2014/main" id="{6AC0E7F4-090D-41FA-917E-BFD2ECA0A988}"/>
              </a:ext>
            </a:extLst>
          </p:cNvPr>
          <p:cNvSpPr/>
          <p:nvPr/>
        </p:nvSpPr>
        <p:spPr>
          <a:xfrm>
            <a:off x="3197874" y="1846097"/>
            <a:ext cx="5946126" cy="3265076"/>
          </a:xfrm>
          <a:custGeom>
            <a:avLst/>
            <a:gdLst>
              <a:gd name="connsiteX0" fmla="*/ 7269075 w 7910567"/>
              <a:gd name="connsiteY0" fmla="*/ 0 h 4390642"/>
              <a:gd name="connsiteX1" fmla="*/ 7910567 w 7910567"/>
              <a:gd name="connsiteY1" fmla="*/ 0 h 4390642"/>
              <a:gd name="connsiteX2" fmla="*/ 7910567 w 7910567"/>
              <a:gd name="connsiteY2" fmla="*/ 1724564 h 4390642"/>
              <a:gd name="connsiteX3" fmla="*/ 0 w 7910567"/>
              <a:gd name="connsiteY3" fmla="*/ 4390642 h 4390642"/>
            </a:gdLst>
            <a:ahLst/>
            <a:cxnLst>
              <a:cxn ang="0">
                <a:pos x="connsiteX0" y="connsiteY0"/>
              </a:cxn>
              <a:cxn ang="0">
                <a:pos x="connsiteX1" y="connsiteY1"/>
              </a:cxn>
              <a:cxn ang="0">
                <a:pos x="connsiteX2" y="connsiteY2"/>
              </a:cxn>
              <a:cxn ang="0">
                <a:pos x="connsiteX3" y="connsiteY3"/>
              </a:cxn>
            </a:cxnLst>
            <a:rect l="l" t="t" r="r" b="b"/>
            <a:pathLst>
              <a:path w="7910567" h="4390642">
                <a:moveTo>
                  <a:pt x="7269075" y="0"/>
                </a:moveTo>
                <a:lnTo>
                  <a:pt x="7910567" y="0"/>
                </a:lnTo>
                <a:lnTo>
                  <a:pt x="7910567" y="1724564"/>
                </a:lnTo>
                <a:lnTo>
                  <a:pt x="0" y="43906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4" name="Freeform 4">
            <a:extLst>
              <a:ext uri="{FF2B5EF4-FFF2-40B4-BE49-F238E27FC236}">
                <a16:creationId xmlns:a16="http://schemas.microsoft.com/office/drawing/2014/main" id="{AAD5D28E-C4FD-4305-BD09-E1000AEF9D3C}"/>
              </a:ext>
            </a:extLst>
          </p:cNvPr>
          <p:cNvSpPr/>
          <p:nvPr/>
        </p:nvSpPr>
        <p:spPr>
          <a:xfrm rot="5158144" flipH="1" flipV="1">
            <a:off x="4519597" y="4591744"/>
            <a:ext cx="235388" cy="751241"/>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2"/>
              </a:solidFill>
            </a:endParaRPr>
          </a:p>
        </p:txBody>
      </p:sp>
    </p:spTree>
    <p:extLst>
      <p:ext uri="{BB962C8B-B14F-4D97-AF65-F5344CB8AC3E}">
        <p14:creationId xmlns:p14="http://schemas.microsoft.com/office/powerpoint/2010/main" val="304934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wipe(up)">
                                      <p:cBhvr>
                                        <p:cTn id="57" dur="500"/>
                                        <p:tgtEl>
                                          <p:spTgt spid="33"/>
                                        </p:tgtEl>
                                      </p:cBhvr>
                                    </p:animEffect>
                                  </p:childTnLst>
                                </p:cTn>
                              </p:par>
                            </p:childTnLst>
                          </p:cTn>
                        </p:par>
                        <p:par>
                          <p:cTn id="58" fill="hold">
                            <p:stCondLst>
                              <p:cond delay="6000"/>
                            </p:stCondLst>
                            <p:childTnLst>
                              <p:par>
                                <p:cTn id="59" presetID="22" presetClass="entr" presetSubtype="2"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wipe(right)">
                                      <p:cBhvr>
                                        <p:cTn id="6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20" grpId="0" animBg="1"/>
      <p:bldP spid="21" grpId="0" animBg="1"/>
      <p:bldP spid="19" grpId="0" animBg="1"/>
      <p:bldP spid="18" grpId="0" animBg="1"/>
      <p:bldP spid="33"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61D8A96D-D11C-4A5D-8CCB-61A17A25ECC3}"/>
              </a:ext>
            </a:extLst>
          </p:cNvPr>
          <p:cNvPicPr>
            <a:picLocks noChangeAspect="1"/>
          </p:cNvPicPr>
          <p:nvPr/>
        </p:nvPicPr>
        <p:blipFill>
          <a:blip r:embed="rId2"/>
          <a:stretch>
            <a:fillRect/>
          </a:stretch>
        </p:blipFill>
        <p:spPr>
          <a:xfrm flipH="1">
            <a:off x="0" y="0"/>
            <a:ext cx="5223803" cy="5143500"/>
          </a:xfrm>
          <a:prstGeom prst="rect">
            <a:avLst/>
          </a:prstGeom>
        </p:spPr>
      </p:pic>
      <p:sp>
        <p:nvSpPr>
          <p:cNvPr id="4" name="Freeform 3"/>
          <p:cNvSpPr/>
          <p:nvPr/>
        </p:nvSpPr>
        <p:spPr>
          <a:xfrm>
            <a:off x="6724859" y="1"/>
            <a:ext cx="2419142" cy="3714482"/>
          </a:xfrm>
          <a:custGeom>
            <a:avLst/>
            <a:gdLst>
              <a:gd name="connsiteX0" fmla="*/ 1821726 w 3225523"/>
              <a:gd name="connsiteY0" fmla="*/ 0 h 4952643"/>
              <a:gd name="connsiteX1" fmla="*/ 3225523 w 3225523"/>
              <a:gd name="connsiteY1" fmla="*/ 0 h 4952643"/>
              <a:gd name="connsiteX2" fmla="*/ 3225523 w 3225523"/>
              <a:gd name="connsiteY2" fmla="*/ 355699 h 4952643"/>
              <a:gd name="connsiteX3" fmla="*/ 0 w 3225523"/>
              <a:gd name="connsiteY3" fmla="*/ 4952643 h 4952643"/>
            </a:gdLst>
            <a:ahLst/>
            <a:cxnLst>
              <a:cxn ang="0">
                <a:pos x="connsiteX0" y="connsiteY0"/>
              </a:cxn>
              <a:cxn ang="0">
                <a:pos x="connsiteX1" y="connsiteY1"/>
              </a:cxn>
              <a:cxn ang="0">
                <a:pos x="connsiteX2" y="connsiteY2"/>
              </a:cxn>
              <a:cxn ang="0">
                <a:pos x="connsiteX3" y="connsiteY3"/>
              </a:cxn>
            </a:cxnLst>
            <a:rect l="l" t="t" r="r" b="b"/>
            <a:pathLst>
              <a:path w="3225523" h="4952643">
                <a:moveTo>
                  <a:pt x="1821726" y="0"/>
                </a:moveTo>
                <a:lnTo>
                  <a:pt x="3225523" y="0"/>
                </a:lnTo>
                <a:lnTo>
                  <a:pt x="3225523" y="355699"/>
                </a:lnTo>
                <a:lnTo>
                  <a:pt x="0" y="49526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extBox 4">
            <a:extLst>
              <a:ext uri="{FF2B5EF4-FFF2-40B4-BE49-F238E27FC236}">
                <a16:creationId xmlns:a16="http://schemas.microsoft.com/office/drawing/2014/main" id="{E0F19999-B9F0-4A12-A9CE-C3145D7BDDE7}"/>
              </a:ext>
            </a:extLst>
          </p:cNvPr>
          <p:cNvSpPr txBox="1"/>
          <p:nvPr/>
        </p:nvSpPr>
        <p:spPr>
          <a:xfrm>
            <a:off x="1011463" y="788062"/>
            <a:ext cx="3410184" cy="461665"/>
          </a:xfrm>
          <a:prstGeom prst="rect">
            <a:avLst/>
          </a:prstGeom>
          <a:noFill/>
        </p:spPr>
        <p:txBody>
          <a:bodyPr wrap="square" rtlCol="0">
            <a:spAutoFit/>
          </a:bodyPr>
          <a:lstStyle/>
          <a:p>
            <a:r>
              <a:rPr lang="en-US" sz="2400" b="1" dirty="0">
                <a:solidFill>
                  <a:schemeClr val="bg1"/>
                </a:solidFill>
                <a:latin typeface="+mj-lt"/>
              </a:rPr>
              <a:t>Climbing the Ladder</a:t>
            </a:r>
            <a:endParaRPr lang="en-ID" sz="2400" b="1" dirty="0">
              <a:solidFill>
                <a:schemeClr val="bg1"/>
              </a:solidFill>
              <a:latin typeface="+mj-lt"/>
            </a:endParaRPr>
          </a:p>
        </p:txBody>
      </p:sp>
      <p:sp>
        <p:nvSpPr>
          <p:cNvPr id="6" name="TextBox 5"/>
          <p:cNvSpPr txBox="1"/>
          <p:nvPr/>
        </p:nvSpPr>
        <p:spPr>
          <a:xfrm flipH="1">
            <a:off x="1158488" y="1479605"/>
            <a:ext cx="3240851" cy="2972352"/>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For those who are interested in competing at a professional level, you will need to have a strong desire to win at every phase of competition. This means consistently topping the scoreboard, climbing the ranks in competitive matchmaking, and being the last team standing in tournaments.</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You don’t have to do this alone, though. Once you feel that you’ve mastered a game’s mechanics and are a serious competitor in game, start to look for a team. You can try out for teams, or you may even get scouted if you’re really good. If you’re not ready to play on a team, that’s OK. You can make friends in competitive matchmaking — especially those who are better than you, or who have different skill sets.</a:t>
            </a:r>
          </a:p>
        </p:txBody>
      </p:sp>
      <p:sp>
        <p:nvSpPr>
          <p:cNvPr id="19" name="Multiply 21">
            <a:extLst>
              <a:ext uri="{FF2B5EF4-FFF2-40B4-BE49-F238E27FC236}">
                <a16:creationId xmlns:a16="http://schemas.microsoft.com/office/drawing/2014/main" id="{63F107B8-BC2F-431D-8880-7A142452EC32}"/>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Multiply 21">
            <a:extLst>
              <a:ext uri="{FF2B5EF4-FFF2-40B4-BE49-F238E27FC236}">
                <a16:creationId xmlns:a16="http://schemas.microsoft.com/office/drawing/2014/main" id="{5B9FDCCA-8439-4112-906B-6E9D86FCBE1F}"/>
              </a:ext>
            </a:extLst>
          </p:cNvPr>
          <p:cNvSpPr/>
          <p:nvPr/>
        </p:nvSpPr>
        <p:spPr>
          <a:xfrm rot="2700000">
            <a:off x="750615" y="323178"/>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3" name="Picture Placeholder 12">
            <a:extLst>
              <a:ext uri="{FF2B5EF4-FFF2-40B4-BE49-F238E27FC236}">
                <a16:creationId xmlns:a16="http://schemas.microsoft.com/office/drawing/2014/main" id="{E53AC0F8-0169-489A-A100-D29AEFAA1E4D}"/>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5741" r="5741"/>
          <a:stretch>
            <a:fillRect/>
          </a:stretch>
        </p:blipFill>
        <p:spPr/>
      </p:pic>
      <p:sp>
        <p:nvSpPr>
          <p:cNvPr id="18" name="Donut 23">
            <a:extLst>
              <a:ext uri="{FF2B5EF4-FFF2-40B4-BE49-F238E27FC236}">
                <a16:creationId xmlns:a16="http://schemas.microsoft.com/office/drawing/2014/main" id="{F20C3A2C-36A3-4B8B-A00D-111D4DBFB3D3}"/>
              </a:ext>
            </a:extLst>
          </p:cNvPr>
          <p:cNvSpPr/>
          <p:nvPr/>
        </p:nvSpPr>
        <p:spPr>
          <a:xfrm>
            <a:off x="8004447" y="3357245"/>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Isosceles Triangle 16">
            <a:extLst>
              <a:ext uri="{FF2B5EF4-FFF2-40B4-BE49-F238E27FC236}">
                <a16:creationId xmlns:a16="http://schemas.microsoft.com/office/drawing/2014/main" id="{ECB3A0F6-D1B2-4824-A92A-92931C676AE2}"/>
              </a:ext>
            </a:extLst>
          </p:cNvPr>
          <p:cNvSpPr/>
          <p:nvPr/>
        </p:nvSpPr>
        <p:spPr>
          <a:xfrm rot="1420415">
            <a:off x="8413772" y="3747010"/>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9973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9" grpId="0" animBg="1"/>
      <p:bldP spid="20" grpId="0" animBg="1"/>
      <p:bldP spid="18"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316383" y="534497"/>
            <a:ext cx="3438618" cy="1200329"/>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Sharing our IGNs (In-game-names)</a:t>
            </a:r>
            <a:endParaRPr lang="en-ID" sz="2400" b="1" dirty="0">
              <a:solidFill>
                <a:schemeClr val="bg1"/>
              </a:solidFill>
              <a:latin typeface="+mj-lt"/>
            </a:endParaRPr>
          </a:p>
        </p:txBody>
      </p:sp>
      <p:sp>
        <p:nvSpPr>
          <p:cNvPr id="5" name="TextBox 4"/>
          <p:cNvSpPr txBox="1"/>
          <p:nvPr/>
        </p:nvSpPr>
        <p:spPr>
          <a:xfrm flipH="1">
            <a:off x="5409284" y="1830265"/>
            <a:ext cx="3401287" cy="202363"/>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Getting good at the game is only half the battle.</a:t>
            </a:r>
          </a:p>
        </p:txBody>
      </p:sp>
      <p:sp>
        <p:nvSpPr>
          <p:cNvPr id="6" name="Right Arrow 5"/>
          <p:cNvSpPr/>
          <p:nvPr/>
        </p:nvSpPr>
        <p:spPr>
          <a:xfrm>
            <a:off x="6847334" y="3170855"/>
            <a:ext cx="317744" cy="777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TextBox 7"/>
          <p:cNvSpPr txBox="1"/>
          <p:nvPr/>
        </p:nvSpPr>
        <p:spPr>
          <a:xfrm flipH="1">
            <a:off x="7332210" y="3140482"/>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DISCORD</a:t>
            </a: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TextBox 15">
            <a:extLst>
              <a:ext uri="{FF2B5EF4-FFF2-40B4-BE49-F238E27FC236}">
                <a16:creationId xmlns:a16="http://schemas.microsoft.com/office/drawing/2014/main" id="{8E19A203-CE70-4664-8C87-CE9AD06F82EB}"/>
              </a:ext>
            </a:extLst>
          </p:cNvPr>
          <p:cNvSpPr txBox="1"/>
          <p:nvPr/>
        </p:nvSpPr>
        <p:spPr>
          <a:xfrm flipH="1">
            <a:off x="5409284" y="2128067"/>
            <a:ext cx="3401287" cy="433196"/>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The other half is making connections that will help you ascend the competitive ladder.</a:t>
            </a:r>
          </a:p>
        </p:txBody>
      </p:sp>
      <p:sp>
        <p:nvSpPr>
          <p:cNvPr id="13" name="TextBox 12">
            <a:extLst>
              <a:ext uri="{FF2B5EF4-FFF2-40B4-BE49-F238E27FC236}">
                <a16:creationId xmlns:a16="http://schemas.microsoft.com/office/drawing/2014/main" id="{342051D6-046E-4F39-83D2-8D6EAA8828A1}"/>
              </a:ext>
            </a:extLst>
          </p:cNvPr>
          <p:cNvSpPr txBox="1"/>
          <p:nvPr/>
        </p:nvSpPr>
        <p:spPr>
          <a:xfrm flipH="1">
            <a:off x="5409284" y="2655510"/>
            <a:ext cx="3401287" cy="202363"/>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What games do you play? Share your IGN and game in #general</a:t>
            </a:r>
          </a:p>
        </p:txBody>
      </p:sp>
    </p:spTree>
    <p:extLst>
      <p:ext uri="{BB962C8B-B14F-4D97-AF65-F5344CB8AC3E}">
        <p14:creationId xmlns:p14="http://schemas.microsoft.com/office/powerpoint/2010/main" val="3773581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8" grpId="0"/>
      <p:bldP spid="11" grpId="0" animBg="1"/>
      <p:bldP spid="12" grpId="0" animBg="1"/>
      <p:bldP spid="22" grpId="0" animBg="1"/>
      <p:bldP spid="23" grpId="0" animBg="1"/>
      <p:bldP spid="16"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accent5"/>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5227D14-5B10-4204-A959-F716A5817482}"/>
              </a:ext>
            </a:extLst>
          </p:cNvPr>
          <p:cNvSpPr/>
          <p:nvPr/>
        </p:nvSpPr>
        <p:spPr>
          <a:xfrm>
            <a:off x="2878976" y="-1"/>
            <a:ext cx="6265024" cy="5143501"/>
          </a:xfrm>
          <a:prstGeom prst="rect">
            <a:avLst/>
          </a:prstGeom>
          <a:blipFill dpi="0" rotWithShape="1">
            <a:blip r:embed="rId2">
              <a:alphaModFix amt="1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pic>
        <p:nvPicPr>
          <p:cNvPr id="14" name="Picture Placeholder 13">
            <a:extLst>
              <a:ext uri="{FF2B5EF4-FFF2-40B4-BE49-F238E27FC236}">
                <a16:creationId xmlns:a16="http://schemas.microsoft.com/office/drawing/2014/main" id="{0395A328-209B-4421-AA36-B3591B271F58}"/>
              </a:ext>
            </a:extLst>
          </p:cNvPr>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a:stretch/>
        </p:blipFill>
        <p:spPr>
          <a:xfrm>
            <a:off x="5269832" y="2640931"/>
            <a:ext cx="1287379" cy="1287379"/>
          </a:xfrm>
        </p:spPr>
      </p:pic>
      <p:pic>
        <p:nvPicPr>
          <p:cNvPr id="21" name="Picture Placeholder 20">
            <a:extLst>
              <a:ext uri="{FF2B5EF4-FFF2-40B4-BE49-F238E27FC236}">
                <a16:creationId xmlns:a16="http://schemas.microsoft.com/office/drawing/2014/main" id="{6AEEC13E-A9A0-4CE0-9A00-2407A08C7FF6}"/>
              </a:ext>
            </a:extLst>
          </p:cNvPr>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a:stretch/>
        </p:blipFill>
        <p:spPr>
          <a:xfrm>
            <a:off x="6731668" y="2640931"/>
            <a:ext cx="1287379" cy="1287379"/>
          </a:xfrm>
        </p:spPr>
      </p:pic>
      <p:sp>
        <p:nvSpPr>
          <p:cNvPr id="36" name="TextBox 35">
            <a:extLst>
              <a:ext uri="{FF2B5EF4-FFF2-40B4-BE49-F238E27FC236}">
                <a16:creationId xmlns:a16="http://schemas.microsoft.com/office/drawing/2014/main" id="{2331194A-342E-48D5-AB41-175B2BD350DB}"/>
              </a:ext>
            </a:extLst>
          </p:cNvPr>
          <p:cNvSpPr txBox="1"/>
          <p:nvPr/>
        </p:nvSpPr>
        <p:spPr>
          <a:xfrm rot="16200000">
            <a:off x="-1528945" y="1948503"/>
            <a:ext cx="4461038" cy="1246495"/>
          </a:xfrm>
          <a:prstGeom prst="rect">
            <a:avLst/>
          </a:prstGeom>
          <a:noFill/>
        </p:spPr>
        <p:txBody>
          <a:bodyPr wrap="square" rtlCol="0">
            <a:spAutoFit/>
          </a:bodyPr>
          <a:lstStyle/>
          <a:p>
            <a:pPr algn="ctr"/>
            <a:r>
              <a:rPr lang="en-US" sz="7500" b="1" dirty="0">
                <a:solidFill>
                  <a:srgbClr val="7289DA"/>
                </a:solidFill>
                <a:latin typeface="+mj-lt"/>
              </a:rPr>
              <a:t>DISCORD</a:t>
            </a:r>
          </a:p>
        </p:txBody>
      </p:sp>
      <p:sp>
        <p:nvSpPr>
          <p:cNvPr id="7" name="TextBox 6">
            <a:extLst>
              <a:ext uri="{FF2B5EF4-FFF2-40B4-BE49-F238E27FC236}">
                <a16:creationId xmlns:a16="http://schemas.microsoft.com/office/drawing/2014/main" id="{E0F19999-B9F0-4A12-A9CE-C3145D7BDDE7}"/>
              </a:ext>
            </a:extLst>
          </p:cNvPr>
          <p:cNvSpPr txBox="1"/>
          <p:nvPr/>
        </p:nvSpPr>
        <p:spPr>
          <a:xfrm>
            <a:off x="1360029" y="341231"/>
            <a:ext cx="2813380" cy="461665"/>
          </a:xfrm>
          <a:prstGeom prst="rect">
            <a:avLst/>
          </a:prstGeom>
          <a:noFill/>
        </p:spPr>
        <p:txBody>
          <a:bodyPr wrap="square" rtlCol="0">
            <a:spAutoFit/>
          </a:bodyPr>
          <a:lstStyle/>
          <a:p>
            <a:r>
              <a:rPr lang="en-US" sz="2400" b="1" dirty="0">
                <a:solidFill>
                  <a:schemeClr val="accent6"/>
                </a:solidFill>
                <a:latin typeface="+mj-lt"/>
              </a:rPr>
              <a:t>Community</a:t>
            </a:r>
            <a:endParaRPr lang="en-ID" sz="2400" b="1" dirty="0">
              <a:solidFill>
                <a:schemeClr val="accent6"/>
              </a:solidFill>
              <a:latin typeface="+mj-lt"/>
            </a:endParaRPr>
          </a:p>
        </p:txBody>
      </p:sp>
      <p:sp>
        <p:nvSpPr>
          <p:cNvPr id="32" name="Multiply 21">
            <a:extLst>
              <a:ext uri="{FF2B5EF4-FFF2-40B4-BE49-F238E27FC236}">
                <a16:creationId xmlns:a16="http://schemas.microsoft.com/office/drawing/2014/main" id="{77E73169-B3E1-4CF5-865B-24E4DEE87EA4}"/>
              </a:ext>
            </a:extLst>
          </p:cNvPr>
          <p:cNvSpPr/>
          <p:nvPr/>
        </p:nvSpPr>
        <p:spPr>
          <a:xfrm>
            <a:off x="784964" y="3543188"/>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3" name="Multiply 21">
            <a:extLst>
              <a:ext uri="{FF2B5EF4-FFF2-40B4-BE49-F238E27FC236}">
                <a16:creationId xmlns:a16="http://schemas.microsoft.com/office/drawing/2014/main" id="{AED69207-0584-4FD8-8FFB-8931E109870F}"/>
              </a:ext>
            </a:extLst>
          </p:cNvPr>
          <p:cNvSpPr/>
          <p:nvPr/>
        </p:nvSpPr>
        <p:spPr>
          <a:xfrm rot="2700000">
            <a:off x="895145" y="498491"/>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4" name="TextBox 33">
            <a:extLst>
              <a:ext uri="{FF2B5EF4-FFF2-40B4-BE49-F238E27FC236}">
                <a16:creationId xmlns:a16="http://schemas.microsoft.com/office/drawing/2014/main" id="{8BED0E5A-882D-40C9-A1BA-8B29EBF561DA}"/>
              </a:ext>
            </a:extLst>
          </p:cNvPr>
          <p:cNvSpPr txBox="1"/>
          <p:nvPr/>
        </p:nvSpPr>
        <p:spPr>
          <a:xfrm flipH="1">
            <a:off x="1499279" y="963375"/>
            <a:ext cx="3208761" cy="3434017"/>
          </a:xfrm>
          <a:prstGeom prst="rect">
            <a:avLst/>
          </a:prstGeom>
          <a:noFill/>
        </p:spPr>
        <p:txBody>
          <a:bodyPr wrap="square" lIns="0" tIns="0" rIns="0" bIns="0" rtlCol="0">
            <a:spAutoFit/>
          </a:bodyPr>
          <a:lstStyle/>
          <a:p>
            <a:pPr>
              <a:lnSpc>
                <a:spcPct val="150000"/>
              </a:lnSpc>
            </a:pPr>
            <a:r>
              <a:rPr lang="en-US" sz="1000" dirty="0">
                <a:solidFill>
                  <a:schemeClr val="accent6"/>
                </a:solidFill>
                <a:ea typeface="Lato regular" panose="020F0502020204030203" pitchFamily="34" charset="0"/>
                <a:cs typeface="Lato regular" panose="020F0502020204030203" pitchFamily="34" charset="0"/>
              </a:rPr>
              <a:t>To evolve as a player, it’s important to take a well-rounded approach to training — one that includes developing social skills.</a:t>
            </a:r>
          </a:p>
          <a:p>
            <a:pPr>
              <a:lnSpc>
                <a:spcPct val="150000"/>
              </a:lnSpc>
            </a:pPr>
            <a:endParaRPr lang="en-US" sz="1000" dirty="0">
              <a:solidFill>
                <a:schemeClr val="accent6"/>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6"/>
                </a:solidFill>
                <a:ea typeface="Lato regular" panose="020F0502020204030203" pitchFamily="34" charset="0"/>
                <a:cs typeface="Lato regular" panose="020F0502020204030203" pitchFamily="34" charset="0"/>
              </a:rPr>
              <a:t>Discord, since the beginning of the pandemic, has grown exponentially. Although the vast majority of servers are gaming-related, there are now many servers that focus on other topics such as art, mental health, fashion, and many more!</a:t>
            </a:r>
          </a:p>
          <a:p>
            <a:pPr>
              <a:lnSpc>
                <a:spcPct val="150000"/>
              </a:lnSpc>
            </a:pPr>
            <a:endParaRPr lang="en-US" sz="1000" dirty="0">
              <a:solidFill>
                <a:schemeClr val="accent6"/>
              </a:solidFill>
              <a:ea typeface="Lato regular" panose="020F0502020204030203" pitchFamily="34" charset="0"/>
              <a:cs typeface="Lato regular" panose="020F0502020204030203" pitchFamily="34" charset="0"/>
            </a:endParaRPr>
          </a:p>
          <a:p>
            <a:pPr>
              <a:lnSpc>
                <a:spcPct val="150000"/>
              </a:lnSpc>
            </a:pPr>
            <a:r>
              <a:rPr lang="en-US" sz="1000" dirty="0">
                <a:solidFill>
                  <a:schemeClr val="accent6"/>
                </a:solidFill>
                <a:ea typeface="Lato regular" panose="020F0502020204030203" pitchFamily="34" charset="0"/>
                <a:cs typeface="Lato regular" panose="020F0502020204030203" pitchFamily="34" charset="0"/>
              </a:rPr>
              <a:t>You may be in a few Discord servers with your friends already where you stay in touch and spend time together. Or you may be the moderator or staff member of a larger community. Whatever your place is in Discord, you’re already part of a huge community.</a:t>
            </a:r>
          </a:p>
        </p:txBody>
      </p:sp>
      <p:pic>
        <p:nvPicPr>
          <p:cNvPr id="6" name="Picture Placeholder 5">
            <a:extLst>
              <a:ext uri="{FF2B5EF4-FFF2-40B4-BE49-F238E27FC236}">
                <a16:creationId xmlns:a16="http://schemas.microsoft.com/office/drawing/2014/main" id="{86971CBB-C79F-40B8-95F7-864EB5ACF019}"/>
              </a:ext>
            </a:extLst>
          </p:cNvPr>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a:stretch>
            <a:fillRect/>
          </a:stretch>
        </p:blipFill>
        <p:spPr/>
      </p:pic>
      <p:pic>
        <p:nvPicPr>
          <p:cNvPr id="12" name="Picture Placeholder 11">
            <a:extLst>
              <a:ext uri="{FF2B5EF4-FFF2-40B4-BE49-F238E27FC236}">
                <a16:creationId xmlns:a16="http://schemas.microsoft.com/office/drawing/2014/main" id="{75C816D0-9291-4332-ABAD-6BDD04C894A4}"/>
              </a:ext>
            </a:extLst>
          </p:cNvPr>
          <p:cNvPicPr>
            <a:picLocks noGrp="1" noChangeAspect="1"/>
          </p:cNvPicPr>
          <p:nvPr>
            <p:ph type="pic" sz="quarter" idx="11"/>
          </p:nvPr>
        </p:nvPicPr>
        <p:blipFill>
          <a:blip r:embed="rId6"/>
          <a:srcRect/>
          <a:stretch>
            <a:fillRect/>
          </a:stretch>
        </p:blipFill>
        <p:spPr>
          <a:prstGeom prst="rect">
            <a:avLst/>
          </a:prstGeom>
        </p:spPr>
      </p:pic>
      <p:sp>
        <p:nvSpPr>
          <p:cNvPr id="31" name="Donut 23">
            <a:extLst>
              <a:ext uri="{FF2B5EF4-FFF2-40B4-BE49-F238E27FC236}">
                <a16:creationId xmlns:a16="http://schemas.microsoft.com/office/drawing/2014/main" id="{7028489F-475E-40A2-A340-3B6263FD5457}"/>
              </a:ext>
            </a:extLst>
          </p:cNvPr>
          <p:cNvSpPr/>
          <p:nvPr/>
        </p:nvSpPr>
        <p:spPr>
          <a:xfrm>
            <a:off x="7613837" y="710825"/>
            <a:ext cx="1008729" cy="1008729"/>
          </a:xfrm>
          <a:prstGeom prst="donut">
            <a:avLst>
              <a:gd name="adj" fmla="val 17021"/>
            </a:avLst>
          </a:prstGeom>
          <a:solidFill>
            <a:schemeClr val="accent6">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6"/>
              </a:solidFill>
            </a:endParaRPr>
          </a:p>
        </p:txBody>
      </p:sp>
      <p:sp>
        <p:nvSpPr>
          <p:cNvPr id="30" name="Isosceles Triangle 29">
            <a:extLst>
              <a:ext uri="{FF2B5EF4-FFF2-40B4-BE49-F238E27FC236}">
                <a16:creationId xmlns:a16="http://schemas.microsoft.com/office/drawing/2014/main" id="{E62AEC4A-E325-4D38-BDCB-4B8720E62FB8}"/>
              </a:ext>
            </a:extLst>
          </p:cNvPr>
          <p:cNvSpPr/>
          <p:nvPr/>
        </p:nvSpPr>
        <p:spPr>
          <a:xfrm rot="1420415">
            <a:off x="8019328" y="11179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219139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up)">
                                      <p:cBhvr>
                                        <p:cTn id="33" dur="500"/>
                                        <p:tgtEl>
                                          <p:spTgt spid="34"/>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7" grpId="0"/>
      <p:bldP spid="32" grpId="0" animBg="1"/>
      <p:bldP spid="33" grpId="0" animBg="1"/>
      <p:bldP spid="34" grpId="0"/>
      <p:bldP spid="31" grpId="0" animBg="1"/>
      <p:bldP spid="30"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4" name="Picture Placeholder 23">
            <a:extLst>
              <a:ext uri="{FF2B5EF4-FFF2-40B4-BE49-F238E27FC236}">
                <a16:creationId xmlns:a16="http://schemas.microsoft.com/office/drawing/2014/main" id="{F44B284D-E3D0-44F9-9D75-DC9FA38E4F1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1654" b="21654"/>
          <a:stretch>
            <a:fillRect/>
          </a:stretch>
        </p:blipFill>
        <p:spPr/>
      </p:pic>
      <p:sp>
        <p:nvSpPr>
          <p:cNvPr id="5" name="Freeform 4"/>
          <p:cNvSpPr/>
          <p:nvPr/>
        </p:nvSpPr>
        <p:spPr>
          <a:xfrm>
            <a:off x="5664591" y="1561514"/>
            <a:ext cx="2857679" cy="3581985"/>
          </a:xfrm>
          <a:custGeom>
            <a:avLst/>
            <a:gdLst>
              <a:gd name="connsiteX0" fmla="*/ 2657980 w 2924667"/>
              <a:gd name="connsiteY0" fmla="*/ 0 h 4341415"/>
              <a:gd name="connsiteX1" fmla="*/ 2924667 w 2924667"/>
              <a:gd name="connsiteY1" fmla="*/ 4341415 h 4341415"/>
              <a:gd name="connsiteX2" fmla="*/ 256658 w 2924667"/>
              <a:gd name="connsiteY2" fmla="*/ 4341415 h 4341415"/>
              <a:gd name="connsiteX3" fmla="*/ 0 w 2924667"/>
              <a:gd name="connsiteY3" fmla="*/ 163276 h 4341415"/>
            </a:gdLst>
            <a:ahLst/>
            <a:cxnLst>
              <a:cxn ang="0">
                <a:pos x="connsiteX0" y="connsiteY0"/>
              </a:cxn>
              <a:cxn ang="0">
                <a:pos x="connsiteX1" y="connsiteY1"/>
              </a:cxn>
              <a:cxn ang="0">
                <a:pos x="connsiteX2" y="connsiteY2"/>
              </a:cxn>
              <a:cxn ang="0">
                <a:pos x="connsiteX3" y="connsiteY3"/>
              </a:cxn>
            </a:cxnLst>
            <a:rect l="l" t="t" r="r" b="b"/>
            <a:pathLst>
              <a:path w="2924667" h="4341415">
                <a:moveTo>
                  <a:pt x="2657980" y="0"/>
                </a:moveTo>
                <a:lnTo>
                  <a:pt x="2924667" y="4341415"/>
                </a:lnTo>
                <a:lnTo>
                  <a:pt x="256658" y="4341415"/>
                </a:lnTo>
                <a:lnTo>
                  <a:pt x="0" y="16327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1203656" y="3906309"/>
            <a:ext cx="3537156" cy="646331"/>
          </a:xfrm>
          <a:prstGeom prst="rect">
            <a:avLst/>
          </a:prstGeom>
          <a:noFill/>
        </p:spPr>
        <p:txBody>
          <a:bodyPr wrap="square" rtlCol="0">
            <a:spAutoFit/>
          </a:bodyPr>
          <a:lstStyle/>
          <a:p>
            <a:r>
              <a:rPr lang="en-US" sz="3600" b="1" dirty="0">
                <a:solidFill>
                  <a:schemeClr val="bg1"/>
                </a:solidFill>
                <a:latin typeface="+mj-lt"/>
              </a:rPr>
              <a:t>Ending notes</a:t>
            </a:r>
            <a:endParaRPr lang="en-ID" sz="3600" b="1" dirty="0">
              <a:solidFill>
                <a:schemeClr val="bg1"/>
              </a:solidFill>
              <a:latin typeface="+mj-lt"/>
            </a:endParaRPr>
          </a:p>
        </p:txBody>
      </p:sp>
      <p:sp>
        <p:nvSpPr>
          <p:cNvPr id="7" name="TextBox 6"/>
          <p:cNvSpPr txBox="1"/>
          <p:nvPr/>
        </p:nvSpPr>
        <p:spPr>
          <a:xfrm rot="21387491" flipH="1">
            <a:off x="6102541" y="1902783"/>
            <a:ext cx="1604059" cy="553998"/>
          </a:xfrm>
          <a:prstGeom prst="rect">
            <a:avLst/>
          </a:prstGeom>
          <a:noFill/>
        </p:spPr>
        <p:txBody>
          <a:bodyPr wrap="square" lIns="0" tIns="0" rIns="0" bIns="0" rtlCol="0">
            <a:spAutoFit/>
          </a:bodyPr>
          <a:lstStyle/>
          <a:p>
            <a:r>
              <a:rPr lang="en-US" b="1" dirty="0">
                <a:solidFill>
                  <a:schemeClr val="bg1"/>
                </a:solidFill>
                <a:latin typeface="+mj-lt"/>
                <a:ea typeface="Lato regular" panose="020F0502020204030203" pitchFamily="34" charset="0"/>
                <a:cs typeface="Lato regular" panose="020F0502020204030203" pitchFamily="34" charset="0"/>
              </a:rPr>
              <a:t>What we’ve learned:</a:t>
            </a:r>
          </a:p>
        </p:txBody>
      </p:sp>
      <p:sp>
        <p:nvSpPr>
          <p:cNvPr id="8" name="TextBox 7"/>
          <p:cNvSpPr txBox="1"/>
          <p:nvPr/>
        </p:nvSpPr>
        <p:spPr>
          <a:xfrm rot="21383161" flipH="1">
            <a:off x="6212552" y="2619653"/>
            <a:ext cx="1587827" cy="2151486"/>
          </a:xfrm>
          <a:prstGeom prst="rect">
            <a:avLst/>
          </a:prstGeom>
          <a:noFill/>
        </p:spPr>
        <p:txBody>
          <a:bodyPr wrap="square" lIns="0" tIns="0" rIns="0" bIns="0" rtlCol="0">
            <a:spAutoFit/>
          </a:bodyPr>
          <a:lstStyle/>
          <a:p>
            <a:pPr>
              <a:lnSpc>
                <a:spcPct val="150000"/>
              </a:lnSpc>
            </a:pPr>
            <a:r>
              <a:rPr lang="en-US" sz="1050" dirty="0">
                <a:solidFill>
                  <a:schemeClr val="bg1"/>
                </a:solidFill>
                <a:ea typeface="Lato regular" panose="020F0502020204030203" pitchFamily="34" charset="0"/>
                <a:cs typeface="Lato regular" panose="020F0502020204030203" pitchFamily="34" charset="0"/>
              </a:rPr>
              <a:t>To become a strategic player, it’s important to take a well-rounded approach to training — one that includes developing social skills, expanding your knowledge of the game, acquiring the right hardware, and mastering game mechanics.</a:t>
            </a:r>
          </a:p>
        </p:txBody>
      </p:sp>
      <p:sp>
        <p:nvSpPr>
          <p:cNvPr id="17" name="Isosceles Triangle 16">
            <a:extLst>
              <a:ext uri="{FF2B5EF4-FFF2-40B4-BE49-F238E27FC236}">
                <a16:creationId xmlns:a16="http://schemas.microsoft.com/office/drawing/2014/main" id="{0B21E6CB-8BCD-4559-B4BE-2F397C09E795}"/>
              </a:ext>
            </a:extLst>
          </p:cNvPr>
          <p:cNvSpPr/>
          <p:nvPr/>
        </p:nvSpPr>
        <p:spPr>
          <a:xfrm rot="1420415">
            <a:off x="8740424" y="131342"/>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Donut 23">
            <a:extLst>
              <a:ext uri="{FF2B5EF4-FFF2-40B4-BE49-F238E27FC236}">
                <a16:creationId xmlns:a16="http://schemas.microsoft.com/office/drawing/2014/main" id="{515015E3-AEB0-43E4-8A4B-44725AF5C67E}"/>
              </a:ext>
            </a:extLst>
          </p:cNvPr>
          <p:cNvSpPr/>
          <p:nvPr/>
        </p:nvSpPr>
        <p:spPr>
          <a:xfrm>
            <a:off x="8334932" y="-24729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3538D297-E4B0-420A-9563-64F76650F6D2}"/>
              </a:ext>
            </a:extLst>
          </p:cNvPr>
          <p:cNvSpPr/>
          <p:nvPr/>
        </p:nvSpPr>
        <p:spPr>
          <a:xfrm>
            <a:off x="892269" y="355945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D4A65813-29BF-42D1-A341-33EAA970F374}"/>
              </a:ext>
            </a:extLst>
          </p:cNvPr>
          <p:cNvSpPr/>
          <p:nvPr/>
        </p:nvSpPr>
        <p:spPr>
          <a:xfrm rot="2700000">
            <a:off x="4154527" y="436007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9366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17" grpId="0" animBg="1"/>
      <p:bldP spid="18" grpId="0" animBg="1"/>
      <p:bldP spid="22"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C9758AD-2917-46B5-A257-8385F7763EF3}"/>
              </a:ext>
            </a:extLst>
          </p:cNvPr>
          <p:cNvSpPr/>
          <p:nvPr/>
        </p:nvSpPr>
        <p:spPr>
          <a:xfrm>
            <a:off x="739177" y="1445677"/>
            <a:ext cx="1522381" cy="1347266"/>
          </a:xfrm>
          <a:prstGeom prst="rect">
            <a:avLst/>
          </a:prstGeom>
          <a:blipFill>
            <a:blip r:embed="rId2">
              <a:alphaModFix amt="37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Placeholder 19">
            <a:extLst>
              <a:ext uri="{FF2B5EF4-FFF2-40B4-BE49-F238E27FC236}">
                <a16:creationId xmlns:a16="http://schemas.microsoft.com/office/drawing/2014/main" id="{7C7080A1-EABB-433A-AC3C-8ED2B16B5518}"/>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22487" t="-265" r="36861" b="-265"/>
          <a:stretch/>
        </p:blipFill>
        <p:spPr>
          <a:xfrm>
            <a:off x="5188222" y="798907"/>
            <a:ext cx="2068913" cy="3401228"/>
          </a:xfrm>
        </p:spPr>
      </p:pic>
      <p:sp>
        <p:nvSpPr>
          <p:cNvPr id="3" name="TextBox 2">
            <a:extLst>
              <a:ext uri="{FF2B5EF4-FFF2-40B4-BE49-F238E27FC236}">
                <a16:creationId xmlns:a16="http://schemas.microsoft.com/office/drawing/2014/main" id="{E0F19999-B9F0-4A12-A9CE-C3145D7BDDE7}"/>
              </a:ext>
            </a:extLst>
          </p:cNvPr>
          <p:cNvSpPr txBox="1"/>
          <p:nvPr/>
        </p:nvSpPr>
        <p:spPr>
          <a:xfrm>
            <a:off x="1075875" y="746141"/>
            <a:ext cx="3346780" cy="507831"/>
          </a:xfrm>
          <a:prstGeom prst="rect">
            <a:avLst/>
          </a:prstGeom>
          <a:gradFill>
            <a:gsLst>
              <a:gs pos="20000">
                <a:schemeClr val="accent2">
                  <a:alpha val="50000"/>
                </a:schemeClr>
              </a:gs>
              <a:gs pos="0">
                <a:schemeClr val="accent2">
                  <a:alpha val="0"/>
                </a:schemeClr>
              </a:gs>
              <a:gs pos="53000">
                <a:schemeClr val="accent2"/>
              </a:gs>
            </a:gsLst>
            <a:lin ang="10800000" scaled="1"/>
          </a:gradFill>
        </p:spPr>
        <p:txBody>
          <a:bodyPr wrap="square" tIns="91440" rtlCol="0">
            <a:spAutoFit/>
          </a:bodyPr>
          <a:lstStyle/>
          <a:p>
            <a:r>
              <a:rPr lang="en-US" sz="2400" b="1" dirty="0">
                <a:solidFill>
                  <a:schemeClr val="bg1"/>
                </a:solidFill>
                <a:latin typeface="+mj-lt"/>
              </a:rPr>
              <a:t>WELCOME NOTE</a:t>
            </a:r>
            <a:endParaRPr lang="en-ID" sz="2400" b="1" dirty="0">
              <a:solidFill>
                <a:schemeClr val="bg1"/>
              </a:solidFill>
              <a:latin typeface="+mj-lt"/>
            </a:endParaRPr>
          </a:p>
        </p:txBody>
      </p:sp>
      <p:sp>
        <p:nvSpPr>
          <p:cNvPr id="4" name="TextBox 3"/>
          <p:cNvSpPr txBox="1"/>
          <p:nvPr/>
        </p:nvSpPr>
        <p:spPr>
          <a:xfrm flipH="1">
            <a:off x="1500367" y="3014576"/>
            <a:ext cx="3240851" cy="1125693"/>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Welcome to the USF Esports Camp!  It is wonderful having you join us online to learn about the business of esports and to improve your game play.  Plus, you can look forward to making some new online friends and have fun gaming along the way. GLHF! </a:t>
            </a:r>
          </a:p>
        </p:txBody>
      </p:sp>
      <p:sp>
        <p:nvSpPr>
          <p:cNvPr id="5" name="TextBox 4"/>
          <p:cNvSpPr txBox="1"/>
          <p:nvPr/>
        </p:nvSpPr>
        <p:spPr>
          <a:xfrm flipH="1">
            <a:off x="1131826" y="1973047"/>
            <a:ext cx="1703141" cy="155877"/>
          </a:xfrm>
          <a:prstGeom prst="rect">
            <a:avLst/>
          </a:prstGeom>
          <a:noFill/>
        </p:spPr>
        <p:txBody>
          <a:bodyPr wrap="square" lIns="0" tIns="0" rIns="0" bIns="0" rtlCol="0">
            <a:spAutoFit/>
          </a:bodyPr>
          <a:lstStyle/>
          <a:p>
            <a:r>
              <a:rPr lang="en-US" sz="1013" b="1" dirty="0">
                <a:solidFill>
                  <a:schemeClr val="bg1"/>
                </a:solidFill>
                <a:ea typeface="Lato regular" panose="020F0502020204030203" pitchFamily="34" charset="0"/>
                <a:cs typeface="Lato regular" panose="020F0502020204030203" pitchFamily="34" charset="0"/>
              </a:rPr>
              <a:t>Michelle Harrolle</a:t>
            </a:r>
          </a:p>
        </p:txBody>
      </p:sp>
      <p:sp>
        <p:nvSpPr>
          <p:cNvPr id="6" name="TextBox 5"/>
          <p:cNvSpPr txBox="1"/>
          <p:nvPr/>
        </p:nvSpPr>
        <p:spPr>
          <a:xfrm flipH="1">
            <a:off x="1135309" y="2167186"/>
            <a:ext cx="1394156" cy="185564"/>
          </a:xfrm>
          <a:prstGeom prst="rect">
            <a:avLst/>
          </a:prstGeom>
          <a:noFill/>
        </p:spPr>
        <p:txBody>
          <a:bodyPr wrap="square" lIns="0" tIns="0" rIns="0" bIns="0" rtlCol="0">
            <a:spAutoFit/>
          </a:bodyPr>
          <a:lstStyle/>
          <a:p>
            <a:pPr>
              <a:lnSpc>
                <a:spcPct val="150000"/>
              </a:lnSpc>
            </a:pPr>
            <a:r>
              <a:rPr lang="en-US" sz="900" dirty="0">
                <a:solidFill>
                  <a:schemeClr val="bg1"/>
                </a:solidFill>
                <a:ea typeface="Lato regular" panose="020F0502020204030203" pitchFamily="34" charset="0"/>
                <a:cs typeface="Lato regular" panose="020F0502020204030203" pitchFamily="34" charset="0"/>
              </a:rPr>
              <a:t>Camp Founder</a:t>
            </a:r>
          </a:p>
        </p:txBody>
      </p:sp>
      <p:sp>
        <p:nvSpPr>
          <p:cNvPr id="16" name="TextBox 15">
            <a:extLst>
              <a:ext uri="{FF2B5EF4-FFF2-40B4-BE49-F238E27FC236}">
                <a16:creationId xmlns:a16="http://schemas.microsoft.com/office/drawing/2014/main" id="{EA70EA50-1B92-407C-A2DE-013476C6ADEB}"/>
              </a:ext>
            </a:extLst>
          </p:cNvPr>
          <p:cNvSpPr txBox="1"/>
          <p:nvPr/>
        </p:nvSpPr>
        <p:spPr>
          <a:xfrm rot="16200000">
            <a:off x="6377537" y="1948502"/>
            <a:ext cx="4461038" cy="1246495"/>
          </a:xfrm>
          <a:prstGeom prst="rect">
            <a:avLst/>
          </a:prstGeom>
          <a:noFill/>
        </p:spPr>
        <p:txBody>
          <a:bodyPr wrap="square" rtlCol="0">
            <a:spAutoFit/>
          </a:bodyPr>
          <a:lstStyle/>
          <a:p>
            <a:pPr algn="ctr"/>
            <a:r>
              <a:rPr lang="en-US" sz="7500" b="1" dirty="0">
                <a:solidFill>
                  <a:schemeClr val="bg1">
                    <a:lumMod val="75000"/>
                    <a:alpha val="20000"/>
                  </a:schemeClr>
                </a:solidFill>
                <a:latin typeface="+mj-lt"/>
              </a:rPr>
              <a:t>USF USF</a:t>
            </a:r>
          </a:p>
        </p:txBody>
      </p:sp>
      <p:sp>
        <p:nvSpPr>
          <p:cNvPr id="17" name="Isosceles Triangle 16">
            <a:extLst>
              <a:ext uri="{FF2B5EF4-FFF2-40B4-BE49-F238E27FC236}">
                <a16:creationId xmlns:a16="http://schemas.microsoft.com/office/drawing/2014/main" id="{90CDD117-D735-44DF-9B3B-99CF804EA0DF}"/>
              </a:ext>
            </a:extLst>
          </p:cNvPr>
          <p:cNvSpPr/>
          <p:nvPr/>
        </p:nvSpPr>
        <p:spPr>
          <a:xfrm rot="1420415">
            <a:off x="7227773" y="460035"/>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Donut 23">
            <a:extLst>
              <a:ext uri="{FF2B5EF4-FFF2-40B4-BE49-F238E27FC236}">
                <a16:creationId xmlns:a16="http://schemas.microsoft.com/office/drawing/2014/main" id="{46A05CC2-31F4-4A34-8A5E-0CEBFCBE5D81}"/>
              </a:ext>
            </a:extLst>
          </p:cNvPr>
          <p:cNvSpPr/>
          <p:nvPr/>
        </p:nvSpPr>
        <p:spPr>
          <a:xfrm>
            <a:off x="6822281" y="81396"/>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9" name="Multiply 21">
            <a:extLst>
              <a:ext uri="{FF2B5EF4-FFF2-40B4-BE49-F238E27FC236}">
                <a16:creationId xmlns:a16="http://schemas.microsoft.com/office/drawing/2014/main" id="{5457FF56-BF8F-48E6-8ACD-468A49D4AE56}"/>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Multiply 21">
            <a:extLst>
              <a:ext uri="{FF2B5EF4-FFF2-40B4-BE49-F238E27FC236}">
                <a16:creationId xmlns:a16="http://schemas.microsoft.com/office/drawing/2014/main" id="{FB54FD4F-D0DA-4A68-8C28-CE000D5C604B}"/>
              </a:ext>
            </a:extLst>
          </p:cNvPr>
          <p:cNvSpPr/>
          <p:nvPr/>
        </p:nvSpPr>
        <p:spPr>
          <a:xfrm rot="2700000">
            <a:off x="610991" y="28125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Rectangle 21">
            <a:extLst>
              <a:ext uri="{FF2B5EF4-FFF2-40B4-BE49-F238E27FC236}">
                <a16:creationId xmlns:a16="http://schemas.microsoft.com/office/drawing/2014/main" id="{DBB23C2B-86A9-4304-A81E-C0086B5BB560}"/>
              </a:ext>
            </a:extLst>
          </p:cNvPr>
          <p:cNvSpPr/>
          <p:nvPr/>
        </p:nvSpPr>
        <p:spPr>
          <a:xfrm>
            <a:off x="135623" y="3773794"/>
            <a:ext cx="1086945" cy="1257892"/>
          </a:xfrm>
          <a:prstGeom prst="rect">
            <a:avLst/>
          </a:prstGeom>
          <a:blipFill>
            <a:blip r:embed="rId4">
              <a:alphaModFix amt="88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526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30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500"/>
                                        <p:tgtEl>
                                          <p:spTgt spid="18"/>
                                        </p:tgtEl>
                                      </p:cBhvr>
                                    </p:animEffect>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16" grpId="0"/>
      <p:bldP spid="17" grpId="0" animBg="1"/>
      <p:bldP spid="18" grpId="0" animBg="1"/>
      <p:bldP spid="19" grpId="0" animBg="1"/>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39042453-9A91-4A1F-9B96-AEF5F532BE6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8194" b="18194"/>
          <a:stretch>
            <a:fillRect/>
          </a:stretch>
        </p:blipFill>
        <p:spPr/>
      </p:pic>
      <p:sp>
        <p:nvSpPr>
          <p:cNvPr id="4" name="Freeform 3"/>
          <p:cNvSpPr/>
          <p:nvPr/>
        </p:nvSpPr>
        <p:spPr>
          <a:xfrm>
            <a:off x="0" y="1"/>
            <a:ext cx="9144000" cy="3272588"/>
          </a:xfrm>
          <a:custGeom>
            <a:avLst/>
            <a:gdLst>
              <a:gd name="connsiteX0" fmla="*/ 0 w 12192000"/>
              <a:gd name="connsiteY0" fmla="*/ 0 h 4363451"/>
              <a:gd name="connsiteX1" fmla="*/ 12192000 w 12192000"/>
              <a:gd name="connsiteY1" fmla="*/ 0 h 4363451"/>
              <a:gd name="connsiteX2" fmla="*/ 12192000 w 12192000"/>
              <a:gd name="connsiteY2" fmla="*/ 3388062 h 4363451"/>
              <a:gd name="connsiteX3" fmla="*/ 7959720 w 12192000"/>
              <a:gd name="connsiteY3" fmla="*/ 4363451 h 4363451"/>
              <a:gd name="connsiteX4" fmla="*/ 0 w 12192000"/>
              <a:gd name="connsiteY4" fmla="*/ 3468113 h 4363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4363451">
                <a:moveTo>
                  <a:pt x="0" y="0"/>
                </a:moveTo>
                <a:lnTo>
                  <a:pt x="12192000" y="0"/>
                </a:lnTo>
                <a:lnTo>
                  <a:pt x="12192000" y="3388062"/>
                </a:lnTo>
                <a:lnTo>
                  <a:pt x="7959720" y="4363451"/>
                </a:lnTo>
                <a:lnTo>
                  <a:pt x="0" y="346811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a:extLst>
              <a:ext uri="{FF2B5EF4-FFF2-40B4-BE49-F238E27FC236}">
                <a16:creationId xmlns:a16="http://schemas.microsoft.com/office/drawing/2014/main" id="{E0F19999-B9F0-4A12-A9CE-C3145D7BDDE7}"/>
              </a:ext>
            </a:extLst>
          </p:cNvPr>
          <p:cNvSpPr txBox="1"/>
          <p:nvPr/>
        </p:nvSpPr>
        <p:spPr>
          <a:xfrm>
            <a:off x="1082345" y="880422"/>
            <a:ext cx="6581438" cy="461665"/>
          </a:xfrm>
          <a:prstGeom prst="rect">
            <a:avLst/>
          </a:prstGeom>
          <a:noFill/>
        </p:spPr>
        <p:txBody>
          <a:bodyPr wrap="square" rtlCol="0">
            <a:spAutoFit/>
          </a:bodyPr>
          <a:lstStyle/>
          <a:p>
            <a:r>
              <a:rPr lang="en-US" sz="2400" b="1" dirty="0">
                <a:solidFill>
                  <a:schemeClr val="bg1"/>
                </a:solidFill>
                <a:latin typeface="+mj-lt"/>
              </a:rPr>
              <a:t>The Basics of Strategy in Video Games</a:t>
            </a:r>
            <a:endParaRPr lang="en-ID" sz="2400" b="1" dirty="0">
              <a:solidFill>
                <a:schemeClr val="bg1"/>
              </a:solidFill>
              <a:latin typeface="+mj-lt"/>
            </a:endParaRPr>
          </a:p>
        </p:txBody>
      </p:sp>
      <p:sp>
        <p:nvSpPr>
          <p:cNvPr id="7" name="TextBox 6"/>
          <p:cNvSpPr txBox="1"/>
          <p:nvPr/>
        </p:nvSpPr>
        <p:spPr>
          <a:xfrm flipH="1">
            <a:off x="1154662" y="1420796"/>
            <a:ext cx="4122491" cy="89486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When you think of “game strategy”, what comes to mind? Maybe it’s the game genre of RTS, real time strategy, or tactical planning between teammates on the virtual battlefield.  Either way, in almost every video game, you can use some kind of tactic or strategy to gain a competitive edge over other players.</a:t>
            </a:r>
          </a:p>
        </p:txBody>
      </p:sp>
      <p:sp>
        <p:nvSpPr>
          <p:cNvPr id="9" name="TextBox 8">
            <a:extLst>
              <a:ext uri="{FF2B5EF4-FFF2-40B4-BE49-F238E27FC236}">
                <a16:creationId xmlns:a16="http://schemas.microsoft.com/office/drawing/2014/main" id="{E0F19999-B9F0-4A12-A9CE-C3145D7BDDE7}"/>
              </a:ext>
            </a:extLst>
          </p:cNvPr>
          <p:cNvSpPr txBox="1"/>
          <p:nvPr/>
        </p:nvSpPr>
        <p:spPr>
          <a:xfrm>
            <a:off x="1333501" y="3741036"/>
            <a:ext cx="1381125" cy="1200329"/>
          </a:xfrm>
          <a:prstGeom prst="rect">
            <a:avLst/>
          </a:prstGeom>
          <a:noFill/>
        </p:spPr>
        <p:txBody>
          <a:bodyPr wrap="square" rtlCol="0">
            <a:spAutoFit/>
          </a:bodyPr>
          <a:lstStyle/>
          <a:p>
            <a:r>
              <a:rPr lang="en-US" sz="7200" b="1" spc="150" dirty="0">
                <a:solidFill>
                  <a:schemeClr val="bg1"/>
                </a:solidFill>
                <a:latin typeface="+mj-lt"/>
              </a:rPr>
              <a:t>#1</a:t>
            </a:r>
            <a:endParaRPr lang="en-ID" sz="7200" b="1" spc="150" dirty="0">
              <a:solidFill>
                <a:schemeClr val="bg1"/>
              </a:solidFill>
              <a:latin typeface="+mj-lt"/>
            </a:endParaRPr>
          </a:p>
        </p:txBody>
      </p:sp>
      <p:sp>
        <p:nvSpPr>
          <p:cNvPr id="10" name="TextBox 9"/>
          <p:cNvSpPr txBox="1"/>
          <p:nvPr/>
        </p:nvSpPr>
        <p:spPr>
          <a:xfrm flipH="1">
            <a:off x="2645752" y="4034113"/>
            <a:ext cx="1381125" cy="738279"/>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The learning curve:</a:t>
            </a:r>
          </a:p>
          <a:p>
            <a:pPr>
              <a:lnSpc>
                <a:spcPct val="150000"/>
              </a:lnSpc>
            </a:pPr>
            <a:r>
              <a:rPr lang="en-US" sz="825" dirty="0">
                <a:solidFill>
                  <a:schemeClr val="bg1"/>
                </a:solidFill>
                <a:ea typeface="Lato regular" panose="020F0502020204030203" pitchFamily="34" charset="0"/>
                <a:cs typeface="Lato regular" panose="020F0502020204030203" pitchFamily="34" charset="0"/>
              </a:rPr>
              <a:t>Competitive games often take hundreds, if not thousands, of hours to master.  </a:t>
            </a:r>
          </a:p>
        </p:txBody>
      </p:sp>
      <p:sp>
        <p:nvSpPr>
          <p:cNvPr id="12" name="TextBox 11">
            <a:extLst>
              <a:ext uri="{FF2B5EF4-FFF2-40B4-BE49-F238E27FC236}">
                <a16:creationId xmlns:a16="http://schemas.microsoft.com/office/drawing/2014/main" id="{E0F19999-B9F0-4A12-A9CE-C3145D7BDDE7}"/>
              </a:ext>
            </a:extLst>
          </p:cNvPr>
          <p:cNvSpPr txBox="1"/>
          <p:nvPr/>
        </p:nvSpPr>
        <p:spPr>
          <a:xfrm>
            <a:off x="4770191" y="3741036"/>
            <a:ext cx="1381125" cy="1200329"/>
          </a:xfrm>
          <a:prstGeom prst="rect">
            <a:avLst/>
          </a:prstGeom>
          <a:noFill/>
        </p:spPr>
        <p:txBody>
          <a:bodyPr wrap="square" rtlCol="0">
            <a:spAutoFit/>
          </a:bodyPr>
          <a:lstStyle/>
          <a:p>
            <a:r>
              <a:rPr lang="en-US" sz="7200" b="1" spc="150" dirty="0">
                <a:solidFill>
                  <a:schemeClr val="bg1"/>
                </a:solidFill>
                <a:latin typeface="+mj-lt"/>
              </a:rPr>
              <a:t>#2</a:t>
            </a:r>
            <a:endParaRPr lang="en-ID" sz="7200" b="1" spc="150" dirty="0">
              <a:solidFill>
                <a:schemeClr val="bg1"/>
              </a:solidFill>
              <a:latin typeface="+mj-lt"/>
            </a:endParaRPr>
          </a:p>
        </p:txBody>
      </p:sp>
      <p:sp>
        <p:nvSpPr>
          <p:cNvPr id="14" name="TextBox 13"/>
          <p:cNvSpPr txBox="1"/>
          <p:nvPr/>
        </p:nvSpPr>
        <p:spPr>
          <a:xfrm flipH="1">
            <a:off x="6082442" y="4034113"/>
            <a:ext cx="1381125" cy="783804"/>
          </a:xfrm>
          <a:prstGeom prst="rect">
            <a:avLst/>
          </a:prstGeom>
          <a:noFill/>
        </p:spPr>
        <p:txBody>
          <a:bodyPr wrap="square" lIns="0" tIns="0" rIns="0" bIns="0" rtlCol="0">
            <a:spAutoFit/>
          </a:bodyPr>
          <a:lstStyle/>
          <a:p>
            <a:pPr>
              <a:lnSpc>
                <a:spcPct val="150000"/>
              </a:lnSpc>
            </a:pPr>
            <a:r>
              <a:rPr lang="en-US" sz="825" dirty="0">
                <a:solidFill>
                  <a:schemeClr val="bg1"/>
                </a:solidFill>
                <a:ea typeface="Lato regular" panose="020F0502020204030203" pitchFamily="34" charset="0"/>
                <a:cs typeface="Lato regular" panose="020F0502020204030203" pitchFamily="34" charset="0"/>
              </a:rPr>
              <a:t>Getting “</a:t>
            </a:r>
            <a:r>
              <a:rPr lang="en-US" sz="825" dirty="0" err="1">
                <a:solidFill>
                  <a:schemeClr val="bg1"/>
                </a:solidFill>
                <a:ea typeface="Lato regular" panose="020F0502020204030203" pitchFamily="34" charset="0"/>
                <a:cs typeface="Lato regular" panose="020F0502020204030203" pitchFamily="34" charset="0"/>
              </a:rPr>
              <a:t>gud</a:t>
            </a:r>
            <a:r>
              <a:rPr lang="en-US" sz="825" dirty="0">
                <a:solidFill>
                  <a:schemeClr val="bg1"/>
                </a:solidFill>
                <a:ea typeface="Lato regular" panose="020F0502020204030203" pitchFamily="34" charset="0"/>
                <a:cs typeface="Lato regular" panose="020F0502020204030203" pitchFamily="34" charset="0"/>
              </a:rPr>
              <a:t>”:</a:t>
            </a:r>
          </a:p>
          <a:p>
            <a:pPr>
              <a:lnSpc>
                <a:spcPct val="150000"/>
              </a:lnSpc>
            </a:pPr>
            <a:r>
              <a:rPr lang="en-US" sz="825" dirty="0">
                <a:solidFill>
                  <a:schemeClr val="bg1"/>
                </a:solidFill>
                <a:ea typeface="Lato regular" panose="020F0502020204030203" pitchFamily="34" charset="0"/>
                <a:cs typeface="Lato regular" panose="020F0502020204030203" pitchFamily="34" charset="0"/>
              </a:rPr>
              <a:t>The easiest place to start mastering a game is through learning its </a:t>
            </a:r>
            <a:r>
              <a:rPr lang="en-US" sz="1050" b="1" dirty="0">
                <a:solidFill>
                  <a:schemeClr val="accent1"/>
                </a:solidFill>
                <a:ea typeface="Lato regular" panose="020F0502020204030203" pitchFamily="34" charset="0"/>
                <a:cs typeface="Lato regular" panose="020F0502020204030203" pitchFamily="34" charset="0"/>
              </a:rPr>
              <a:t>mechanics</a:t>
            </a:r>
            <a:r>
              <a:rPr lang="en-US" sz="825" dirty="0">
                <a:solidFill>
                  <a:schemeClr val="bg1"/>
                </a:solidFill>
                <a:ea typeface="Lato regular" panose="020F0502020204030203" pitchFamily="34" charset="0"/>
                <a:cs typeface="Lato regular" panose="020F0502020204030203" pitchFamily="34" charset="0"/>
              </a:rPr>
              <a:t>.</a:t>
            </a:r>
          </a:p>
        </p:txBody>
      </p:sp>
      <p:sp>
        <p:nvSpPr>
          <p:cNvPr id="13" name="Isosceles Triangle 12">
            <a:extLst>
              <a:ext uri="{FF2B5EF4-FFF2-40B4-BE49-F238E27FC236}">
                <a16:creationId xmlns:a16="http://schemas.microsoft.com/office/drawing/2014/main" id="{2A62FB5E-7B3E-473B-A6B4-127F26E2C08A}"/>
              </a:ext>
            </a:extLst>
          </p:cNvPr>
          <p:cNvSpPr/>
          <p:nvPr/>
        </p:nvSpPr>
        <p:spPr>
          <a:xfrm rot="1420415">
            <a:off x="7131014" y="2876722"/>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Donut 23">
            <a:extLst>
              <a:ext uri="{FF2B5EF4-FFF2-40B4-BE49-F238E27FC236}">
                <a16:creationId xmlns:a16="http://schemas.microsoft.com/office/drawing/2014/main" id="{2DB9EAC9-1A32-4A4B-9B6D-AA39D7C517B0}"/>
              </a:ext>
            </a:extLst>
          </p:cNvPr>
          <p:cNvSpPr/>
          <p:nvPr/>
        </p:nvSpPr>
        <p:spPr>
          <a:xfrm>
            <a:off x="6725522" y="2498083"/>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7" name="Multiply 21">
            <a:extLst>
              <a:ext uri="{FF2B5EF4-FFF2-40B4-BE49-F238E27FC236}">
                <a16:creationId xmlns:a16="http://schemas.microsoft.com/office/drawing/2014/main" id="{AB71A668-36F9-400A-9A2C-DDC4AF4A3498}"/>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Multiply 21">
            <a:extLst>
              <a:ext uri="{FF2B5EF4-FFF2-40B4-BE49-F238E27FC236}">
                <a16:creationId xmlns:a16="http://schemas.microsoft.com/office/drawing/2014/main" id="{C2D8BC4E-E611-4A0F-BC36-BB12AB71D412}"/>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TextBox 18">
            <a:extLst>
              <a:ext uri="{FF2B5EF4-FFF2-40B4-BE49-F238E27FC236}">
                <a16:creationId xmlns:a16="http://schemas.microsoft.com/office/drawing/2014/main" id="{5842C216-E5C4-44E8-B20F-133D27782FAD}"/>
              </a:ext>
            </a:extLst>
          </p:cNvPr>
          <p:cNvSpPr txBox="1"/>
          <p:nvPr/>
        </p:nvSpPr>
        <p:spPr>
          <a:xfrm>
            <a:off x="736158" y="3158868"/>
            <a:ext cx="6581438" cy="461665"/>
          </a:xfrm>
          <a:prstGeom prst="rect">
            <a:avLst/>
          </a:prstGeom>
          <a:noFill/>
        </p:spPr>
        <p:txBody>
          <a:bodyPr wrap="square" rtlCol="0">
            <a:spAutoFit/>
          </a:bodyPr>
          <a:lstStyle/>
          <a:p>
            <a:r>
              <a:rPr lang="en-US" sz="2400" b="1" dirty="0">
                <a:solidFill>
                  <a:schemeClr val="bg1"/>
                </a:solidFill>
                <a:latin typeface="Trade Gothic LT Std Cn" panose="00000506000000000000" pitchFamily="50" charset="0"/>
              </a:rPr>
              <a:t>Two things to note:</a:t>
            </a:r>
            <a:endParaRPr lang="en-ID" sz="2400" b="1" dirty="0">
              <a:solidFill>
                <a:schemeClr val="bg1"/>
              </a:solidFill>
              <a:latin typeface="Trade Gothic LT Std Cn" panose="00000506000000000000" pitchFamily="50" charset="0"/>
            </a:endParaRPr>
          </a:p>
        </p:txBody>
      </p:sp>
    </p:spTree>
    <p:extLst>
      <p:ext uri="{BB962C8B-B14F-4D97-AF65-F5344CB8AC3E}">
        <p14:creationId xmlns:p14="http://schemas.microsoft.com/office/powerpoint/2010/main" val="315405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left)">
                                      <p:cBhvr>
                                        <p:cTn id="5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2" grpId="0"/>
      <p:bldP spid="14" grpId="0"/>
      <p:bldP spid="13" grpId="0" animBg="1"/>
      <p:bldP spid="16" grpId="0" animBg="1"/>
      <p:bldP spid="17" grpId="0" animBg="1"/>
      <p:bldP spid="18" grpId="0" animBg="1"/>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795715-7FDB-45F2-8325-FA954261C40C}"/>
              </a:ext>
            </a:extLst>
          </p:cNvPr>
          <p:cNvPicPr>
            <a:picLocks noChangeAspect="1"/>
          </p:cNvPicPr>
          <p:nvPr/>
        </p:nvPicPr>
        <p:blipFill>
          <a:blip r:embed="rId2"/>
          <a:stretch>
            <a:fillRect/>
          </a:stretch>
        </p:blipFill>
        <p:spPr>
          <a:xfrm flipH="1">
            <a:off x="0" y="0"/>
            <a:ext cx="5223803" cy="5143500"/>
          </a:xfrm>
          <a:prstGeom prst="rect">
            <a:avLst/>
          </a:prstGeom>
        </p:spPr>
      </p:pic>
      <p:pic>
        <p:nvPicPr>
          <p:cNvPr id="8" name="Picture Placeholder 7">
            <a:extLst>
              <a:ext uri="{FF2B5EF4-FFF2-40B4-BE49-F238E27FC236}">
                <a16:creationId xmlns:a16="http://schemas.microsoft.com/office/drawing/2014/main" id="{6A96CDA6-A4A7-4E6F-A115-777D13114BD2}"/>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875" r="16875"/>
          <a:stretch/>
        </p:blipFill>
        <p:spPr>
          <a:xfrm>
            <a:off x="4600575" y="0"/>
            <a:ext cx="4543425" cy="5143500"/>
          </a:xfrm>
        </p:spPr>
      </p:pic>
      <p:sp>
        <p:nvSpPr>
          <p:cNvPr id="4" name="Freeform 3"/>
          <p:cNvSpPr/>
          <p:nvPr/>
        </p:nvSpPr>
        <p:spPr>
          <a:xfrm rot="462813">
            <a:off x="4432571" y="3547615"/>
            <a:ext cx="1535655" cy="1746995"/>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4523019" y="3161455"/>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4569448" y="3573542"/>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680378" y="722388"/>
            <a:ext cx="3346780" cy="461665"/>
          </a:xfrm>
          <a:prstGeom prst="rect">
            <a:avLst/>
          </a:prstGeom>
          <a:noFill/>
        </p:spPr>
        <p:txBody>
          <a:bodyPr wrap="square" rtlCol="0">
            <a:spAutoFit/>
          </a:bodyPr>
          <a:lstStyle/>
          <a:p>
            <a:r>
              <a:rPr lang="en-US" sz="2400" b="1" dirty="0">
                <a:solidFill>
                  <a:schemeClr val="bg1"/>
                </a:solidFill>
                <a:latin typeface="+mj-lt"/>
              </a:rPr>
              <a:t>Game Mechanics</a:t>
            </a:r>
            <a:endParaRPr lang="en-ID" sz="2400" b="1" dirty="0">
              <a:solidFill>
                <a:schemeClr val="bg1"/>
              </a:solidFill>
              <a:latin typeface="+mj-lt"/>
            </a:endParaRPr>
          </a:p>
        </p:txBody>
      </p:sp>
      <p:sp>
        <p:nvSpPr>
          <p:cNvPr id="10" name="TextBox 9"/>
          <p:cNvSpPr txBox="1"/>
          <p:nvPr/>
        </p:nvSpPr>
        <p:spPr>
          <a:xfrm flipH="1">
            <a:off x="786305" y="1378031"/>
            <a:ext cx="3240851" cy="181819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The easiest way to become a better player is to become comfortable with a game’s mechanics and to actively search for areas you can improve. There are other strategies you can use when playing video games, such as  improving your game sense. Having a good game sense means that you are constantly aware of what’s around you in game. Using voice communications is a critical strategic aspect to whether or not your team will win or lose a game.  </a:t>
            </a:r>
          </a:p>
        </p:txBody>
      </p:sp>
      <p:sp>
        <p:nvSpPr>
          <p:cNvPr id="13" name="TextBox 12"/>
          <p:cNvSpPr txBox="1"/>
          <p:nvPr/>
        </p:nvSpPr>
        <p:spPr>
          <a:xfrm flipH="1">
            <a:off x="786305" y="3390200"/>
            <a:ext cx="3240851" cy="1125693"/>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But what are “game mechanics”? Essentially, game mechanics are a game’s rule system that control a player’s actions. The sooner that you learn to maximize the benefits of mechanics in a game, the closer you will get to becoming a strategic player who thinks ahead of their opponents. </a:t>
            </a:r>
          </a:p>
        </p:txBody>
      </p:sp>
      <p:pic>
        <p:nvPicPr>
          <p:cNvPr id="3" name="Picture 2">
            <a:extLst>
              <a:ext uri="{FF2B5EF4-FFF2-40B4-BE49-F238E27FC236}">
                <a16:creationId xmlns:a16="http://schemas.microsoft.com/office/drawing/2014/main" id="{5DCB5A8A-40A6-45EE-B7EB-AA5AC80EA25F}"/>
              </a:ext>
            </a:extLst>
          </p:cNvPr>
          <p:cNvPicPr>
            <a:picLocks noChangeAspect="1"/>
          </p:cNvPicPr>
          <p:nvPr/>
        </p:nvPicPr>
        <p:blipFill>
          <a:blip r:embed="rId4"/>
          <a:stretch>
            <a:fillRect/>
          </a:stretch>
        </p:blipFill>
        <p:spPr>
          <a:xfrm>
            <a:off x="4653840" y="425713"/>
            <a:ext cx="249958" cy="249958"/>
          </a:xfrm>
          <a:prstGeom prst="rect">
            <a:avLst/>
          </a:prstGeom>
        </p:spPr>
      </p:pic>
      <p:pic>
        <p:nvPicPr>
          <p:cNvPr id="11" name="Picture 10">
            <a:extLst>
              <a:ext uri="{FF2B5EF4-FFF2-40B4-BE49-F238E27FC236}">
                <a16:creationId xmlns:a16="http://schemas.microsoft.com/office/drawing/2014/main" id="{64CD232B-A769-465D-B3F4-D9548BC94E35}"/>
              </a:ext>
            </a:extLst>
          </p:cNvPr>
          <p:cNvPicPr>
            <a:picLocks noChangeAspect="1"/>
          </p:cNvPicPr>
          <p:nvPr/>
        </p:nvPicPr>
        <p:blipFill>
          <a:blip r:embed="rId5"/>
          <a:stretch>
            <a:fillRect/>
          </a:stretch>
        </p:blipFill>
        <p:spPr>
          <a:xfrm>
            <a:off x="4038094" y="4515893"/>
            <a:ext cx="286537" cy="292633"/>
          </a:xfrm>
          <a:prstGeom prst="rect">
            <a:avLst/>
          </a:prstGeom>
        </p:spPr>
      </p:pic>
    </p:spTree>
    <p:extLst>
      <p:ext uri="{BB962C8B-B14F-4D97-AF65-F5344CB8AC3E}">
        <p14:creationId xmlns:p14="http://schemas.microsoft.com/office/powerpoint/2010/main" val="375711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0"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74D8DAB-194D-4164-B3F8-3817DF060E3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2125" t="-222" r="3735" b="-1561"/>
          <a:stretch/>
        </p:blipFill>
        <p:spPr>
          <a:xfrm>
            <a:off x="0" y="0"/>
            <a:ext cx="6309360" cy="5212080"/>
          </a:xfrm>
        </p:spPr>
      </p:pic>
      <p:sp>
        <p:nvSpPr>
          <p:cNvPr id="4" name="TextBox 3">
            <a:extLst>
              <a:ext uri="{FF2B5EF4-FFF2-40B4-BE49-F238E27FC236}">
                <a16:creationId xmlns:a16="http://schemas.microsoft.com/office/drawing/2014/main" id="{E0F19999-B9F0-4A12-A9CE-C3145D7BDDE7}"/>
              </a:ext>
            </a:extLst>
          </p:cNvPr>
          <p:cNvSpPr txBox="1"/>
          <p:nvPr/>
        </p:nvSpPr>
        <p:spPr>
          <a:xfrm>
            <a:off x="5316383" y="534497"/>
            <a:ext cx="3438618" cy="1200329"/>
          </a:xfrm>
          <a:prstGeom prst="rect">
            <a:avLst/>
          </a:prstGeom>
          <a:noFill/>
        </p:spPr>
        <p:txBody>
          <a:bodyPr wrap="square" rtlCol="0">
            <a:spAutoFit/>
          </a:bodyPr>
          <a:lstStyle/>
          <a:p>
            <a:r>
              <a:rPr lang="en-US" sz="2400" b="1" dirty="0">
                <a:solidFill>
                  <a:schemeClr val="bg1"/>
                </a:solidFill>
                <a:latin typeface="+mj-lt"/>
              </a:rPr>
              <a:t>Discussion:</a:t>
            </a:r>
          </a:p>
          <a:p>
            <a:r>
              <a:rPr lang="en-US" sz="2400" b="1" dirty="0">
                <a:solidFill>
                  <a:schemeClr val="bg1"/>
                </a:solidFill>
                <a:latin typeface="+mj-lt"/>
              </a:rPr>
              <a:t>What Role do you play in video games? </a:t>
            </a:r>
            <a:endParaRPr lang="en-ID" sz="2400" b="1" dirty="0">
              <a:solidFill>
                <a:schemeClr val="bg1"/>
              </a:solidFill>
              <a:latin typeface="+mj-lt"/>
            </a:endParaRPr>
          </a:p>
        </p:txBody>
      </p:sp>
      <p:sp>
        <p:nvSpPr>
          <p:cNvPr id="5" name="TextBox 4"/>
          <p:cNvSpPr txBox="1"/>
          <p:nvPr/>
        </p:nvSpPr>
        <p:spPr>
          <a:xfrm flipH="1">
            <a:off x="5409284" y="1830265"/>
            <a:ext cx="3401287" cy="433196"/>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Part of being a strategic player is knowing what you’re good at, what you’re decent at, and what you’re, well, not so good at. </a:t>
            </a:r>
          </a:p>
        </p:txBody>
      </p:sp>
      <p:sp>
        <p:nvSpPr>
          <p:cNvPr id="6" name="Right Arrow 5"/>
          <p:cNvSpPr/>
          <p:nvPr/>
        </p:nvSpPr>
        <p:spPr>
          <a:xfrm>
            <a:off x="7166798" y="3541545"/>
            <a:ext cx="317744" cy="777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TextBox 7"/>
          <p:cNvSpPr txBox="1"/>
          <p:nvPr/>
        </p:nvSpPr>
        <p:spPr>
          <a:xfrm flipH="1">
            <a:off x="7635577" y="3511172"/>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JOIN GAME</a:t>
            </a:r>
          </a:p>
        </p:txBody>
      </p:sp>
      <p:sp>
        <p:nvSpPr>
          <p:cNvPr id="11" name="Multiply 21">
            <a:extLst>
              <a:ext uri="{FF2B5EF4-FFF2-40B4-BE49-F238E27FC236}">
                <a16:creationId xmlns:a16="http://schemas.microsoft.com/office/drawing/2014/main" id="{49EE0D5E-C898-42E6-A709-1402107C0219}"/>
              </a:ext>
            </a:extLst>
          </p:cNvPr>
          <p:cNvSpPr/>
          <p:nvPr/>
        </p:nvSpPr>
        <p:spPr>
          <a:xfrm>
            <a:off x="515138" y="313106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Multiply 21">
            <a:extLst>
              <a:ext uri="{FF2B5EF4-FFF2-40B4-BE49-F238E27FC236}">
                <a16:creationId xmlns:a16="http://schemas.microsoft.com/office/drawing/2014/main" id="{7FDCE8FF-0CFE-4298-A429-3EC87CACDA4F}"/>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Isosceles Triangle 21">
            <a:extLst>
              <a:ext uri="{FF2B5EF4-FFF2-40B4-BE49-F238E27FC236}">
                <a16:creationId xmlns:a16="http://schemas.microsoft.com/office/drawing/2014/main" id="{C3094095-12DF-4CED-AAB7-417CCD5CE043}"/>
              </a:ext>
            </a:extLst>
          </p:cNvPr>
          <p:cNvSpPr/>
          <p:nvPr/>
        </p:nvSpPr>
        <p:spPr>
          <a:xfrm rot="1420415">
            <a:off x="4180022" y="1247078"/>
            <a:ext cx="197745" cy="17664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Donut 23">
            <a:extLst>
              <a:ext uri="{FF2B5EF4-FFF2-40B4-BE49-F238E27FC236}">
                <a16:creationId xmlns:a16="http://schemas.microsoft.com/office/drawing/2014/main" id="{3359791C-6E6E-4DFA-8025-E58FE7DD0E68}"/>
              </a:ext>
            </a:extLst>
          </p:cNvPr>
          <p:cNvSpPr/>
          <p:nvPr/>
        </p:nvSpPr>
        <p:spPr>
          <a:xfrm>
            <a:off x="3774531" y="875700"/>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TextBox 15">
            <a:extLst>
              <a:ext uri="{FF2B5EF4-FFF2-40B4-BE49-F238E27FC236}">
                <a16:creationId xmlns:a16="http://schemas.microsoft.com/office/drawing/2014/main" id="{8E19A203-CE70-4664-8C87-CE9AD06F82EB}"/>
              </a:ext>
            </a:extLst>
          </p:cNvPr>
          <p:cNvSpPr txBox="1"/>
          <p:nvPr/>
        </p:nvSpPr>
        <p:spPr>
          <a:xfrm flipH="1">
            <a:off x="5409284" y="2402367"/>
            <a:ext cx="3401287"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Learning a game’s mechanics is just one step in the process to become a better gamer. Building on your strengths and focusing on your weaknesses is essential to success. </a:t>
            </a:r>
          </a:p>
        </p:txBody>
      </p:sp>
    </p:spTree>
    <p:extLst>
      <p:ext uri="{BB962C8B-B14F-4D97-AF65-F5344CB8AC3E}">
        <p14:creationId xmlns:p14="http://schemas.microsoft.com/office/powerpoint/2010/main" val="1434129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8" grpId="0"/>
      <p:bldP spid="11" grpId="0" animBg="1"/>
      <p:bldP spid="12" grpId="0" animBg="1"/>
      <p:bldP spid="22" grpId="0" animBg="1"/>
      <p:bldP spid="23"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5421D22-6372-468B-BAB8-BCAA0BD4CAF2}"/>
              </a:ext>
            </a:extLst>
          </p:cNvPr>
          <p:cNvPicPr>
            <a:picLocks noChangeAspect="1"/>
          </p:cNvPicPr>
          <p:nvPr/>
        </p:nvPicPr>
        <p:blipFill>
          <a:blip r:embed="rId2"/>
          <a:stretch>
            <a:fillRect/>
          </a:stretch>
        </p:blipFill>
        <p:spPr>
          <a:xfrm flipH="1">
            <a:off x="0" y="0"/>
            <a:ext cx="5223803" cy="5143500"/>
          </a:xfrm>
          <a:prstGeom prst="rect">
            <a:avLst/>
          </a:prstGeom>
        </p:spPr>
      </p:pic>
      <p:pic>
        <p:nvPicPr>
          <p:cNvPr id="16" name="Picture Placeholder 15">
            <a:extLst>
              <a:ext uri="{FF2B5EF4-FFF2-40B4-BE49-F238E27FC236}">
                <a16:creationId xmlns:a16="http://schemas.microsoft.com/office/drawing/2014/main" id="{E3A5DCB1-9BB0-49F6-972C-A352C72B4A34}"/>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4519" r="24519"/>
          <a:stretch/>
        </p:blipFill>
        <p:spPr>
          <a:xfrm>
            <a:off x="5979997" y="1647404"/>
            <a:ext cx="3164003" cy="3492325"/>
          </a:xfrm>
          <a:solidFill>
            <a:schemeClr val="bg2"/>
          </a:solidFill>
        </p:spPr>
      </p:pic>
      <p:sp>
        <p:nvSpPr>
          <p:cNvPr id="4" name="Freeform 3"/>
          <p:cNvSpPr/>
          <p:nvPr/>
        </p:nvSpPr>
        <p:spPr>
          <a:xfrm rot="21314969">
            <a:off x="7560322" y="1206907"/>
            <a:ext cx="1338500" cy="1522707"/>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21137187" flipH="1">
            <a:off x="5431374" y="3487030"/>
            <a:ext cx="511601" cy="58200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p:nvSpPr>
        <p:spPr>
          <a:xfrm rot="2715795" flipH="1" flipV="1">
            <a:off x="5475541" y="3996574"/>
            <a:ext cx="324923" cy="369640"/>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a:extLst>
              <a:ext uri="{FF2B5EF4-FFF2-40B4-BE49-F238E27FC236}">
                <a16:creationId xmlns:a16="http://schemas.microsoft.com/office/drawing/2014/main" id="{E0F19999-B9F0-4A12-A9CE-C3145D7BDDE7}"/>
              </a:ext>
            </a:extLst>
          </p:cNvPr>
          <p:cNvSpPr txBox="1"/>
          <p:nvPr/>
        </p:nvSpPr>
        <p:spPr>
          <a:xfrm>
            <a:off x="1069406" y="880422"/>
            <a:ext cx="3346780" cy="461665"/>
          </a:xfrm>
          <a:prstGeom prst="rect">
            <a:avLst/>
          </a:prstGeom>
          <a:noFill/>
        </p:spPr>
        <p:txBody>
          <a:bodyPr wrap="square" rtlCol="0">
            <a:spAutoFit/>
          </a:bodyPr>
          <a:lstStyle/>
          <a:p>
            <a:r>
              <a:rPr lang="en-US" sz="2400" b="1" dirty="0">
                <a:solidFill>
                  <a:schemeClr val="bg1"/>
                </a:solidFill>
                <a:latin typeface="+mj-lt"/>
              </a:rPr>
              <a:t>Types of Players</a:t>
            </a:r>
            <a:endParaRPr lang="en-ID" sz="2400" b="1" dirty="0">
              <a:solidFill>
                <a:schemeClr val="bg1"/>
              </a:solidFill>
              <a:latin typeface="+mj-lt"/>
            </a:endParaRPr>
          </a:p>
        </p:txBody>
      </p:sp>
      <p:sp>
        <p:nvSpPr>
          <p:cNvPr id="11" name="TextBox 10"/>
          <p:cNvSpPr txBox="1"/>
          <p:nvPr/>
        </p:nvSpPr>
        <p:spPr>
          <a:xfrm flipH="1">
            <a:off x="525115" y="1512676"/>
            <a:ext cx="1803739" cy="161583"/>
          </a:xfrm>
          <a:prstGeom prst="rect">
            <a:avLst/>
          </a:prstGeom>
          <a:noFill/>
        </p:spPr>
        <p:txBody>
          <a:bodyPr wrap="square" lIns="0" tIns="0" rIns="0" bIns="0" rtlCol="0">
            <a:spAutoFit/>
          </a:bodyPr>
          <a:lstStyle/>
          <a:p>
            <a:r>
              <a:rPr lang="en-US" sz="1050" b="1" spc="225" dirty="0">
                <a:solidFill>
                  <a:schemeClr val="bg1"/>
                </a:solidFill>
                <a:ea typeface="Lato regular" panose="020F0502020204030203" pitchFamily="34" charset="0"/>
                <a:cs typeface="Lato regular" panose="020F0502020204030203" pitchFamily="34" charset="0"/>
              </a:rPr>
              <a:t>Offense</a:t>
            </a:r>
          </a:p>
        </p:txBody>
      </p:sp>
      <p:sp>
        <p:nvSpPr>
          <p:cNvPr id="12" name="TextBox 11"/>
          <p:cNvSpPr txBox="1"/>
          <p:nvPr/>
        </p:nvSpPr>
        <p:spPr>
          <a:xfrm flipH="1">
            <a:off x="882338" y="1795402"/>
            <a:ext cx="2199341"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Sometimes known as DPS, the offensive player focuses on, you guessed it, directly damaging and killing the foe.</a:t>
            </a:r>
          </a:p>
        </p:txBody>
      </p:sp>
      <p:sp>
        <p:nvSpPr>
          <p:cNvPr id="21" name="Multiply 21">
            <a:extLst>
              <a:ext uri="{FF2B5EF4-FFF2-40B4-BE49-F238E27FC236}">
                <a16:creationId xmlns:a16="http://schemas.microsoft.com/office/drawing/2014/main" id="{0BBBC46A-503F-4369-887F-72BB0513E9CE}"/>
              </a:ext>
            </a:extLst>
          </p:cNvPr>
          <p:cNvSpPr/>
          <p:nvPr/>
        </p:nvSpPr>
        <p:spPr>
          <a:xfrm>
            <a:off x="4566597" y="229485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Multiply 21">
            <a:extLst>
              <a:ext uri="{FF2B5EF4-FFF2-40B4-BE49-F238E27FC236}">
                <a16:creationId xmlns:a16="http://schemas.microsoft.com/office/drawing/2014/main" id="{40B910DD-A6FF-4DF5-BE07-59C37EB51DBD}"/>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Isosceles Triangle 22">
            <a:extLst>
              <a:ext uri="{FF2B5EF4-FFF2-40B4-BE49-F238E27FC236}">
                <a16:creationId xmlns:a16="http://schemas.microsoft.com/office/drawing/2014/main" id="{E55CABBF-93DC-40DC-A4DE-7CB236B7E2E0}"/>
              </a:ext>
            </a:extLst>
          </p:cNvPr>
          <p:cNvSpPr/>
          <p:nvPr/>
        </p:nvSpPr>
        <p:spPr>
          <a:xfrm rot="1420415">
            <a:off x="8749866"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4" name="Donut 23">
            <a:extLst>
              <a:ext uri="{FF2B5EF4-FFF2-40B4-BE49-F238E27FC236}">
                <a16:creationId xmlns:a16="http://schemas.microsoft.com/office/drawing/2014/main" id="{B4560C44-54BB-45A4-9EDB-1702EB227F03}"/>
              </a:ext>
            </a:extLst>
          </p:cNvPr>
          <p:cNvSpPr/>
          <p:nvPr/>
        </p:nvSpPr>
        <p:spPr>
          <a:xfrm>
            <a:off x="8344374"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9" name="TextBox 18">
            <a:extLst>
              <a:ext uri="{FF2B5EF4-FFF2-40B4-BE49-F238E27FC236}">
                <a16:creationId xmlns:a16="http://schemas.microsoft.com/office/drawing/2014/main" id="{FD57CD97-D952-4AD2-AA96-64D0E80F17DA}"/>
              </a:ext>
            </a:extLst>
          </p:cNvPr>
          <p:cNvSpPr txBox="1"/>
          <p:nvPr/>
        </p:nvSpPr>
        <p:spPr>
          <a:xfrm flipH="1">
            <a:off x="525114" y="2610731"/>
            <a:ext cx="1803739" cy="153888"/>
          </a:xfrm>
          <a:prstGeom prst="rect">
            <a:avLst/>
          </a:prstGeom>
          <a:noFill/>
        </p:spPr>
        <p:txBody>
          <a:bodyPr wrap="square" lIns="0" tIns="0" rIns="0" bIns="0" rtlCol="0">
            <a:spAutoFit/>
          </a:bodyPr>
          <a:lstStyle/>
          <a:p>
            <a:r>
              <a:rPr lang="en-US" sz="1000" b="1" spc="225" dirty="0">
                <a:solidFill>
                  <a:schemeClr val="bg1"/>
                </a:solidFill>
                <a:ea typeface="Lato regular" panose="020F0502020204030203" pitchFamily="34" charset="0"/>
                <a:cs typeface="Lato regular" panose="020F0502020204030203" pitchFamily="34" charset="0"/>
              </a:rPr>
              <a:t>Defense</a:t>
            </a:r>
          </a:p>
        </p:txBody>
      </p:sp>
      <p:sp>
        <p:nvSpPr>
          <p:cNvPr id="20" name="TextBox 19">
            <a:extLst>
              <a:ext uri="{FF2B5EF4-FFF2-40B4-BE49-F238E27FC236}">
                <a16:creationId xmlns:a16="http://schemas.microsoft.com/office/drawing/2014/main" id="{22339513-D122-4C52-840E-548843407A13}"/>
              </a:ext>
            </a:extLst>
          </p:cNvPr>
          <p:cNvSpPr txBox="1"/>
          <p:nvPr/>
        </p:nvSpPr>
        <p:spPr>
          <a:xfrm flipH="1">
            <a:off x="525113" y="3639536"/>
            <a:ext cx="1803739" cy="153888"/>
          </a:xfrm>
          <a:prstGeom prst="rect">
            <a:avLst/>
          </a:prstGeom>
          <a:noFill/>
        </p:spPr>
        <p:txBody>
          <a:bodyPr wrap="square" lIns="0" tIns="0" rIns="0" bIns="0" rtlCol="0">
            <a:spAutoFit/>
          </a:bodyPr>
          <a:lstStyle/>
          <a:p>
            <a:r>
              <a:rPr lang="en-US" sz="1000" b="1" spc="225" dirty="0">
                <a:solidFill>
                  <a:schemeClr val="bg1"/>
                </a:solidFill>
                <a:ea typeface="Lato regular" panose="020F0502020204030203" pitchFamily="34" charset="0"/>
                <a:cs typeface="Lato regular" panose="020F0502020204030203" pitchFamily="34" charset="0"/>
              </a:rPr>
              <a:t>Support</a:t>
            </a:r>
          </a:p>
        </p:txBody>
      </p:sp>
      <p:sp>
        <p:nvSpPr>
          <p:cNvPr id="25" name="TextBox 24">
            <a:extLst>
              <a:ext uri="{FF2B5EF4-FFF2-40B4-BE49-F238E27FC236}">
                <a16:creationId xmlns:a16="http://schemas.microsoft.com/office/drawing/2014/main" id="{4CD874DC-A35A-4888-8659-063DFD7EDBBF}"/>
              </a:ext>
            </a:extLst>
          </p:cNvPr>
          <p:cNvSpPr txBox="1"/>
          <p:nvPr/>
        </p:nvSpPr>
        <p:spPr>
          <a:xfrm flipH="1">
            <a:off x="5077850" y="1512676"/>
            <a:ext cx="1803739" cy="161583"/>
          </a:xfrm>
          <a:prstGeom prst="rect">
            <a:avLst/>
          </a:prstGeom>
          <a:noFill/>
        </p:spPr>
        <p:txBody>
          <a:bodyPr wrap="square" lIns="0" tIns="0" rIns="0" bIns="0" rtlCol="0">
            <a:spAutoFit/>
          </a:bodyPr>
          <a:lstStyle/>
          <a:p>
            <a:r>
              <a:rPr lang="en-US" sz="1050" b="1" spc="225" dirty="0">
                <a:solidFill>
                  <a:schemeClr val="bg1"/>
                </a:solidFill>
                <a:ea typeface="Lato regular" panose="020F0502020204030203" pitchFamily="34" charset="0"/>
                <a:cs typeface="Lato regular" panose="020F0502020204030203" pitchFamily="34" charset="0"/>
              </a:rPr>
              <a:t>Tank</a:t>
            </a:r>
          </a:p>
        </p:txBody>
      </p:sp>
      <p:sp>
        <p:nvSpPr>
          <p:cNvPr id="26" name="TextBox 25">
            <a:extLst>
              <a:ext uri="{FF2B5EF4-FFF2-40B4-BE49-F238E27FC236}">
                <a16:creationId xmlns:a16="http://schemas.microsoft.com/office/drawing/2014/main" id="{18BCD4A6-0D0E-488E-9D36-4A512B14F304}"/>
              </a:ext>
            </a:extLst>
          </p:cNvPr>
          <p:cNvSpPr txBox="1"/>
          <p:nvPr/>
        </p:nvSpPr>
        <p:spPr>
          <a:xfrm flipH="1">
            <a:off x="5319423" y="1795402"/>
            <a:ext cx="2296988"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The tank player focuses on soaking up damage on the frontlines, preventing his teammates from taking too much damage.</a:t>
            </a:r>
          </a:p>
        </p:txBody>
      </p:sp>
      <p:sp>
        <p:nvSpPr>
          <p:cNvPr id="27" name="TextBox 26">
            <a:extLst>
              <a:ext uri="{FF2B5EF4-FFF2-40B4-BE49-F238E27FC236}">
                <a16:creationId xmlns:a16="http://schemas.microsoft.com/office/drawing/2014/main" id="{4BC25740-B5EB-4D88-ACCD-3DBDD7123B32}"/>
              </a:ext>
            </a:extLst>
          </p:cNvPr>
          <p:cNvSpPr txBox="1"/>
          <p:nvPr/>
        </p:nvSpPr>
        <p:spPr>
          <a:xfrm flipH="1">
            <a:off x="882337" y="2851212"/>
            <a:ext cx="2199341" cy="664028"/>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Defensive players excel at defending areas and protecting objectives rather than taking the fight to the enemy.</a:t>
            </a:r>
          </a:p>
        </p:txBody>
      </p:sp>
      <p:sp>
        <p:nvSpPr>
          <p:cNvPr id="28" name="TextBox 27">
            <a:extLst>
              <a:ext uri="{FF2B5EF4-FFF2-40B4-BE49-F238E27FC236}">
                <a16:creationId xmlns:a16="http://schemas.microsoft.com/office/drawing/2014/main" id="{C8EB80E8-14E8-44F0-B35D-F299E2036F57}"/>
              </a:ext>
            </a:extLst>
          </p:cNvPr>
          <p:cNvSpPr txBox="1"/>
          <p:nvPr/>
        </p:nvSpPr>
        <p:spPr>
          <a:xfrm flipH="1">
            <a:off x="882337" y="3949267"/>
            <a:ext cx="2199341" cy="894860"/>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Simply, support roles usually have one role in a group: to make everyone else better, either through healing or other means of help.</a:t>
            </a:r>
          </a:p>
        </p:txBody>
      </p:sp>
      <p:sp>
        <p:nvSpPr>
          <p:cNvPr id="30" name="TextBox 29">
            <a:extLst>
              <a:ext uri="{FF2B5EF4-FFF2-40B4-BE49-F238E27FC236}">
                <a16:creationId xmlns:a16="http://schemas.microsoft.com/office/drawing/2014/main" id="{4F5554FD-6597-459F-9B37-1F1506D75309}"/>
              </a:ext>
            </a:extLst>
          </p:cNvPr>
          <p:cNvSpPr txBox="1"/>
          <p:nvPr/>
        </p:nvSpPr>
        <p:spPr>
          <a:xfrm flipH="1">
            <a:off x="1982006" y="1289803"/>
            <a:ext cx="2745809" cy="202363"/>
          </a:xfrm>
          <a:prstGeom prst="rect">
            <a:avLst/>
          </a:prstGeom>
          <a:noFill/>
        </p:spPr>
        <p:txBody>
          <a:bodyPr wrap="square" lIns="0" tIns="0" rIns="0" bIns="0" rtlCol="0">
            <a:spAutoFit/>
          </a:bodyPr>
          <a:lstStyle/>
          <a:p>
            <a:pPr>
              <a:lnSpc>
                <a:spcPct val="150000"/>
              </a:lnSpc>
            </a:pPr>
            <a:r>
              <a:rPr lang="en-US" sz="1000" dirty="0">
                <a:solidFill>
                  <a:schemeClr val="accent1"/>
                </a:solidFill>
                <a:ea typeface="Lato regular" panose="020F0502020204030203" pitchFamily="34" charset="0"/>
                <a:cs typeface="Lato regular" panose="020F0502020204030203" pitchFamily="34" charset="0"/>
              </a:rPr>
              <a:t>What’s your general strategy and gameplay style?</a:t>
            </a:r>
          </a:p>
        </p:txBody>
      </p:sp>
    </p:spTree>
    <p:extLst>
      <p:ext uri="{BB962C8B-B14F-4D97-AF65-F5344CB8AC3E}">
        <p14:creationId xmlns:p14="http://schemas.microsoft.com/office/powerpoint/2010/main" val="276509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up)">
                                      <p:cBhvr>
                                        <p:cTn id="53" dur="500"/>
                                        <p:tgtEl>
                                          <p:spTgt spid="19"/>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up)">
                                      <p:cBhvr>
                                        <p:cTn id="61" dur="500"/>
                                        <p:tgtEl>
                                          <p:spTgt spid="25"/>
                                        </p:tgtEl>
                                      </p:cBhvr>
                                    </p:animEffect>
                                  </p:childTnLst>
                                </p:cTn>
                              </p:par>
                            </p:childTnLst>
                          </p:cTn>
                        </p:par>
                        <p:par>
                          <p:cTn id="62" fill="hold">
                            <p:stCondLst>
                              <p:cond delay="65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up)">
                                      <p:cBhvr>
                                        <p:cTn id="69" dur="500"/>
                                        <p:tgtEl>
                                          <p:spTgt spid="27"/>
                                        </p:tgtEl>
                                      </p:cBhvr>
                                    </p:animEffect>
                                  </p:childTnLst>
                                </p:cTn>
                              </p:par>
                            </p:childTnLst>
                          </p:cTn>
                        </p:par>
                        <p:par>
                          <p:cTn id="70" fill="hold">
                            <p:stCondLst>
                              <p:cond delay="7500"/>
                            </p:stCondLst>
                            <p:childTnLst>
                              <p:par>
                                <p:cTn id="71" presetID="22" presetClass="entr" presetSubtype="1"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up)">
                                      <p:cBhvr>
                                        <p:cTn id="73" dur="500"/>
                                        <p:tgtEl>
                                          <p:spTgt spid="28"/>
                                        </p:tgtEl>
                                      </p:cBhvr>
                                    </p:animEffect>
                                  </p:childTnLst>
                                </p:cTn>
                              </p:par>
                            </p:childTnLst>
                          </p:cTn>
                        </p:par>
                        <p:par>
                          <p:cTn id="74" fill="hold">
                            <p:stCondLst>
                              <p:cond delay="8000"/>
                            </p:stCondLst>
                            <p:childTnLst>
                              <p:par>
                                <p:cTn id="75" presetID="22" presetClass="entr" presetSubtype="1"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up)">
                                      <p:cBhvr>
                                        <p:cTn id="7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1" grpId="0"/>
      <p:bldP spid="12" grpId="0"/>
      <p:bldP spid="21" grpId="0" animBg="1"/>
      <p:bldP spid="22" grpId="0" animBg="1"/>
      <p:bldP spid="23" grpId="0" animBg="1"/>
      <p:bldP spid="24" grpId="0" animBg="1"/>
      <p:bldP spid="19" grpId="0"/>
      <p:bldP spid="20" grpId="0"/>
      <p:bldP spid="25" grpId="0"/>
      <p:bldP spid="26" grpId="0"/>
      <p:bldP spid="27" grpId="0"/>
      <p:bldP spid="28"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99D0E88-CAE2-469C-903D-2B03D30F4519}"/>
              </a:ext>
            </a:extLst>
          </p:cNvPr>
          <p:cNvSpPr/>
          <p:nvPr/>
        </p:nvSpPr>
        <p:spPr>
          <a:xfrm>
            <a:off x="762336" y="3187770"/>
            <a:ext cx="1919735" cy="1769390"/>
          </a:xfrm>
          <a:prstGeom prst="rect">
            <a:avLst/>
          </a:prstGeom>
          <a:blipFill dpi="0" rotWithShape="1">
            <a:blip r:embed="rId2">
              <a:alphaModFix amt="2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3211075" y="-41724"/>
            <a:ext cx="5946126" cy="3265076"/>
          </a:xfrm>
          <a:custGeom>
            <a:avLst/>
            <a:gdLst>
              <a:gd name="connsiteX0" fmla="*/ 7269075 w 7910567"/>
              <a:gd name="connsiteY0" fmla="*/ 0 h 4390642"/>
              <a:gd name="connsiteX1" fmla="*/ 7910567 w 7910567"/>
              <a:gd name="connsiteY1" fmla="*/ 0 h 4390642"/>
              <a:gd name="connsiteX2" fmla="*/ 7910567 w 7910567"/>
              <a:gd name="connsiteY2" fmla="*/ 1724564 h 4390642"/>
              <a:gd name="connsiteX3" fmla="*/ 0 w 7910567"/>
              <a:gd name="connsiteY3" fmla="*/ 4390642 h 4390642"/>
            </a:gdLst>
            <a:ahLst/>
            <a:cxnLst>
              <a:cxn ang="0">
                <a:pos x="connsiteX0" y="connsiteY0"/>
              </a:cxn>
              <a:cxn ang="0">
                <a:pos x="connsiteX1" y="connsiteY1"/>
              </a:cxn>
              <a:cxn ang="0">
                <a:pos x="connsiteX2" y="connsiteY2"/>
              </a:cxn>
              <a:cxn ang="0">
                <a:pos x="connsiteX3" y="connsiteY3"/>
              </a:cxn>
            </a:cxnLst>
            <a:rect l="l" t="t" r="r" b="b"/>
            <a:pathLst>
              <a:path w="7910567" h="4390642">
                <a:moveTo>
                  <a:pt x="7269075" y="0"/>
                </a:moveTo>
                <a:lnTo>
                  <a:pt x="7910567" y="0"/>
                </a:lnTo>
                <a:lnTo>
                  <a:pt x="7910567" y="1724564"/>
                </a:lnTo>
                <a:lnTo>
                  <a:pt x="0" y="43906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Freeform 4"/>
          <p:cNvSpPr/>
          <p:nvPr/>
        </p:nvSpPr>
        <p:spPr>
          <a:xfrm rot="5158144" flipH="1" flipV="1">
            <a:off x="3572334" y="3033263"/>
            <a:ext cx="235388" cy="751241"/>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TextBox 6"/>
          <p:cNvSpPr txBox="1"/>
          <p:nvPr/>
        </p:nvSpPr>
        <p:spPr>
          <a:xfrm flipH="1">
            <a:off x="5408512" y="2855173"/>
            <a:ext cx="3095407" cy="1904880"/>
          </a:xfrm>
          <a:prstGeom prst="rect">
            <a:avLst/>
          </a:prstGeom>
          <a:noFill/>
        </p:spPr>
        <p:txBody>
          <a:bodyPr wrap="square" lIns="0" tIns="0" rIns="0" bIns="0" rtlCol="0">
            <a:spAutoFit/>
          </a:bodyPr>
          <a:lstStyle/>
          <a:p>
            <a:pPr>
              <a:lnSpc>
                <a:spcPct val="150000"/>
              </a:lnSpc>
            </a:pPr>
            <a:r>
              <a:rPr lang="en-US" sz="1200" dirty="0">
                <a:solidFill>
                  <a:schemeClr val="bg1"/>
                </a:solidFill>
                <a:ea typeface="Lato regular" panose="020F0502020204030203" pitchFamily="34" charset="0"/>
                <a:cs typeface="Lato regular" panose="020F0502020204030203" pitchFamily="34" charset="0"/>
              </a:rPr>
              <a:t>We’ve learned that to become a strategic player, and eventually a professional gamer, you must master the game’s mechanics. Concentrate on learning game-specific skills until they become ingrained in your muscle memory. Focus on your weak spots and constantly build on your strengths.</a:t>
            </a:r>
          </a:p>
        </p:txBody>
      </p:sp>
      <p:sp>
        <p:nvSpPr>
          <p:cNvPr id="14" name="Multiply 21">
            <a:extLst>
              <a:ext uri="{FF2B5EF4-FFF2-40B4-BE49-F238E27FC236}">
                <a16:creationId xmlns:a16="http://schemas.microsoft.com/office/drawing/2014/main" id="{6755F59B-1F4D-4C9E-988A-3D8BA6AD332C}"/>
              </a:ext>
            </a:extLst>
          </p:cNvPr>
          <p:cNvSpPr/>
          <p:nvPr/>
        </p:nvSpPr>
        <p:spPr>
          <a:xfrm>
            <a:off x="4898815" y="2838230"/>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Multiply 21">
            <a:extLst>
              <a:ext uri="{FF2B5EF4-FFF2-40B4-BE49-F238E27FC236}">
                <a16:creationId xmlns:a16="http://schemas.microsoft.com/office/drawing/2014/main" id="{B8F1343A-EB47-4F4F-A0A1-DB3F3E747913}"/>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3" name="Picture Placeholder 2">
            <a:extLst>
              <a:ext uri="{FF2B5EF4-FFF2-40B4-BE49-F238E27FC236}">
                <a16:creationId xmlns:a16="http://schemas.microsoft.com/office/drawing/2014/main" id="{980ECFF7-63EC-47B7-9FF1-20658CA43CA3}"/>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2604" t="13102" r="522" b="36435"/>
          <a:stretch/>
        </p:blipFill>
        <p:spPr>
          <a:xfrm>
            <a:off x="0" y="0"/>
            <a:ext cx="8503920" cy="2768600"/>
          </a:xfrm>
        </p:spPr>
      </p:pic>
      <p:sp>
        <p:nvSpPr>
          <p:cNvPr id="16" name="TextBox 15">
            <a:extLst>
              <a:ext uri="{FF2B5EF4-FFF2-40B4-BE49-F238E27FC236}">
                <a16:creationId xmlns:a16="http://schemas.microsoft.com/office/drawing/2014/main" id="{8859D9A9-50FD-4B85-9F38-3CF93C6C9B14}"/>
              </a:ext>
            </a:extLst>
          </p:cNvPr>
          <p:cNvSpPr txBox="1"/>
          <p:nvPr/>
        </p:nvSpPr>
        <p:spPr>
          <a:xfrm flipH="1">
            <a:off x="519826" y="3601788"/>
            <a:ext cx="3095407" cy="779829"/>
          </a:xfrm>
          <a:prstGeom prst="rect">
            <a:avLst/>
          </a:prstGeom>
          <a:noFill/>
        </p:spPr>
        <p:txBody>
          <a:bodyPr wrap="square" lIns="0" tIns="0" rIns="0" bIns="0" rtlCol="0">
            <a:spAutoFit/>
          </a:bodyPr>
          <a:lstStyle/>
          <a:p>
            <a:pPr>
              <a:lnSpc>
                <a:spcPct val="150000"/>
              </a:lnSpc>
            </a:pPr>
            <a:r>
              <a:rPr lang="en-US" dirty="0">
                <a:solidFill>
                  <a:schemeClr val="bg1"/>
                </a:solidFill>
                <a:ea typeface="Lato regular" panose="020F0502020204030203" pitchFamily="34" charset="0"/>
                <a:cs typeface="Lato regular" panose="020F0502020204030203" pitchFamily="34" charset="0"/>
              </a:rPr>
              <a:t>No matter your role- offense, defense, support, or tank…</a:t>
            </a:r>
          </a:p>
        </p:txBody>
      </p:sp>
    </p:spTree>
    <p:extLst>
      <p:ext uri="{BB962C8B-B14F-4D97-AF65-F5344CB8AC3E}">
        <p14:creationId xmlns:p14="http://schemas.microsoft.com/office/powerpoint/2010/main" val="257499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4" grpId="0" animBg="1"/>
      <p:bldP spid="15"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DD70F0-6094-41EC-ABD9-449A5F24F0CF}"/>
              </a:ext>
            </a:extLst>
          </p:cNvPr>
          <p:cNvPicPr>
            <a:picLocks noChangeAspect="1"/>
          </p:cNvPicPr>
          <p:nvPr/>
        </p:nvPicPr>
        <p:blipFill>
          <a:blip r:embed="rId2"/>
          <a:stretch>
            <a:fillRect/>
          </a:stretch>
        </p:blipFill>
        <p:spPr>
          <a:xfrm flipH="1">
            <a:off x="0" y="0"/>
            <a:ext cx="5223803" cy="5143500"/>
          </a:xfrm>
          <a:prstGeom prst="rect">
            <a:avLst/>
          </a:prstGeom>
        </p:spPr>
      </p:pic>
      <p:pic>
        <p:nvPicPr>
          <p:cNvPr id="7" name="Picture Placeholder 6">
            <a:extLst>
              <a:ext uri="{FF2B5EF4-FFF2-40B4-BE49-F238E27FC236}">
                <a16:creationId xmlns:a16="http://schemas.microsoft.com/office/drawing/2014/main" id="{622BC9AA-4BC1-4894-9CE9-C56CE16C596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5058" b="25058"/>
          <a:stretch/>
        </p:blipFill>
        <p:spPr>
          <a:xfrm>
            <a:off x="443597" y="920529"/>
            <a:ext cx="4413473" cy="3302442"/>
          </a:xfrm>
        </p:spPr>
      </p:pic>
      <p:grpSp>
        <p:nvGrpSpPr>
          <p:cNvPr id="4" name="Group 3"/>
          <p:cNvGrpSpPr/>
          <p:nvPr/>
        </p:nvGrpSpPr>
        <p:grpSpPr>
          <a:xfrm>
            <a:off x="2896062" y="3708119"/>
            <a:ext cx="1860481" cy="1435381"/>
            <a:chOff x="3357350" y="4346812"/>
            <a:chExt cx="2852382" cy="2511188"/>
          </a:xfrm>
        </p:grpSpPr>
        <p:sp>
          <p:nvSpPr>
            <p:cNvPr id="5" name="Parallelogram 4"/>
            <p:cNvSpPr/>
            <p:nvPr userDrawn="1"/>
          </p:nvSpPr>
          <p:spPr>
            <a:xfrm>
              <a:off x="3357350" y="4346812"/>
              <a:ext cx="2852382" cy="2511188"/>
            </a:xfrm>
            <a:prstGeom prst="parallelogram">
              <a:avLst>
                <a:gd name="adj" fmla="val 4184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Freeform 5"/>
            <p:cNvSpPr/>
            <p:nvPr userDrawn="1"/>
          </p:nvSpPr>
          <p:spPr>
            <a:xfrm flipH="1" flipV="1">
              <a:off x="4002331" y="4346812"/>
              <a:ext cx="2207401" cy="2511188"/>
            </a:xfrm>
            <a:custGeom>
              <a:avLst/>
              <a:gdLst>
                <a:gd name="connsiteX0" fmla="*/ 1067176 w 2207401"/>
                <a:gd name="connsiteY0" fmla="*/ 0 h 2511188"/>
                <a:gd name="connsiteX1" fmla="*/ 2207401 w 2207401"/>
                <a:gd name="connsiteY1" fmla="*/ 0 h 2511188"/>
                <a:gd name="connsiteX2" fmla="*/ 0 w 2207401"/>
                <a:gd name="connsiteY2" fmla="*/ 2511188 h 2511188"/>
              </a:gdLst>
              <a:ahLst/>
              <a:cxnLst>
                <a:cxn ang="0">
                  <a:pos x="connsiteX0" y="connsiteY0"/>
                </a:cxn>
                <a:cxn ang="0">
                  <a:pos x="connsiteX1" y="connsiteY1"/>
                </a:cxn>
                <a:cxn ang="0">
                  <a:pos x="connsiteX2" y="connsiteY2"/>
                </a:cxn>
              </a:cxnLst>
              <a:rect l="l" t="t" r="r" b="b"/>
              <a:pathLst>
                <a:path w="2207401" h="2511188">
                  <a:moveTo>
                    <a:pt x="1067176" y="0"/>
                  </a:moveTo>
                  <a:lnTo>
                    <a:pt x="2207401" y="0"/>
                  </a:lnTo>
                  <a:lnTo>
                    <a:pt x="0" y="2511188"/>
                  </a:ln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2" name="TextBox 11">
            <a:extLst>
              <a:ext uri="{FF2B5EF4-FFF2-40B4-BE49-F238E27FC236}">
                <a16:creationId xmlns:a16="http://schemas.microsoft.com/office/drawing/2014/main" id="{E0F19999-B9F0-4A12-A9CE-C3145D7BDDE7}"/>
              </a:ext>
            </a:extLst>
          </p:cNvPr>
          <p:cNvSpPr txBox="1"/>
          <p:nvPr/>
        </p:nvSpPr>
        <p:spPr>
          <a:xfrm>
            <a:off x="5223803" y="592352"/>
            <a:ext cx="2809875" cy="461665"/>
          </a:xfrm>
          <a:prstGeom prst="rect">
            <a:avLst/>
          </a:prstGeom>
          <a:noFill/>
        </p:spPr>
        <p:txBody>
          <a:bodyPr wrap="square" rtlCol="0">
            <a:spAutoFit/>
          </a:bodyPr>
          <a:lstStyle/>
          <a:p>
            <a:r>
              <a:rPr lang="en-US" sz="2400" b="1" dirty="0">
                <a:solidFill>
                  <a:schemeClr val="bg1"/>
                </a:solidFill>
                <a:latin typeface="+mj-lt"/>
              </a:rPr>
              <a:t>The Process</a:t>
            </a:r>
            <a:endParaRPr lang="en-ID" sz="2400" b="1" dirty="0">
              <a:solidFill>
                <a:schemeClr val="bg1"/>
              </a:solidFill>
              <a:latin typeface="+mj-lt"/>
            </a:endParaRPr>
          </a:p>
        </p:txBody>
      </p:sp>
      <p:sp>
        <p:nvSpPr>
          <p:cNvPr id="14" name="TextBox 13"/>
          <p:cNvSpPr txBox="1"/>
          <p:nvPr/>
        </p:nvSpPr>
        <p:spPr>
          <a:xfrm flipH="1">
            <a:off x="5348580" y="1160920"/>
            <a:ext cx="3285378" cy="3203185"/>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Whether that’s aiming with accuracy in an FPS or maximizing actions-per-minute in an RTS, the skills you gain from learning a game’s mechanics never lose their importance.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Professional players will practice their mechanics to stay sharp but they will make very small improvements. If you’re just starting out a game, you will improve dramatically with practice, especially if you stay consistent.</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Once you’ve pretty much mastered the mechanics of a game, this is the time to research higher, overarching strategies of a game. There is a lot of knowledge to be gained from watching professional Twitch streamers as well as joining a game’s community to talk to other players. </a:t>
            </a:r>
          </a:p>
        </p:txBody>
      </p:sp>
      <p:sp>
        <p:nvSpPr>
          <p:cNvPr id="13" name="Isosceles Triangle 12">
            <a:extLst>
              <a:ext uri="{FF2B5EF4-FFF2-40B4-BE49-F238E27FC236}">
                <a16:creationId xmlns:a16="http://schemas.microsoft.com/office/drawing/2014/main" id="{D11886A9-CD5B-4ABC-9781-8A4BC6BD11DA}"/>
              </a:ext>
            </a:extLst>
          </p:cNvPr>
          <p:cNvSpPr/>
          <p:nvPr/>
        </p:nvSpPr>
        <p:spPr>
          <a:xfrm rot="1420415">
            <a:off x="8711047" y="4785317"/>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Donut 23">
            <a:extLst>
              <a:ext uri="{FF2B5EF4-FFF2-40B4-BE49-F238E27FC236}">
                <a16:creationId xmlns:a16="http://schemas.microsoft.com/office/drawing/2014/main" id="{1835C38C-E615-4126-89F0-7B21A8086B21}"/>
              </a:ext>
            </a:extLst>
          </p:cNvPr>
          <p:cNvSpPr/>
          <p:nvPr/>
        </p:nvSpPr>
        <p:spPr>
          <a:xfrm>
            <a:off x="8305555" y="4406678"/>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22" name="Multiply 21">
            <a:extLst>
              <a:ext uri="{FF2B5EF4-FFF2-40B4-BE49-F238E27FC236}">
                <a16:creationId xmlns:a16="http://schemas.microsoft.com/office/drawing/2014/main" id="{6B5A3AB5-14E5-4B5A-91DF-05ED52798F53}"/>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3" name="Multiply 21">
            <a:extLst>
              <a:ext uri="{FF2B5EF4-FFF2-40B4-BE49-F238E27FC236}">
                <a16:creationId xmlns:a16="http://schemas.microsoft.com/office/drawing/2014/main" id="{6494CF3A-2089-4088-84B7-D675967AFA2F}"/>
              </a:ext>
            </a:extLst>
          </p:cNvPr>
          <p:cNvSpPr/>
          <p:nvPr/>
        </p:nvSpPr>
        <p:spPr>
          <a:xfrm rot="2700000">
            <a:off x="4026744" y="736443"/>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0317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3" grpId="0" animBg="1"/>
      <p:bldP spid="19"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0F19999-B9F0-4A12-A9CE-C3145D7BDDE7}"/>
              </a:ext>
            </a:extLst>
          </p:cNvPr>
          <p:cNvSpPr txBox="1"/>
          <p:nvPr/>
        </p:nvSpPr>
        <p:spPr>
          <a:xfrm>
            <a:off x="5641066" y="529390"/>
            <a:ext cx="2809875" cy="830997"/>
          </a:xfrm>
          <a:prstGeom prst="rect">
            <a:avLst/>
          </a:prstGeom>
          <a:noFill/>
        </p:spPr>
        <p:txBody>
          <a:bodyPr wrap="square" rtlCol="0">
            <a:spAutoFit/>
          </a:bodyPr>
          <a:lstStyle/>
          <a:p>
            <a:r>
              <a:rPr lang="en-US" sz="2400" b="1" dirty="0">
                <a:solidFill>
                  <a:schemeClr val="bg1"/>
                </a:solidFill>
                <a:latin typeface="+mj-lt"/>
              </a:rPr>
              <a:t>GAMING EQUIPMENT</a:t>
            </a:r>
            <a:endParaRPr lang="en-ID" sz="2400" b="1" dirty="0">
              <a:solidFill>
                <a:schemeClr val="bg1"/>
              </a:solidFill>
              <a:latin typeface="+mj-lt"/>
            </a:endParaRPr>
          </a:p>
        </p:txBody>
      </p:sp>
      <p:sp>
        <p:nvSpPr>
          <p:cNvPr id="7" name="TextBox 6"/>
          <p:cNvSpPr txBox="1"/>
          <p:nvPr/>
        </p:nvSpPr>
        <p:spPr>
          <a:xfrm flipH="1">
            <a:off x="5688579" y="1167124"/>
            <a:ext cx="2979172" cy="2510687"/>
          </a:xfrm>
          <a:prstGeom prst="rect">
            <a:avLst/>
          </a:prstGeom>
          <a:noFill/>
        </p:spPr>
        <p:txBody>
          <a:bodyPr wrap="square" lIns="0" tIns="0" rIns="0" bIns="0" rtlCol="0">
            <a:spAutoFit/>
          </a:bodyPr>
          <a:lstStyle/>
          <a:p>
            <a:pPr>
              <a:lnSpc>
                <a:spcPct val="150000"/>
              </a:lnSpc>
            </a:pPr>
            <a:r>
              <a:rPr lang="en-US" sz="1000" dirty="0">
                <a:solidFill>
                  <a:schemeClr val="bg1"/>
                </a:solidFill>
                <a:ea typeface="Lato regular" panose="020F0502020204030203" pitchFamily="34" charset="0"/>
                <a:cs typeface="Lato regular" panose="020F0502020204030203" pitchFamily="34" charset="0"/>
              </a:rPr>
              <a:t>Before you can do any of this, however, you need to make sure you have the right gear. Starting with peripherals- a good gaming mouse and mechanical keyboard. </a:t>
            </a:r>
          </a:p>
          <a:p>
            <a:pPr>
              <a:lnSpc>
                <a:spcPct val="150000"/>
              </a:lnSpc>
            </a:pPr>
            <a:endParaRPr lang="en-US" sz="1000" dirty="0">
              <a:solidFill>
                <a:schemeClr val="bg1"/>
              </a:solidFill>
              <a:ea typeface="Lato regular" panose="020F0502020204030203" pitchFamily="34" charset="0"/>
              <a:cs typeface="Lato regular" panose="020F0502020204030203" pitchFamily="34" charset="0"/>
            </a:endParaRPr>
          </a:p>
          <a:p>
            <a:pPr>
              <a:lnSpc>
                <a:spcPct val="150000"/>
              </a:lnSpc>
            </a:pPr>
            <a:r>
              <a:rPr lang="en-US" sz="1000" dirty="0">
                <a:solidFill>
                  <a:schemeClr val="bg1"/>
                </a:solidFill>
                <a:ea typeface="Lato regular" panose="020F0502020204030203" pitchFamily="34" charset="0"/>
                <a:cs typeface="Lato regular" panose="020F0502020204030203" pitchFamily="34" charset="0"/>
              </a:rPr>
              <a:t>Whichever peripherals you choose, make sure it feels just right. You’ll be using it a lot, and it’s a good practice to use the same mouse and the same keyboard every game. Just like you develop a relationship with other things in life that are familiar to you, it’s important to become used to whatever peripherals you are using. </a:t>
            </a:r>
          </a:p>
        </p:txBody>
      </p:sp>
      <p:sp>
        <p:nvSpPr>
          <p:cNvPr id="8" name="Right Arrow 7"/>
          <p:cNvSpPr/>
          <p:nvPr/>
        </p:nvSpPr>
        <p:spPr>
          <a:xfrm>
            <a:off x="5968757" y="4256363"/>
            <a:ext cx="317744" cy="857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extBox 8"/>
          <p:cNvSpPr txBox="1"/>
          <p:nvPr/>
        </p:nvSpPr>
        <p:spPr>
          <a:xfrm flipH="1">
            <a:off x="6345914" y="4227836"/>
            <a:ext cx="1174994" cy="138499"/>
          </a:xfrm>
          <a:prstGeom prst="rect">
            <a:avLst/>
          </a:prstGeom>
          <a:noFill/>
        </p:spPr>
        <p:txBody>
          <a:bodyPr wrap="square" lIns="0" tIns="0" rIns="0" bIns="0" rtlCol="0">
            <a:spAutoFit/>
          </a:bodyPr>
          <a:lstStyle/>
          <a:p>
            <a:r>
              <a:rPr lang="en-US" sz="900" b="1" spc="225" dirty="0">
                <a:solidFill>
                  <a:schemeClr val="bg1"/>
                </a:solidFill>
                <a:ea typeface="Lato regular" panose="020F0502020204030203" pitchFamily="34" charset="0"/>
                <a:cs typeface="Lato regular" panose="020F0502020204030203" pitchFamily="34" charset="0"/>
              </a:rPr>
              <a:t>NEXT GAME</a:t>
            </a:r>
          </a:p>
        </p:txBody>
      </p:sp>
      <p:sp>
        <p:nvSpPr>
          <p:cNvPr id="14" name="Isosceles Triangle 13">
            <a:extLst>
              <a:ext uri="{FF2B5EF4-FFF2-40B4-BE49-F238E27FC236}">
                <a16:creationId xmlns:a16="http://schemas.microsoft.com/office/drawing/2014/main" id="{C5D56A46-D4AB-40FE-9756-DFB61F0D96EA}"/>
              </a:ext>
            </a:extLst>
          </p:cNvPr>
          <p:cNvSpPr/>
          <p:nvPr/>
        </p:nvSpPr>
        <p:spPr>
          <a:xfrm rot="1420415">
            <a:off x="8707658" y="171623"/>
            <a:ext cx="197745" cy="170470"/>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Donut 23">
            <a:extLst>
              <a:ext uri="{FF2B5EF4-FFF2-40B4-BE49-F238E27FC236}">
                <a16:creationId xmlns:a16="http://schemas.microsoft.com/office/drawing/2014/main" id="{1E93DA7F-6198-4A80-ABD0-410D35904931}"/>
              </a:ext>
            </a:extLst>
          </p:cNvPr>
          <p:cNvSpPr/>
          <p:nvPr/>
        </p:nvSpPr>
        <p:spPr>
          <a:xfrm>
            <a:off x="8302166" y="-207017"/>
            <a:ext cx="1008729" cy="1008729"/>
          </a:xfrm>
          <a:prstGeom prst="donut">
            <a:avLst>
              <a:gd name="adj" fmla="val 17021"/>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16" name="Multiply 21">
            <a:extLst>
              <a:ext uri="{FF2B5EF4-FFF2-40B4-BE49-F238E27FC236}">
                <a16:creationId xmlns:a16="http://schemas.microsoft.com/office/drawing/2014/main" id="{9ADCF2FE-1ABA-4F37-8CCE-BF83B99B2230}"/>
              </a:ext>
            </a:extLst>
          </p:cNvPr>
          <p:cNvSpPr/>
          <p:nvPr/>
        </p:nvSpPr>
        <p:spPr>
          <a:xfrm>
            <a:off x="251036" y="2918417"/>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1" name="Picture Placeholder 10">
            <a:extLst>
              <a:ext uri="{FF2B5EF4-FFF2-40B4-BE49-F238E27FC236}">
                <a16:creationId xmlns:a16="http://schemas.microsoft.com/office/drawing/2014/main" id="{4A1353ED-DC9B-43F4-A99F-5203AD014A91}"/>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5635" r="18820"/>
          <a:stretch/>
        </p:blipFill>
        <p:spPr>
          <a:xfrm>
            <a:off x="0" y="514350"/>
            <a:ext cx="5238750" cy="4629150"/>
          </a:xfrm>
        </p:spPr>
      </p:pic>
      <p:sp>
        <p:nvSpPr>
          <p:cNvPr id="17" name="Multiply 21">
            <a:extLst>
              <a:ext uri="{FF2B5EF4-FFF2-40B4-BE49-F238E27FC236}">
                <a16:creationId xmlns:a16="http://schemas.microsoft.com/office/drawing/2014/main" id="{E9A58C2F-92A4-4204-9013-A53A9C79AD90}"/>
              </a:ext>
            </a:extLst>
          </p:cNvPr>
          <p:cNvSpPr/>
          <p:nvPr/>
        </p:nvSpPr>
        <p:spPr>
          <a:xfrm rot="2700000">
            <a:off x="962101" y="336829"/>
            <a:ext cx="385122" cy="385122"/>
          </a:xfrm>
          <a:prstGeom prst="mathMultiply">
            <a:avLst>
              <a:gd name="adj1" fmla="val 161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 name="Freeform 3"/>
          <p:cNvSpPr/>
          <p:nvPr/>
        </p:nvSpPr>
        <p:spPr>
          <a:xfrm>
            <a:off x="2330819" y="3282744"/>
            <a:ext cx="2252701" cy="1860757"/>
          </a:xfrm>
          <a:custGeom>
            <a:avLst/>
            <a:gdLst>
              <a:gd name="connsiteX0" fmla="*/ 1906207 w 1906207"/>
              <a:gd name="connsiteY0" fmla="*/ 0 h 1574549"/>
              <a:gd name="connsiteX1" fmla="*/ 1385720 w 1906207"/>
              <a:gd name="connsiteY1" fmla="*/ 1574549 h 1574549"/>
              <a:gd name="connsiteX2" fmla="*/ 0 w 1906207"/>
              <a:gd name="connsiteY2" fmla="*/ 1574549 h 1574549"/>
            </a:gdLst>
            <a:ahLst/>
            <a:cxnLst>
              <a:cxn ang="0">
                <a:pos x="connsiteX0" y="connsiteY0"/>
              </a:cxn>
              <a:cxn ang="0">
                <a:pos x="connsiteX1" y="connsiteY1"/>
              </a:cxn>
              <a:cxn ang="0">
                <a:pos x="connsiteX2" y="connsiteY2"/>
              </a:cxn>
            </a:cxnLst>
            <a:rect l="l" t="t" r="r" b="b"/>
            <a:pathLst>
              <a:path w="1906207" h="1574549">
                <a:moveTo>
                  <a:pt x="1906207" y="0"/>
                </a:moveTo>
                <a:lnTo>
                  <a:pt x="1385720" y="1574549"/>
                </a:lnTo>
                <a:lnTo>
                  <a:pt x="0" y="157454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74272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P spid="14" grpId="0" animBg="1"/>
      <p:bldP spid="15" grpId="0" animBg="1"/>
      <p:bldP spid="16" grpId="0" animBg="1"/>
      <p:bldP spid="17" grpId="0" animBg="1"/>
      <p:bldP spid="4" grpId="0" animBg="1"/>
    </p:bldLst>
  </p:timing>
</p:sld>
</file>

<file path=ppt/theme/theme1.xml><?xml version="1.0" encoding="utf-8"?>
<a:theme xmlns:a="http://schemas.openxmlformats.org/drawingml/2006/main" name="Facet">
  <a:themeElements>
    <a:clrScheme name="USF Colors">
      <a:dk1>
        <a:srgbClr val="005432"/>
      </a:dk1>
      <a:lt1>
        <a:srgbClr val="FFFFFF"/>
      </a:lt1>
      <a:dk2>
        <a:srgbClr val="006747"/>
      </a:dk2>
      <a:lt2>
        <a:srgbClr val="EAE5EB"/>
      </a:lt2>
      <a:accent1>
        <a:srgbClr val="DBE442"/>
      </a:accent1>
      <a:accent2>
        <a:srgbClr val="9CCB3B"/>
      </a:accent2>
      <a:accent3>
        <a:srgbClr val="009374"/>
      </a:accent3>
      <a:accent4>
        <a:srgbClr val="80B0A6"/>
      </a:accent4>
      <a:accent5>
        <a:srgbClr val="006484"/>
      </a:accent5>
      <a:accent6>
        <a:srgbClr val="CAD2D8"/>
      </a:accent6>
      <a:hlink>
        <a:srgbClr val="7E96A0"/>
      </a:hlink>
      <a:folHlink>
        <a:srgbClr val="466069"/>
      </a:folHlink>
    </a:clrScheme>
    <a:fontScheme name="Custom 2">
      <a:majorFont>
        <a:latin typeface="Gobold Bold"/>
        <a:ea typeface=""/>
        <a:cs typeface=""/>
      </a:majorFont>
      <a:minorFont>
        <a:latin typeface="Trade Gothic LT Std Bold"/>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owerpoint1" id="{10398FA8-F263-4E8C-AC3A-BA5ACD38E470}" vid="{6A69D34B-EE87-4BC8-A9B5-FE646E0EE5B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1723</TotalTime>
  <Words>1252</Words>
  <Application>Microsoft Office PowerPoint</Application>
  <PresentationFormat>On-screen Show (16:9)</PresentationFormat>
  <Paragraphs>81</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等线</vt:lpstr>
      <vt:lpstr>Arial</vt:lpstr>
      <vt:lpstr>Gobold Bold</vt:lpstr>
      <vt:lpstr>Trade Gothic LT Std Bold</vt:lpstr>
      <vt:lpstr>Trade Gothic LT Std Cn</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GiantDesign</dc:creator>
  <cp:lastModifiedBy>Olivia Schmidt</cp:lastModifiedBy>
  <cp:revision>106</cp:revision>
  <dcterms:created xsi:type="dcterms:W3CDTF">2019-11-17T17:43:39Z</dcterms:created>
  <dcterms:modified xsi:type="dcterms:W3CDTF">2021-07-20T02:02:13Z</dcterms:modified>
</cp:coreProperties>
</file>