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2"/>
  </p:notesMasterIdLst>
  <p:sldIdLst>
    <p:sldId id="256" r:id="rId2"/>
    <p:sldId id="259" r:id="rId3"/>
    <p:sldId id="260" r:id="rId4"/>
    <p:sldId id="264" r:id="rId5"/>
    <p:sldId id="262" r:id="rId6"/>
    <p:sldId id="284" r:id="rId7"/>
    <p:sldId id="258" r:id="rId8"/>
    <p:sldId id="274" r:id="rId9"/>
    <p:sldId id="261" r:id="rId10"/>
    <p:sldId id="285"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166" d="100"/>
          <a:sy n="166" d="100"/>
        </p:scale>
        <p:origin x="403"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2"/>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60857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0"/>
            <a:ext cx="8653557" cy="3296508"/>
          </a:xfrm>
          <a:custGeom>
            <a:avLst/>
            <a:gdLst>
              <a:gd name="connsiteX0" fmla="*/ 0 w 11538076"/>
              <a:gd name="connsiteY0" fmla="*/ 0 h 4395344"/>
              <a:gd name="connsiteX1" fmla="*/ 11538076 w 11538076"/>
              <a:gd name="connsiteY1" fmla="*/ 0 h 4395344"/>
              <a:gd name="connsiteX2" fmla="*/ 4287423 w 11538076"/>
              <a:gd name="connsiteY2" fmla="*/ 4395344 h 4395344"/>
              <a:gd name="connsiteX3" fmla="*/ 0 w 11538076"/>
              <a:gd name="connsiteY3" fmla="*/ 3374885 h 4395344"/>
            </a:gdLst>
            <a:ahLst/>
            <a:cxnLst>
              <a:cxn ang="0">
                <a:pos x="connsiteX0" y="connsiteY0"/>
              </a:cxn>
              <a:cxn ang="0">
                <a:pos x="connsiteX1" y="connsiteY1"/>
              </a:cxn>
              <a:cxn ang="0">
                <a:pos x="connsiteX2" y="connsiteY2"/>
              </a:cxn>
              <a:cxn ang="0">
                <a:pos x="connsiteX3" y="connsiteY3"/>
              </a:cxn>
            </a:cxnLst>
            <a:rect l="l" t="t" r="r" b="b"/>
            <a:pathLst>
              <a:path w="11538076" h="4395344">
                <a:moveTo>
                  <a:pt x="0" y="0"/>
                </a:moveTo>
                <a:lnTo>
                  <a:pt x="11538076" y="0"/>
                </a:lnTo>
                <a:lnTo>
                  <a:pt x="4287423" y="4395344"/>
                </a:lnTo>
                <a:lnTo>
                  <a:pt x="0" y="33748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469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717850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3886202" cy="5143502"/>
          </a:xfrm>
          <a:custGeom>
            <a:avLst/>
            <a:gdLst>
              <a:gd name="connsiteX0" fmla="*/ 0 w 5181603"/>
              <a:gd name="connsiteY0" fmla="*/ 0 h 6858003"/>
              <a:gd name="connsiteX1" fmla="*/ 4145283 w 5181603"/>
              <a:gd name="connsiteY1" fmla="*/ 0 h 6858003"/>
              <a:gd name="connsiteX2" fmla="*/ 5181603 w 5181603"/>
              <a:gd name="connsiteY2" fmla="*/ 6858003 h 6858003"/>
              <a:gd name="connsiteX3" fmla="*/ 0 w 5181603"/>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81603" h="6858003">
                <a:moveTo>
                  <a:pt x="0" y="0"/>
                </a:moveTo>
                <a:lnTo>
                  <a:pt x="4145283" y="0"/>
                </a:lnTo>
                <a:lnTo>
                  <a:pt x="5181603"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17781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30" r:id="rId18"/>
    <p:sldLayoutId id="2147483931" r:id="rId19"/>
    <p:sldLayoutId id="2147483932" r:id="rId20"/>
    <p:sldLayoutId id="2147483933" r:id="rId21"/>
    <p:sldLayoutId id="2147483934" r:id="rId22"/>
    <p:sldLayoutId id="2147483935" r:id="rId23"/>
    <p:sldLayoutId id="2147483941" r:id="rId24"/>
    <p:sldLayoutId id="2147483944" r:id="rId25"/>
    <p:sldLayoutId id="2147483660" r:id="rId26"/>
    <p:sldLayoutId id="2147483665" r:id="rId27"/>
    <p:sldLayoutId id="2147483673" r:id="rId28"/>
    <p:sldLayoutId id="2147483677" r:id="rId29"/>
    <p:sldLayoutId id="2147483678" r:id="rId30"/>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9.xml"/><Relationship Id="rId5" Type="http://schemas.openxmlformats.org/officeDocument/2006/relationships/image" Target="../media/image8.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41321" y="1271497"/>
            <a:ext cx="4385006" cy="1200329"/>
          </a:xfrm>
          <a:prstGeom prst="rect">
            <a:avLst/>
          </a:prstGeom>
          <a:noFill/>
        </p:spPr>
        <p:txBody>
          <a:bodyPr wrap="square" rtlCol="0">
            <a:spAutoFit/>
          </a:bodyPr>
          <a:lstStyle/>
          <a:p>
            <a:pPr algn="r"/>
            <a:r>
              <a:rPr lang="en-US" sz="3600" b="1" dirty="0">
                <a:solidFill>
                  <a:schemeClr val="bg1"/>
                </a:solidFill>
                <a:latin typeface="+mj-lt"/>
              </a:rPr>
              <a:t>Day 1: Game Genres in Esports</a:t>
            </a:r>
            <a:endParaRPr lang="en-ID" sz="3600" b="1" dirty="0">
              <a:solidFill>
                <a:schemeClr val="accent1"/>
              </a:solidFill>
              <a:latin typeface="+mj-lt"/>
            </a:endParaRPr>
          </a:p>
        </p:txBody>
      </p:sp>
      <p:sp>
        <p:nvSpPr>
          <p:cNvPr id="11" name="Rectangle 10"/>
          <p:cNvSpPr/>
          <p:nvPr/>
        </p:nvSpPr>
        <p:spPr>
          <a:xfrm>
            <a:off x="7112974" y="3440977"/>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338219" y="3440977"/>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2254"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1069406" y="688705"/>
            <a:ext cx="3346780" cy="461665"/>
          </a:xfrm>
          <a:prstGeom prst="rect">
            <a:avLst/>
          </a:prstGeom>
          <a:noFill/>
        </p:spPr>
        <p:txBody>
          <a:bodyPr wrap="square" rtlCol="0">
            <a:spAutoFit/>
          </a:bodyPr>
          <a:lstStyle/>
          <a:p>
            <a:r>
              <a:rPr lang="en-US" sz="2400" b="1" dirty="0">
                <a:solidFill>
                  <a:schemeClr val="bg1"/>
                </a:solidFill>
                <a:latin typeface="+mj-lt"/>
              </a:rPr>
              <a:t>Other Game Genres</a:t>
            </a:r>
            <a:endParaRPr lang="en-ID" sz="2400" b="1" dirty="0">
              <a:solidFill>
                <a:schemeClr val="bg1"/>
              </a:solidFill>
              <a:latin typeface="+mj-lt"/>
            </a:endParaRPr>
          </a:p>
        </p:txBody>
      </p:sp>
      <p:sp>
        <p:nvSpPr>
          <p:cNvPr id="11" name="TextBox 10"/>
          <p:cNvSpPr txBox="1"/>
          <p:nvPr/>
        </p:nvSpPr>
        <p:spPr>
          <a:xfrm flipH="1">
            <a:off x="525114" y="1512676"/>
            <a:ext cx="2495941" cy="184666"/>
          </a:xfrm>
          <a:prstGeom prst="rect">
            <a:avLst/>
          </a:prstGeom>
          <a:noFill/>
        </p:spPr>
        <p:txBody>
          <a:bodyPr wrap="square" lIns="0" tIns="0" rIns="0" bIns="0" rtlCol="0">
            <a:spAutoFit/>
          </a:bodyPr>
          <a:lstStyle/>
          <a:p>
            <a:r>
              <a:rPr lang="en-US" sz="1200" b="1" spc="225" dirty="0">
                <a:solidFill>
                  <a:schemeClr val="bg1"/>
                </a:solidFill>
                <a:ea typeface="Lato regular" panose="020F0502020204030203" pitchFamily="34" charset="0"/>
                <a:cs typeface="Lato regular" panose="020F0502020204030203" pitchFamily="34" charset="0"/>
              </a:rPr>
              <a:t>RPG (Role Playing Games)</a:t>
            </a:r>
          </a:p>
        </p:txBody>
      </p:sp>
      <p:sp>
        <p:nvSpPr>
          <p:cNvPr id="12" name="TextBox 11"/>
          <p:cNvSpPr txBox="1"/>
          <p:nvPr/>
        </p:nvSpPr>
        <p:spPr>
          <a:xfrm flipH="1">
            <a:off x="882338" y="1795402"/>
            <a:ext cx="2199341"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RPG games often put the player in the role of a character that grows in strength and experience over the course of the game by overcoming challenges.</a:t>
            </a:r>
          </a:p>
        </p:txBody>
      </p:sp>
      <p:sp>
        <p:nvSpPr>
          <p:cNvPr id="21" name="Multiply 21">
            <a:extLst>
              <a:ext uri="{FF2B5EF4-FFF2-40B4-BE49-F238E27FC236}">
                <a16:creationId xmlns:a16="http://schemas.microsoft.com/office/drawing/2014/main" id="{0BBBC46A-503F-4369-887F-72BB0513E9CE}"/>
              </a:ext>
            </a:extLst>
          </p:cNvPr>
          <p:cNvSpPr/>
          <p:nvPr/>
        </p:nvSpPr>
        <p:spPr>
          <a:xfrm>
            <a:off x="4533359" y="38262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876845" y="40987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4" y="3085965"/>
            <a:ext cx="3891071" cy="184666"/>
          </a:xfrm>
          <a:prstGeom prst="rect">
            <a:avLst/>
          </a:prstGeom>
          <a:noFill/>
        </p:spPr>
        <p:txBody>
          <a:bodyPr wrap="square" lIns="0" tIns="0" rIns="0" bIns="0" rtlCol="0">
            <a:spAutoFit/>
          </a:bodyPr>
          <a:lstStyle/>
          <a:p>
            <a:r>
              <a:rPr lang="en-US" sz="1200" b="1" spc="225" dirty="0">
                <a:solidFill>
                  <a:schemeClr val="bg1"/>
                </a:solidFill>
                <a:ea typeface="Lato regular" panose="020F0502020204030203" pitchFamily="34" charset="0"/>
                <a:cs typeface="Lato regular" panose="020F0502020204030203" pitchFamily="34" charset="0"/>
              </a:rPr>
              <a:t>MMO (Massively Multiplayer Online) </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82337" y="3455329"/>
            <a:ext cx="2199341"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massively multiplayer online game is a multiplayer online video game which is capable of supporting large numbers of players simultaneously. By necessity, they are played on the Internet. </a:t>
            </a:r>
          </a:p>
        </p:txBody>
      </p:sp>
      <p:sp>
        <p:nvSpPr>
          <p:cNvPr id="17" name="TextBox 16">
            <a:extLst>
              <a:ext uri="{FF2B5EF4-FFF2-40B4-BE49-F238E27FC236}">
                <a16:creationId xmlns:a16="http://schemas.microsoft.com/office/drawing/2014/main" id="{CB7429F9-9CC7-4F4B-A239-D6AF5CEDAE5F}"/>
              </a:ext>
            </a:extLst>
          </p:cNvPr>
          <p:cNvSpPr txBox="1"/>
          <p:nvPr/>
        </p:nvSpPr>
        <p:spPr>
          <a:xfrm>
            <a:off x="4670346" y="1671291"/>
            <a:ext cx="2235340" cy="954107"/>
          </a:xfrm>
          <a:prstGeom prst="rect">
            <a:avLst/>
          </a:prstGeom>
          <a:noFill/>
        </p:spPr>
        <p:txBody>
          <a:bodyPr wrap="square">
            <a:spAutoFit/>
          </a:bodyPr>
          <a:lstStyle/>
          <a:p>
            <a:pPr algn="ctr"/>
            <a:r>
              <a:rPr lang="en-US" sz="1400" dirty="0">
                <a:solidFill>
                  <a:schemeClr val="accent2"/>
                </a:solidFill>
              </a:rPr>
              <a:t>Common MMO Games:</a:t>
            </a:r>
          </a:p>
          <a:p>
            <a:pPr algn="ctr"/>
            <a:r>
              <a:rPr lang="en-US" sz="1400" dirty="0">
                <a:solidFill>
                  <a:schemeClr val="accent2"/>
                </a:solidFill>
              </a:rPr>
              <a:t>World of Warcraft</a:t>
            </a:r>
          </a:p>
          <a:p>
            <a:pPr algn="ctr"/>
            <a:r>
              <a:rPr lang="en-US" sz="1400" dirty="0">
                <a:solidFill>
                  <a:schemeClr val="accent2"/>
                </a:solidFill>
              </a:rPr>
              <a:t>Elder Scrolls Online</a:t>
            </a:r>
          </a:p>
          <a:p>
            <a:pPr algn="ctr"/>
            <a:r>
              <a:rPr lang="en-US" sz="1400" dirty="0">
                <a:solidFill>
                  <a:schemeClr val="accent2"/>
                </a:solidFill>
              </a:rPr>
              <a:t>Runescape</a:t>
            </a:r>
          </a:p>
        </p:txBody>
      </p:sp>
      <p:sp>
        <p:nvSpPr>
          <p:cNvPr id="18" name="Multiply 21">
            <a:extLst>
              <a:ext uri="{FF2B5EF4-FFF2-40B4-BE49-F238E27FC236}">
                <a16:creationId xmlns:a16="http://schemas.microsoft.com/office/drawing/2014/main" id="{12D82ACF-EC39-4A4A-BF79-CF5B39611CCF}"/>
              </a:ext>
            </a:extLst>
          </p:cNvPr>
          <p:cNvSpPr/>
          <p:nvPr/>
        </p:nvSpPr>
        <p:spPr>
          <a:xfrm>
            <a:off x="4533359" y="1512992"/>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TextBox 19">
            <a:extLst>
              <a:ext uri="{FF2B5EF4-FFF2-40B4-BE49-F238E27FC236}">
                <a16:creationId xmlns:a16="http://schemas.microsoft.com/office/drawing/2014/main" id="{75A941F2-95EA-4FA5-A2E9-74BB6A7F2906}"/>
              </a:ext>
            </a:extLst>
          </p:cNvPr>
          <p:cNvSpPr txBox="1"/>
          <p:nvPr/>
        </p:nvSpPr>
        <p:spPr>
          <a:xfrm>
            <a:off x="4631247" y="565707"/>
            <a:ext cx="2235340" cy="954107"/>
          </a:xfrm>
          <a:prstGeom prst="rect">
            <a:avLst/>
          </a:prstGeom>
          <a:noFill/>
        </p:spPr>
        <p:txBody>
          <a:bodyPr wrap="square">
            <a:spAutoFit/>
          </a:bodyPr>
          <a:lstStyle/>
          <a:p>
            <a:pPr algn="ctr"/>
            <a:r>
              <a:rPr lang="en-US" sz="1400" dirty="0">
                <a:solidFill>
                  <a:schemeClr val="accent2"/>
                </a:solidFill>
              </a:rPr>
              <a:t>Common RPG Games:</a:t>
            </a:r>
          </a:p>
          <a:p>
            <a:pPr algn="ctr"/>
            <a:r>
              <a:rPr lang="en-US" sz="1400" dirty="0">
                <a:solidFill>
                  <a:schemeClr val="accent2"/>
                </a:solidFill>
              </a:rPr>
              <a:t>The Witcher series</a:t>
            </a:r>
          </a:p>
          <a:p>
            <a:pPr algn="ctr"/>
            <a:r>
              <a:rPr lang="en-US" sz="1400" dirty="0">
                <a:solidFill>
                  <a:schemeClr val="accent2"/>
                </a:solidFill>
              </a:rPr>
              <a:t>Fallout series</a:t>
            </a:r>
          </a:p>
          <a:p>
            <a:pPr algn="ctr"/>
            <a:r>
              <a:rPr lang="en-US" sz="1400" dirty="0">
                <a:solidFill>
                  <a:schemeClr val="accent2"/>
                </a:solidFill>
              </a:rPr>
              <a:t>Final Fantasy series</a:t>
            </a:r>
          </a:p>
        </p:txBody>
      </p:sp>
      <p:pic>
        <p:nvPicPr>
          <p:cNvPr id="10" name="Picture Placeholder 9">
            <a:extLst>
              <a:ext uri="{FF2B5EF4-FFF2-40B4-BE49-F238E27FC236}">
                <a16:creationId xmlns:a16="http://schemas.microsoft.com/office/drawing/2014/main" id="{415A47F3-49B6-4551-B725-EB7009FCEE3D}"/>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591" t="337" r="30494" b="337"/>
          <a:stretch/>
        </p:blipFill>
        <p:spPr>
          <a:xfrm>
            <a:off x="5276576" y="874761"/>
            <a:ext cx="3867425" cy="4268739"/>
          </a:xfrm>
        </p:spPr>
      </p:pic>
      <p:sp>
        <p:nvSpPr>
          <p:cNvPr id="4" name="Freeform 3"/>
          <p:cNvSpPr/>
          <p:nvPr/>
        </p:nvSpPr>
        <p:spPr>
          <a:xfrm rot="21314969">
            <a:off x="7838101" y="1195385"/>
            <a:ext cx="1033232" cy="871532"/>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5431374" y="3487030"/>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5205781" y="3988968"/>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70667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500"/>
                                        <p:tgtEl>
                                          <p:spTgt spid="19"/>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21" grpId="0" animBg="1"/>
      <p:bldP spid="22" grpId="0" animBg="1"/>
      <p:bldP spid="23" grpId="0" animBg="1"/>
      <p:bldP spid="24" grpId="0" animBg="1"/>
      <p:bldP spid="19" grpId="0"/>
      <p:bldP spid="27" grpId="0"/>
      <p:bldP spid="18" grpId="0" animBg="1"/>
      <p:bldP spid="4" grpId="0" animBg="1"/>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39042453-9A91-4A1F-9B96-AEF5F532BE6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8194" b="18194"/>
          <a:stretch>
            <a:fillRect/>
          </a:stretch>
        </p:blipFill>
        <p:spPr/>
      </p:pic>
      <p:sp>
        <p:nvSpPr>
          <p:cNvPr id="4" name="Freeform 3"/>
          <p:cNvSpPr/>
          <p:nvPr/>
        </p:nvSpPr>
        <p:spPr>
          <a:xfrm>
            <a:off x="0" y="1"/>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6" name="TextBox 5">
            <a:extLst>
              <a:ext uri="{FF2B5EF4-FFF2-40B4-BE49-F238E27FC236}">
                <a16:creationId xmlns:a16="http://schemas.microsoft.com/office/drawing/2014/main" id="{E0F19999-B9F0-4A12-A9CE-C3145D7BDDE7}"/>
              </a:ext>
            </a:extLst>
          </p:cNvPr>
          <p:cNvSpPr txBox="1"/>
          <p:nvPr/>
        </p:nvSpPr>
        <p:spPr>
          <a:xfrm>
            <a:off x="636158" y="3241817"/>
            <a:ext cx="6581438" cy="461665"/>
          </a:xfrm>
          <a:prstGeom prst="rect">
            <a:avLst/>
          </a:prstGeom>
          <a:noFill/>
        </p:spPr>
        <p:txBody>
          <a:bodyPr wrap="square" rtlCol="0">
            <a:spAutoFit/>
          </a:bodyPr>
          <a:lstStyle/>
          <a:p>
            <a:r>
              <a:rPr lang="en-US" sz="2400" b="1" dirty="0">
                <a:solidFill>
                  <a:schemeClr val="bg1"/>
                </a:solidFill>
                <a:latin typeface="+mj-lt"/>
              </a:rPr>
              <a:t>RTS vs strategy?</a:t>
            </a:r>
            <a:endParaRPr lang="en-ID" sz="2400" b="1" dirty="0">
              <a:solidFill>
                <a:schemeClr val="bg1"/>
              </a:solidFill>
              <a:latin typeface="+mj-lt"/>
            </a:endParaRPr>
          </a:p>
        </p:txBody>
      </p:sp>
      <p:sp>
        <p:nvSpPr>
          <p:cNvPr id="7" name="TextBox 6"/>
          <p:cNvSpPr txBox="1"/>
          <p:nvPr/>
        </p:nvSpPr>
        <p:spPr>
          <a:xfrm flipH="1">
            <a:off x="882339" y="3791815"/>
            <a:ext cx="4122491"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Earlier today, we learned about how to be a strategic gamer across all types of game genres. RTS requires constant strategical thinking, rather than just game sense or game mechanic knowledge alone.</a:t>
            </a:r>
          </a:p>
        </p:txBody>
      </p:sp>
      <p:sp>
        <p:nvSpPr>
          <p:cNvPr id="13" name="Isosceles Triangle 12">
            <a:extLst>
              <a:ext uri="{FF2B5EF4-FFF2-40B4-BE49-F238E27FC236}">
                <a16:creationId xmlns:a16="http://schemas.microsoft.com/office/drawing/2014/main" id="{2A62FB5E-7B3E-473B-A6B4-127F26E2C08A}"/>
              </a:ext>
            </a:extLst>
          </p:cNvPr>
          <p:cNvSpPr/>
          <p:nvPr/>
        </p:nvSpPr>
        <p:spPr>
          <a:xfrm rot="1420415">
            <a:off x="7131014" y="2876722"/>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Donut 23">
            <a:extLst>
              <a:ext uri="{FF2B5EF4-FFF2-40B4-BE49-F238E27FC236}">
                <a16:creationId xmlns:a16="http://schemas.microsoft.com/office/drawing/2014/main" id="{2DB9EAC9-1A32-4A4B-9B6D-AA39D7C517B0}"/>
              </a:ext>
            </a:extLst>
          </p:cNvPr>
          <p:cNvSpPr/>
          <p:nvPr/>
        </p:nvSpPr>
        <p:spPr>
          <a:xfrm>
            <a:off x="6725522" y="2498083"/>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Multiply 21">
            <a:extLst>
              <a:ext uri="{FF2B5EF4-FFF2-40B4-BE49-F238E27FC236}">
                <a16:creationId xmlns:a16="http://schemas.microsoft.com/office/drawing/2014/main" id="{AB71A668-36F9-400A-9A2C-DDC4AF4A3498}"/>
              </a:ext>
            </a:extLst>
          </p:cNvPr>
          <p:cNvSpPr/>
          <p:nvPr/>
        </p:nvSpPr>
        <p:spPr>
          <a:xfrm>
            <a:off x="306176" y="2897654"/>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8" name="Multiply 21">
            <a:extLst>
              <a:ext uri="{FF2B5EF4-FFF2-40B4-BE49-F238E27FC236}">
                <a16:creationId xmlns:a16="http://schemas.microsoft.com/office/drawing/2014/main" id="{C2D8BC4E-E611-4A0F-BC36-BB12AB71D412}"/>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TextBox 19">
            <a:extLst>
              <a:ext uri="{FF2B5EF4-FFF2-40B4-BE49-F238E27FC236}">
                <a16:creationId xmlns:a16="http://schemas.microsoft.com/office/drawing/2014/main" id="{7EF3C155-B05A-40BC-B0AA-704528D1BE7F}"/>
              </a:ext>
            </a:extLst>
          </p:cNvPr>
          <p:cNvSpPr txBox="1"/>
          <p:nvPr/>
        </p:nvSpPr>
        <p:spPr>
          <a:xfrm>
            <a:off x="1152813" y="761621"/>
            <a:ext cx="6581438" cy="461665"/>
          </a:xfrm>
          <a:prstGeom prst="rect">
            <a:avLst/>
          </a:prstGeom>
          <a:noFill/>
        </p:spPr>
        <p:txBody>
          <a:bodyPr wrap="square" rtlCol="0">
            <a:spAutoFit/>
          </a:bodyPr>
          <a:lstStyle/>
          <a:p>
            <a:r>
              <a:rPr lang="en-US" sz="2400" b="1" dirty="0">
                <a:solidFill>
                  <a:schemeClr val="bg1"/>
                </a:solidFill>
                <a:latin typeface="+mj-lt"/>
              </a:rPr>
              <a:t>What are real time strategy (RTS) games?</a:t>
            </a:r>
            <a:endParaRPr lang="en-ID" sz="2400" b="1" dirty="0">
              <a:solidFill>
                <a:schemeClr val="bg1"/>
              </a:solidFill>
              <a:latin typeface="+mj-lt"/>
            </a:endParaRPr>
          </a:p>
        </p:txBody>
      </p:sp>
      <p:sp>
        <p:nvSpPr>
          <p:cNvPr id="21" name="TextBox 20">
            <a:extLst>
              <a:ext uri="{FF2B5EF4-FFF2-40B4-BE49-F238E27FC236}">
                <a16:creationId xmlns:a16="http://schemas.microsoft.com/office/drawing/2014/main" id="{A090F361-4DA6-42A4-B4AB-68E235FDAE3F}"/>
              </a:ext>
            </a:extLst>
          </p:cNvPr>
          <p:cNvSpPr txBox="1"/>
          <p:nvPr/>
        </p:nvSpPr>
        <p:spPr>
          <a:xfrm flipH="1">
            <a:off x="1426985" y="1280410"/>
            <a:ext cx="4122491"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Strategy games are games that emphasize long term planning, analytics, and skillful thinking in order to achieve victory. A player's decisions are important in determining the outcome of the game, and players are required to weigh the potential impact of multiple decisions in order to win. </a:t>
            </a:r>
          </a:p>
        </p:txBody>
      </p:sp>
      <p:sp>
        <p:nvSpPr>
          <p:cNvPr id="22" name="TextBox 21">
            <a:extLst>
              <a:ext uri="{FF2B5EF4-FFF2-40B4-BE49-F238E27FC236}">
                <a16:creationId xmlns:a16="http://schemas.microsoft.com/office/drawing/2014/main" id="{440E18F5-B974-463E-9B2E-08F233C5B7B5}"/>
              </a:ext>
            </a:extLst>
          </p:cNvPr>
          <p:cNvSpPr txBox="1"/>
          <p:nvPr/>
        </p:nvSpPr>
        <p:spPr>
          <a:xfrm>
            <a:off x="5982657" y="3823454"/>
            <a:ext cx="3000558" cy="738664"/>
          </a:xfrm>
          <a:prstGeom prst="rect">
            <a:avLst/>
          </a:prstGeom>
          <a:noFill/>
        </p:spPr>
        <p:txBody>
          <a:bodyPr wrap="square">
            <a:spAutoFit/>
          </a:bodyPr>
          <a:lstStyle/>
          <a:p>
            <a:pPr algn="ctr"/>
            <a:r>
              <a:rPr lang="en-US" sz="1400" dirty="0">
                <a:solidFill>
                  <a:schemeClr val="accent2"/>
                </a:solidFill>
              </a:rPr>
              <a:t>Common RTS games in esports:</a:t>
            </a:r>
          </a:p>
          <a:p>
            <a:pPr algn="ctr"/>
            <a:r>
              <a:rPr lang="en-US" sz="1400" dirty="0">
                <a:solidFill>
                  <a:schemeClr val="accent2"/>
                </a:solidFill>
              </a:rPr>
              <a:t>Starcraft </a:t>
            </a:r>
          </a:p>
          <a:p>
            <a:pPr algn="ctr"/>
            <a:r>
              <a:rPr lang="en-US" sz="1400" dirty="0">
                <a:solidFill>
                  <a:schemeClr val="accent2"/>
                </a:solidFill>
              </a:rPr>
              <a:t>Warcraft III</a:t>
            </a:r>
          </a:p>
        </p:txBody>
      </p:sp>
    </p:spTree>
    <p:extLst>
      <p:ext uri="{BB962C8B-B14F-4D97-AF65-F5344CB8AC3E}">
        <p14:creationId xmlns:p14="http://schemas.microsoft.com/office/powerpoint/2010/main" val="315405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P spid="16" grpId="0" animBg="1"/>
      <p:bldP spid="17" grpId="0" animBg="1"/>
      <p:bldP spid="18" grpId="0" animBg="1"/>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680378" y="722388"/>
            <a:ext cx="3805896" cy="461665"/>
          </a:xfrm>
          <a:prstGeom prst="rect">
            <a:avLst/>
          </a:prstGeom>
          <a:noFill/>
        </p:spPr>
        <p:txBody>
          <a:bodyPr wrap="square" rtlCol="0">
            <a:spAutoFit/>
          </a:bodyPr>
          <a:lstStyle/>
          <a:p>
            <a:r>
              <a:rPr lang="en-US" sz="2400" b="1" dirty="0">
                <a:solidFill>
                  <a:schemeClr val="bg1"/>
                </a:solidFill>
                <a:latin typeface="+mj-lt"/>
              </a:rPr>
              <a:t>What are fighting games?</a:t>
            </a:r>
            <a:endParaRPr lang="en-ID" sz="2400" b="1" dirty="0">
              <a:solidFill>
                <a:schemeClr val="bg1"/>
              </a:solidFill>
              <a:latin typeface="+mj-lt"/>
            </a:endParaRPr>
          </a:p>
        </p:txBody>
      </p:sp>
      <p:sp>
        <p:nvSpPr>
          <p:cNvPr id="10" name="TextBox 9"/>
          <p:cNvSpPr txBox="1"/>
          <p:nvPr/>
        </p:nvSpPr>
        <p:spPr>
          <a:xfrm flipH="1">
            <a:off x="826722" y="1339244"/>
            <a:ext cx="3240851" cy="204902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Fighting games are a form of action game in which two or more on-screen characters engage in combat. Fighting games frequently feature unarmed fighting but can also include fighting with weapons like swords or guns.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Fighting games were among the earliest games to be in tournaments, and now, the esports fighting game scene is thriving, with big annual professional events such as the Evolution Championship Series.</a:t>
            </a: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3"/>
          <a:stretch>
            <a:fillRect/>
          </a:stretch>
        </p:blipFill>
        <p:spPr>
          <a:xfrm>
            <a:off x="4653840" y="425713"/>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4"/>
          <a:stretch>
            <a:fillRect/>
          </a:stretch>
        </p:blipFill>
        <p:spPr>
          <a:xfrm>
            <a:off x="3623318" y="4003852"/>
            <a:ext cx="286537" cy="292633"/>
          </a:xfrm>
          <a:prstGeom prst="rect">
            <a:avLst/>
          </a:prstGeom>
        </p:spPr>
      </p:pic>
      <p:pic>
        <p:nvPicPr>
          <p:cNvPr id="15" name="Picture Placeholder 14">
            <a:extLst>
              <a:ext uri="{FF2B5EF4-FFF2-40B4-BE49-F238E27FC236}">
                <a16:creationId xmlns:a16="http://schemas.microsoft.com/office/drawing/2014/main" id="{68D4D113-2F95-46E3-8F5F-A2E169654AC7}"/>
              </a:ext>
            </a:extLst>
          </p:cNvPr>
          <p:cNvPicPr>
            <a:picLocks noGrp="1" noChangeAspect="1"/>
          </p:cNvPicPr>
          <p:nvPr>
            <p:ph type="pic" sz="quarter" idx="10"/>
          </p:nvPr>
        </p:nvPicPr>
        <p:blipFill rotWithShape="1">
          <a:blip r:embed="rId5">
            <a:extLst>
              <a:ext uri="{28A0092B-C50C-407E-A947-70E740481C1C}">
                <a14:useLocalDpi xmlns:a14="http://schemas.microsoft.com/office/drawing/2010/main" val="0"/>
              </a:ext>
            </a:extLst>
          </a:blip>
          <a:srcRect l="14000" r="36000"/>
          <a:stretch/>
        </p:blipFill>
        <p:spPr>
          <a:xfrm>
            <a:off x="4600575" y="0"/>
            <a:ext cx="4572000"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TextBox 15">
            <a:extLst>
              <a:ext uri="{FF2B5EF4-FFF2-40B4-BE49-F238E27FC236}">
                <a16:creationId xmlns:a16="http://schemas.microsoft.com/office/drawing/2014/main" id="{3A98176C-F783-4879-89A4-B52837D106B9}"/>
              </a:ext>
            </a:extLst>
          </p:cNvPr>
          <p:cNvSpPr txBox="1"/>
          <p:nvPr/>
        </p:nvSpPr>
        <p:spPr>
          <a:xfrm>
            <a:off x="745300" y="3673114"/>
            <a:ext cx="3000558" cy="954107"/>
          </a:xfrm>
          <a:prstGeom prst="rect">
            <a:avLst/>
          </a:prstGeom>
          <a:noFill/>
        </p:spPr>
        <p:txBody>
          <a:bodyPr wrap="square">
            <a:spAutoFit/>
          </a:bodyPr>
          <a:lstStyle/>
          <a:p>
            <a:pPr algn="ctr"/>
            <a:r>
              <a:rPr lang="en-US" sz="1400" dirty="0">
                <a:solidFill>
                  <a:schemeClr val="accent2"/>
                </a:solidFill>
              </a:rPr>
              <a:t>Common fighting games in esports:</a:t>
            </a:r>
          </a:p>
          <a:p>
            <a:pPr algn="ctr"/>
            <a:r>
              <a:rPr lang="en-US" sz="1400" dirty="0">
                <a:solidFill>
                  <a:schemeClr val="accent2"/>
                </a:solidFill>
              </a:rPr>
              <a:t>Street Fighter</a:t>
            </a:r>
          </a:p>
          <a:p>
            <a:pPr algn="ctr"/>
            <a:r>
              <a:rPr lang="en-US" sz="1400" dirty="0">
                <a:solidFill>
                  <a:schemeClr val="accent2"/>
                </a:solidFill>
              </a:rPr>
              <a:t>Tekken</a:t>
            </a:r>
          </a:p>
          <a:p>
            <a:pPr algn="ctr"/>
            <a:r>
              <a:rPr lang="en-US" sz="1400" dirty="0">
                <a:solidFill>
                  <a:schemeClr val="accent2"/>
                </a:solidFill>
              </a:rPr>
              <a:t>Soulcalibur</a:t>
            </a:r>
          </a:p>
        </p:txBody>
      </p:sp>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9D0E88-CAE2-469C-903D-2B03D30F4519}"/>
              </a:ext>
            </a:extLst>
          </p:cNvPr>
          <p:cNvSpPr/>
          <p:nvPr/>
        </p:nvSpPr>
        <p:spPr>
          <a:xfrm>
            <a:off x="762336" y="3187770"/>
            <a:ext cx="1919735" cy="1769390"/>
          </a:xfrm>
          <a:prstGeom prst="rect">
            <a:avLst/>
          </a:prstGeom>
          <a:blipFill dpi="0" rotWithShape="1">
            <a:blip r:embed="rId2">
              <a:alphaModFix amt="2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j-lt"/>
              </a:rPr>
              <a:t>What are shooter games?</a:t>
            </a:r>
          </a:p>
        </p:txBody>
      </p:sp>
      <p:sp>
        <p:nvSpPr>
          <p:cNvPr id="4" name="Freeform 3"/>
          <p:cNvSpPr/>
          <p:nvPr/>
        </p:nvSpPr>
        <p:spPr>
          <a:xfrm>
            <a:off x="3211075" y="-41724"/>
            <a:ext cx="5946126" cy="3265076"/>
          </a:xfrm>
          <a:custGeom>
            <a:avLst/>
            <a:gdLst>
              <a:gd name="connsiteX0" fmla="*/ 7269075 w 7910567"/>
              <a:gd name="connsiteY0" fmla="*/ 0 h 4390642"/>
              <a:gd name="connsiteX1" fmla="*/ 7910567 w 7910567"/>
              <a:gd name="connsiteY1" fmla="*/ 0 h 4390642"/>
              <a:gd name="connsiteX2" fmla="*/ 7910567 w 7910567"/>
              <a:gd name="connsiteY2" fmla="*/ 1724564 h 4390642"/>
              <a:gd name="connsiteX3" fmla="*/ 0 w 7910567"/>
              <a:gd name="connsiteY3" fmla="*/ 4390642 h 4390642"/>
            </a:gdLst>
            <a:ahLst/>
            <a:cxnLst>
              <a:cxn ang="0">
                <a:pos x="connsiteX0" y="connsiteY0"/>
              </a:cxn>
              <a:cxn ang="0">
                <a:pos x="connsiteX1" y="connsiteY1"/>
              </a:cxn>
              <a:cxn ang="0">
                <a:pos x="connsiteX2" y="connsiteY2"/>
              </a:cxn>
              <a:cxn ang="0">
                <a:pos x="connsiteX3" y="connsiteY3"/>
              </a:cxn>
            </a:cxnLst>
            <a:rect l="l" t="t" r="r" b="b"/>
            <a:pathLst>
              <a:path w="7910567" h="4390642">
                <a:moveTo>
                  <a:pt x="7269075" y="0"/>
                </a:moveTo>
                <a:lnTo>
                  <a:pt x="7910567" y="0"/>
                </a:lnTo>
                <a:lnTo>
                  <a:pt x="7910567" y="1724564"/>
                </a:lnTo>
                <a:lnTo>
                  <a:pt x="0" y="43906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5158144" flipH="1" flipV="1">
            <a:off x="3572334" y="3033263"/>
            <a:ext cx="235388" cy="751241"/>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p:cNvSpPr txBox="1"/>
          <p:nvPr/>
        </p:nvSpPr>
        <p:spPr>
          <a:xfrm flipH="1">
            <a:off x="5399605" y="3019730"/>
            <a:ext cx="3095407" cy="796885"/>
          </a:xfrm>
          <a:prstGeom prst="rect">
            <a:avLst/>
          </a:prstGeom>
          <a:noFill/>
        </p:spPr>
        <p:txBody>
          <a:bodyPr wrap="square" lIns="0" tIns="0" rIns="0" bIns="0" rtlCol="0">
            <a:spAutoFit/>
          </a:bodyPr>
          <a:lstStyle/>
          <a:p>
            <a:pPr>
              <a:lnSpc>
                <a:spcPct val="150000"/>
              </a:lnSpc>
            </a:pPr>
            <a:r>
              <a:rPr lang="en-US" sz="1200" dirty="0">
                <a:solidFill>
                  <a:schemeClr val="bg1"/>
                </a:solidFill>
                <a:ea typeface="Lato regular" panose="020F0502020204030203" pitchFamily="34" charset="0"/>
                <a:cs typeface="Lato regular" panose="020F0502020204030203" pitchFamily="34" charset="0"/>
              </a:rPr>
              <a:t>Shooters are a type of action game where players use various weapons (but mostly guns) to kill their opponents. </a:t>
            </a:r>
          </a:p>
        </p:txBody>
      </p:sp>
      <p:sp>
        <p:nvSpPr>
          <p:cNvPr id="14" name="Multiply 21">
            <a:extLst>
              <a:ext uri="{FF2B5EF4-FFF2-40B4-BE49-F238E27FC236}">
                <a16:creationId xmlns:a16="http://schemas.microsoft.com/office/drawing/2014/main" id="{6755F59B-1F4D-4C9E-988A-3D8BA6AD332C}"/>
              </a:ext>
            </a:extLst>
          </p:cNvPr>
          <p:cNvSpPr/>
          <p:nvPr/>
        </p:nvSpPr>
        <p:spPr>
          <a:xfrm>
            <a:off x="4898815" y="28382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Multiply 21">
            <a:extLst>
              <a:ext uri="{FF2B5EF4-FFF2-40B4-BE49-F238E27FC236}">
                <a16:creationId xmlns:a16="http://schemas.microsoft.com/office/drawing/2014/main" id="{B8F1343A-EB47-4F4F-A0A1-DB3F3E747913}"/>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9" name="Picture Placeholder 8">
            <a:extLst>
              <a:ext uri="{FF2B5EF4-FFF2-40B4-BE49-F238E27FC236}">
                <a16:creationId xmlns:a16="http://schemas.microsoft.com/office/drawing/2014/main" id="{D3383F44-EA83-427B-B6C3-B5F187C7CEEA}"/>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15064" b="15064"/>
          <a:stretch/>
        </p:blipFill>
        <p:spPr>
          <a:xfrm>
            <a:off x="0" y="0"/>
            <a:ext cx="8653557" cy="3200400"/>
          </a:xfrm>
        </p:spPr>
      </p:pic>
      <p:sp>
        <p:nvSpPr>
          <p:cNvPr id="17" name="TextBox 16">
            <a:extLst>
              <a:ext uri="{FF2B5EF4-FFF2-40B4-BE49-F238E27FC236}">
                <a16:creationId xmlns:a16="http://schemas.microsoft.com/office/drawing/2014/main" id="{94B11C21-C52E-435A-B4C8-1A822852B1BE}"/>
              </a:ext>
            </a:extLst>
          </p:cNvPr>
          <p:cNvSpPr txBox="1"/>
          <p:nvPr/>
        </p:nvSpPr>
        <p:spPr>
          <a:xfrm>
            <a:off x="5652999" y="4072465"/>
            <a:ext cx="3000558" cy="954107"/>
          </a:xfrm>
          <a:prstGeom prst="rect">
            <a:avLst/>
          </a:prstGeom>
          <a:noFill/>
        </p:spPr>
        <p:txBody>
          <a:bodyPr wrap="square">
            <a:spAutoFit/>
          </a:bodyPr>
          <a:lstStyle/>
          <a:p>
            <a:pPr algn="ctr"/>
            <a:r>
              <a:rPr lang="en-US" sz="1400" dirty="0">
                <a:solidFill>
                  <a:schemeClr val="accent2"/>
                </a:solidFill>
              </a:rPr>
              <a:t>Common shooter games in esports:</a:t>
            </a:r>
          </a:p>
          <a:p>
            <a:pPr algn="ctr"/>
            <a:r>
              <a:rPr lang="en-US" sz="1400" dirty="0">
                <a:solidFill>
                  <a:schemeClr val="accent2"/>
                </a:solidFill>
              </a:rPr>
              <a:t>Fortnite</a:t>
            </a:r>
          </a:p>
          <a:p>
            <a:pPr algn="ctr"/>
            <a:r>
              <a:rPr lang="en-US" sz="1400" dirty="0">
                <a:solidFill>
                  <a:schemeClr val="accent2"/>
                </a:solidFill>
              </a:rPr>
              <a:t>Counterstrike</a:t>
            </a:r>
          </a:p>
          <a:p>
            <a:pPr algn="ctr"/>
            <a:r>
              <a:rPr lang="en-US" sz="1400" dirty="0">
                <a:solidFill>
                  <a:schemeClr val="accent2"/>
                </a:solidFill>
              </a:rPr>
              <a:t>Overwatch</a:t>
            </a:r>
          </a:p>
        </p:txBody>
      </p:sp>
    </p:spTree>
    <p:extLst>
      <p:ext uri="{BB962C8B-B14F-4D97-AF65-F5344CB8AC3E}">
        <p14:creationId xmlns:p14="http://schemas.microsoft.com/office/powerpoint/2010/main" val="257499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sp>
        <p:nvSpPr>
          <p:cNvPr id="7" name="TextBox 6">
            <a:extLst>
              <a:ext uri="{FF2B5EF4-FFF2-40B4-BE49-F238E27FC236}">
                <a16:creationId xmlns:a16="http://schemas.microsoft.com/office/drawing/2014/main" id="{E0F19999-B9F0-4A12-A9CE-C3145D7BDDE7}"/>
              </a:ext>
            </a:extLst>
          </p:cNvPr>
          <p:cNvSpPr txBox="1"/>
          <p:nvPr/>
        </p:nvSpPr>
        <p:spPr>
          <a:xfrm>
            <a:off x="1069406" y="688705"/>
            <a:ext cx="3346780" cy="461665"/>
          </a:xfrm>
          <a:prstGeom prst="rect">
            <a:avLst/>
          </a:prstGeom>
          <a:noFill/>
        </p:spPr>
        <p:txBody>
          <a:bodyPr wrap="square" rtlCol="0">
            <a:spAutoFit/>
          </a:bodyPr>
          <a:lstStyle/>
          <a:p>
            <a:r>
              <a:rPr lang="en-US" sz="2400" b="1" dirty="0">
                <a:solidFill>
                  <a:schemeClr val="bg1"/>
                </a:solidFill>
                <a:latin typeface="+mj-lt"/>
              </a:rPr>
              <a:t>Types of Shooters</a:t>
            </a:r>
            <a:endParaRPr lang="en-ID" sz="2400" b="1" dirty="0">
              <a:solidFill>
                <a:schemeClr val="bg1"/>
              </a:solidFill>
              <a:latin typeface="+mj-lt"/>
            </a:endParaRPr>
          </a:p>
        </p:txBody>
      </p:sp>
      <p:sp>
        <p:nvSpPr>
          <p:cNvPr id="11" name="TextBox 10"/>
          <p:cNvSpPr txBox="1"/>
          <p:nvPr/>
        </p:nvSpPr>
        <p:spPr>
          <a:xfrm flipH="1">
            <a:off x="525115" y="1512676"/>
            <a:ext cx="1803739" cy="184666"/>
          </a:xfrm>
          <a:prstGeom prst="rect">
            <a:avLst/>
          </a:prstGeom>
          <a:noFill/>
        </p:spPr>
        <p:txBody>
          <a:bodyPr wrap="square" lIns="0" tIns="0" rIns="0" bIns="0" rtlCol="0">
            <a:spAutoFit/>
          </a:bodyPr>
          <a:lstStyle/>
          <a:p>
            <a:r>
              <a:rPr lang="en-US" sz="1200" b="1" spc="225" dirty="0">
                <a:solidFill>
                  <a:schemeClr val="bg1"/>
                </a:solidFill>
                <a:ea typeface="Lato regular" panose="020F0502020204030203" pitchFamily="34" charset="0"/>
                <a:cs typeface="Lato regular" panose="020F0502020204030203" pitchFamily="34" charset="0"/>
              </a:rPr>
              <a:t>First Person</a:t>
            </a:r>
          </a:p>
        </p:txBody>
      </p:sp>
      <p:sp>
        <p:nvSpPr>
          <p:cNvPr id="12" name="TextBox 11"/>
          <p:cNvSpPr txBox="1"/>
          <p:nvPr/>
        </p:nvSpPr>
        <p:spPr>
          <a:xfrm flipH="1">
            <a:off x="882338" y="1795402"/>
            <a:ext cx="2199341"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FPS games typically show the gamer's movements and provide a view of what an actual person would see and do in the game.</a:t>
            </a:r>
          </a:p>
        </p:txBody>
      </p:sp>
      <p:sp>
        <p:nvSpPr>
          <p:cNvPr id="21" name="Multiply 21">
            <a:extLst>
              <a:ext uri="{FF2B5EF4-FFF2-40B4-BE49-F238E27FC236}">
                <a16:creationId xmlns:a16="http://schemas.microsoft.com/office/drawing/2014/main" id="{0BBBC46A-503F-4369-887F-72BB0513E9CE}"/>
              </a:ext>
            </a:extLst>
          </p:cNvPr>
          <p:cNvSpPr/>
          <p:nvPr/>
        </p:nvSpPr>
        <p:spPr>
          <a:xfrm>
            <a:off x="4533359" y="91953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876845" y="40987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5" y="3085965"/>
            <a:ext cx="1803739" cy="184666"/>
          </a:xfrm>
          <a:prstGeom prst="rect">
            <a:avLst/>
          </a:prstGeom>
          <a:noFill/>
        </p:spPr>
        <p:txBody>
          <a:bodyPr wrap="square" lIns="0" tIns="0" rIns="0" bIns="0" rtlCol="0">
            <a:spAutoFit/>
          </a:bodyPr>
          <a:lstStyle/>
          <a:p>
            <a:r>
              <a:rPr lang="en-US" sz="1200" b="1" spc="225" dirty="0">
                <a:solidFill>
                  <a:schemeClr val="bg1"/>
                </a:solidFill>
                <a:ea typeface="Lato regular" panose="020F0502020204030203" pitchFamily="34" charset="0"/>
                <a:cs typeface="Lato regular" panose="020F0502020204030203" pitchFamily="34" charset="0"/>
              </a:rPr>
              <a:t>Third Person</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82337" y="3455329"/>
            <a:ext cx="2199341"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third-person shooter is a game focused on shooting where, instead of seeing through the main character’s eyes, you see the character from an external perspective (see picture to the right)</a:t>
            </a:r>
          </a:p>
        </p:txBody>
      </p:sp>
      <p:sp>
        <p:nvSpPr>
          <p:cNvPr id="30" name="TextBox 29">
            <a:extLst>
              <a:ext uri="{FF2B5EF4-FFF2-40B4-BE49-F238E27FC236}">
                <a16:creationId xmlns:a16="http://schemas.microsoft.com/office/drawing/2014/main" id="{4F5554FD-6597-459F-9B37-1F1506D75309}"/>
              </a:ext>
            </a:extLst>
          </p:cNvPr>
          <p:cNvSpPr txBox="1"/>
          <p:nvPr/>
        </p:nvSpPr>
        <p:spPr>
          <a:xfrm flipH="1">
            <a:off x="4976608" y="1157579"/>
            <a:ext cx="2171430"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There are two common perspectives: </a:t>
            </a:r>
            <a:r>
              <a:rPr lang="en-US" sz="1000" dirty="0">
                <a:solidFill>
                  <a:schemeClr val="accent2"/>
                </a:solidFill>
                <a:ea typeface="Lato regular" panose="020F0502020204030203" pitchFamily="34" charset="0"/>
                <a:cs typeface="Lato regular" panose="020F0502020204030203" pitchFamily="34" charset="0"/>
              </a:rPr>
              <a:t>first person </a:t>
            </a:r>
            <a:r>
              <a:rPr lang="en-US" sz="1000" dirty="0">
                <a:solidFill>
                  <a:schemeClr val="bg1"/>
                </a:solidFill>
                <a:ea typeface="Lato regular" panose="020F0502020204030203" pitchFamily="34" charset="0"/>
                <a:cs typeface="Lato regular" panose="020F0502020204030203" pitchFamily="34" charset="0"/>
              </a:rPr>
              <a:t>and </a:t>
            </a:r>
            <a:r>
              <a:rPr lang="en-US" sz="1000" dirty="0">
                <a:solidFill>
                  <a:schemeClr val="accent2"/>
                </a:solidFill>
                <a:ea typeface="Lato regular" panose="020F0502020204030203" pitchFamily="34" charset="0"/>
                <a:cs typeface="Lato regular" panose="020F0502020204030203" pitchFamily="34" charset="0"/>
              </a:rPr>
              <a:t>third person </a:t>
            </a:r>
            <a:r>
              <a:rPr lang="en-US" sz="1000" dirty="0">
                <a:solidFill>
                  <a:schemeClr val="bg1"/>
                </a:solidFill>
                <a:ea typeface="Lato regular" panose="020F0502020204030203" pitchFamily="34" charset="0"/>
                <a:cs typeface="Lato regular" panose="020F0502020204030203" pitchFamily="34" charset="0"/>
              </a:rPr>
              <a:t>but less commonly there are also side scrolling, top-down and ¾ shooters.</a:t>
            </a:r>
            <a:endParaRPr lang="en-US" sz="1000" dirty="0">
              <a:solidFill>
                <a:schemeClr val="accent1"/>
              </a:solidFill>
              <a:ea typeface="Lato regular" panose="020F0502020204030203" pitchFamily="34" charset="0"/>
              <a:cs typeface="Lato regular" panose="020F0502020204030203" pitchFamily="34" charset="0"/>
            </a:endParaRPr>
          </a:p>
        </p:txBody>
      </p:sp>
      <p:pic>
        <p:nvPicPr>
          <p:cNvPr id="9" name="Picture Placeholder 8">
            <a:extLst>
              <a:ext uri="{FF2B5EF4-FFF2-40B4-BE49-F238E27FC236}">
                <a16:creationId xmlns:a16="http://schemas.microsoft.com/office/drawing/2014/main" id="{1F758366-DF1E-4292-B65C-01606F128B61}"/>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2506" t="337" r="36581" b="337"/>
          <a:stretch/>
        </p:blipFill>
        <p:spPr>
          <a:xfrm>
            <a:off x="5276575" y="874761"/>
            <a:ext cx="3867425" cy="4268739"/>
          </a:xfrm>
        </p:spPr>
      </p:pic>
      <p:sp>
        <p:nvSpPr>
          <p:cNvPr id="4" name="Freeform 3"/>
          <p:cNvSpPr/>
          <p:nvPr/>
        </p:nvSpPr>
        <p:spPr>
          <a:xfrm rot="21314969">
            <a:off x="7560322" y="1206907"/>
            <a:ext cx="1338500" cy="1522707"/>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5431374" y="3487030"/>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5205781" y="3988968"/>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500"/>
                                        <p:tgtEl>
                                          <p:spTgt spid="19"/>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21" grpId="0" animBg="1"/>
      <p:bldP spid="22" grpId="0" animBg="1"/>
      <p:bldP spid="23" grpId="0" animBg="1"/>
      <p:bldP spid="24" grpId="0" animBg="1"/>
      <p:bldP spid="19" grpId="0"/>
      <p:bldP spid="27" grpId="0"/>
      <p:bldP spid="30" grpId="0"/>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ECF88D1C-C7DA-484F-9C6F-FE35FC0E85C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p:blipFill>
        <p:spPr>
          <a:xfrm>
            <a:off x="3077" y="0"/>
            <a:ext cx="9137846" cy="5143500"/>
          </a:xfrm>
          <a:blipFill dpi="0" rotWithShape="1">
            <a:blip r:embed="rId2"/>
            <a:srcRect/>
            <a:stretch>
              <a:fillRect/>
            </a:stretch>
          </a:blipFill>
        </p:spPr>
      </p:pic>
      <p:sp>
        <p:nvSpPr>
          <p:cNvPr id="4" name="Freeform 3"/>
          <p:cNvSpPr/>
          <p:nvPr/>
        </p:nvSpPr>
        <p:spPr>
          <a:xfrm>
            <a:off x="0" y="1788385"/>
            <a:ext cx="8345794" cy="3355115"/>
          </a:xfrm>
          <a:custGeom>
            <a:avLst/>
            <a:gdLst>
              <a:gd name="connsiteX0" fmla="*/ 6076125 w 9161715"/>
              <a:gd name="connsiteY0" fmla="*/ 0 h 4380195"/>
              <a:gd name="connsiteX1" fmla="*/ 9161715 w 9161715"/>
              <a:gd name="connsiteY1" fmla="*/ 4380195 h 4380195"/>
              <a:gd name="connsiteX2" fmla="*/ 0 w 9161715"/>
              <a:gd name="connsiteY2" fmla="*/ 4380195 h 4380195"/>
              <a:gd name="connsiteX3" fmla="*/ 0 w 9161715"/>
              <a:gd name="connsiteY3" fmla="*/ 1264990 h 4380195"/>
            </a:gdLst>
            <a:ahLst/>
            <a:cxnLst>
              <a:cxn ang="0">
                <a:pos x="connsiteX0" y="connsiteY0"/>
              </a:cxn>
              <a:cxn ang="0">
                <a:pos x="connsiteX1" y="connsiteY1"/>
              </a:cxn>
              <a:cxn ang="0">
                <a:pos x="connsiteX2" y="connsiteY2"/>
              </a:cxn>
              <a:cxn ang="0">
                <a:pos x="connsiteX3" y="connsiteY3"/>
              </a:cxn>
            </a:cxnLst>
            <a:rect l="l" t="t" r="r" b="b"/>
            <a:pathLst>
              <a:path w="9161715" h="4380195">
                <a:moveTo>
                  <a:pt x="6076125" y="0"/>
                </a:moveTo>
                <a:lnTo>
                  <a:pt x="9161715" y="4380195"/>
                </a:lnTo>
                <a:lnTo>
                  <a:pt x="0" y="4380195"/>
                </a:lnTo>
                <a:lnTo>
                  <a:pt x="0" y="126499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Box 4">
            <a:extLst>
              <a:ext uri="{FF2B5EF4-FFF2-40B4-BE49-F238E27FC236}">
                <a16:creationId xmlns:a16="http://schemas.microsoft.com/office/drawing/2014/main" id="{E0F19999-B9F0-4A12-A9CE-C3145D7BDDE7}"/>
              </a:ext>
            </a:extLst>
          </p:cNvPr>
          <p:cNvSpPr txBox="1"/>
          <p:nvPr/>
        </p:nvSpPr>
        <p:spPr>
          <a:xfrm>
            <a:off x="882339" y="2687584"/>
            <a:ext cx="3347621" cy="461665"/>
          </a:xfrm>
          <a:prstGeom prst="rect">
            <a:avLst/>
          </a:prstGeom>
          <a:noFill/>
        </p:spPr>
        <p:txBody>
          <a:bodyPr wrap="square" rtlCol="0">
            <a:spAutoFit/>
          </a:bodyPr>
          <a:lstStyle/>
          <a:p>
            <a:r>
              <a:rPr lang="en-US" sz="2400" b="1" dirty="0">
                <a:solidFill>
                  <a:schemeClr val="bg1"/>
                </a:solidFill>
                <a:latin typeface="+mj-lt"/>
              </a:rPr>
              <a:t>What are MOBAs?</a:t>
            </a:r>
            <a:endParaRPr lang="en-ID" sz="2400" b="1" dirty="0">
              <a:solidFill>
                <a:schemeClr val="bg1"/>
              </a:solidFill>
              <a:latin typeface="+mj-lt"/>
            </a:endParaRPr>
          </a:p>
        </p:txBody>
      </p:sp>
      <p:sp>
        <p:nvSpPr>
          <p:cNvPr id="15" name="Isosceles Triangle 14">
            <a:extLst>
              <a:ext uri="{FF2B5EF4-FFF2-40B4-BE49-F238E27FC236}">
                <a16:creationId xmlns:a16="http://schemas.microsoft.com/office/drawing/2014/main" id="{BEE3709F-455F-419B-BFF1-3B249D671BBC}"/>
              </a:ext>
            </a:extLst>
          </p:cNvPr>
          <p:cNvSpPr/>
          <p:nvPr/>
        </p:nvSpPr>
        <p:spPr>
          <a:xfrm rot="1420415">
            <a:off x="5319507" y="186520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Donut 23">
            <a:extLst>
              <a:ext uri="{FF2B5EF4-FFF2-40B4-BE49-F238E27FC236}">
                <a16:creationId xmlns:a16="http://schemas.microsoft.com/office/drawing/2014/main" id="{CC4A4D04-A954-4EFE-8F2D-10CDE797BC2D}"/>
              </a:ext>
            </a:extLst>
          </p:cNvPr>
          <p:cNvSpPr/>
          <p:nvPr/>
        </p:nvSpPr>
        <p:spPr>
          <a:xfrm>
            <a:off x="4914015" y="144607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Multiply 21">
            <a:extLst>
              <a:ext uri="{FF2B5EF4-FFF2-40B4-BE49-F238E27FC236}">
                <a16:creationId xmlns:a16="http://schemas.microsoft.com/office/drawing/2014/main" id="{BD1BB90D-D15C-4453-815C-B9B80AFAE0E1}"/>
              </a:ext>
            </a:extLst>
          </p:cNvPr>
          <p:cNvSpPr/>
          <p:nvPr/>
        </p:nvSpPr>
        <p:spPr>
          <a:xfrm>
            <a:off x="497217" y="247280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CF8CC8AA-5996-4005-9BFD-7B88A71D4103}"/>
              </a:ext>
            </a:extLst>
          </p:cNvPr>
          <p:cNvSpPr/>
          <p:nvPr/>
        </p:nvSpPr>
        <p:spPr>
          <a:xfrm rot="2700000">
            <a:off x="4627667" y="2803976"/>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4" name="TextBox 23">
            <a:extLst>
              <a:ext uri="{FF2B5EF4-FFF2-40B4-BE49-F238E27FC236}">
                <a16:creationId xmlns:a16="http://schemas.microsoft.com/office/drawing/2014/main" id="{B1D16ABD-3582-4B00-A319-890C2CE74F4F}"/>
              </a:ext>
            </a:extLst>
          </p:cNvPr>
          <p:cNvSpPr txBox="1"/>
          <p:nvPr/>
        </p:nvSpPr>
        <p:spPr>
          <a:xfrm>
            <a:off x="497218" y="3158666"/>
            <a:ext cx="3983494" cy="1910523"/>
          </a:xfrm>
          <a:prstGeom prst="rect">
            <a:avLst/>
          </a:prstGeom>
          <a:noFill/>
        </p:spPr>
        <p:txBody>
          <a:bodyPr wrap="square" rtlCol="0">
            <a:spAutoFit/>
          </a:bodyPr>
          <a:lstStyle/>
          <a:p>
            <a:pPr>
              <a:lnSpc>
                <a:spcPct val="150000"/>
              </a:lnSpc>
            </a:pPr>
            <a:r>
              <a:rPr lang="en-US" sz="1000" dirty="0">
                <a:solidFill>
                  <a:schemeClr val="bg1"/>
                </a:solidFill>
              </a:rPr>
              <a:t>MOBAs are typically team focused with being five players on a team each controlling a single "hero" unit.</a:t>
            </a:r>
          </a:p>
          <a:p>
            <a:pPr>
              <a:lnSpc>
                <a:spcPct val="150000"/>
              </a:lnSpc>
            </a:pPr>
            <a:r>
              <a:rPr lang="en-US" sz="1000" dirty="0">
                <a:solidFill>
                  <a:schemeClr val="bg1"/>
                </a:solidFill>
              </a:rPr>
              <a:t>Multiplayer online battle arena (MOBA) games are similar to real-time strategy games, but are different enough that they are considered a separate genre. In contrast to RTS games, MOBA games eliminate resource collecting and army building so there’s more emphasis on battle tactics.</a:t>
            </a:r>
          </a:p>
          <a:p>
            <a:pPr>
              <a:lnSpc>
                <a:spcPct val="150000"/>
              </a:lnSpc>
            </a:pPr>
            <a:endParaRPr lang="en-US" sz="1000" dirty="0">
              <a:solidFill>
                <a:schemeClr val="bg1"/>
              </a:solidFill>
            </a:endParaRPr>
          </a:p>
        </p:txBody>
      </p:sp>
      <p:sp>
        <p:nvSpPr>
          <p:cNvPr id="25" name="TextBox 24">
            <a:extLst>
              <a:ext uri="{FF2B5EF4-FFF2-40B4-BE49-F238E27FC236}">
                <a16:creationId xmlns:a16="http://schemas.microsoft.com/office/drawing/2014/main" id="{985BFBBE-AEF6-482F-A437-F97961AB7E31}"/>
              </a:ext>
            </a:extLst>
          </p:cNvPr>
          <p:cNvSpPr txBox="1"/>
          <p:nvPr/>
        </p:nvSpPr>
        <p:spPr>
          <a:xfrm>
            <a:off x="4547905" y="3268860"/>
            <a:ext cx="2235340" cy="1162777"/>
          </a:xfrm>
          <a:prstGeom prst="rect">
            <a:avLst/>
          </a:prstGeom>
          <a:noFill/>
        </p:spPr>
        <p:txBody>
          <a:bodyPr wrap="square">
            <a:spAutoFit/>
          </a:bodyPr>
          <a:lstStyle/>
          <a:p>
            <a:pPr algn="ctr"/>
            <a:r>
              <a:rPr lang="en-US" sz="1400" dirty="0">
                <a:solidFill>
                  <a:schemeClr val="accent2"/>
                </a:solidFill>
              </a:rPr>
              <a:t>Common MOBA games in esports:</a:t>
            </a:r>
          </a:p>
          <a:p>
            <a:pPr algn="ctr"/>
            <a:r>
              <a:rPr lang="en-US" sz="1400" dirty="0">
                <a:solidFill>
                  <a:schemeClr val="accent2"/>
                </a:solidFill>
              </a:rPr>
              <a:t>League of Legends</a:t>
            </a:r>
          </a:p>
          <a:p>
            <a:pPr algn="ctr"/>
            <a:r>
              <a:rPr lang="en-US" sz="1400" dirty="0">
                <a:solidFill>
                  <a:schemeClr val="accent2"/>
                </a:solidFill>
              </a:rPr>
              <a:t>Dota 2</a:t>
            </a:r>
          </a:p>
          <a:p>
            <a:pPr algn="ctr"/>
            <a:r>
              <a:rPr lang="en-US" sz="1400" dirty="0">
                <a:solidFill>
                  <a:schemeClr val="accent2"/>
                </a:solidFill>
              </a:rPr>
              <a:t>Smite</a:t>
            </a:r>
          </a:p>
        </p:txBody>
      </p:sp>
    </p:spTree>
    <p:extLst>
      <p:ext uri="{BB962C8B-B14F-4D97-AF65-F5344CB8AC3E}">
        <p14:creationId xmlns:p14="http://schemas.microsoft.com/office/powerpoint/2010/main" val="62822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5" grpId="0" animBg="1"/>
      <p:bldP spid="16" grpId="0" animBg="1"/>
      <p:bldP spid="17"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428" r="12428"/>
          <a:stretch/>
        </p:blipFill>
        <p:spPr>
          <a:xfrm>
            <a:off x="556593" y="656681"/>
            <a:ext cx="5102360" cy="3817912"/>
          </a:xfrm>
        </p:spPr>
      </p:pic>
      <p:sp>
        <p:nvSpPr>
          <p:cNvPr id="12" name="TextBox 11">
            <a:extLst>
              <a:ext uri="{FF2B5EF4-FFF2-40B4-BE49-F238E27FC236}">
                <a16:creationId xmlns:a16="http://schemas.microsoft.com/office/drawing/2014/main" id="{E0F19999-B9F0-4A12-A9CE-C3145D7BDDE7}"/>
              </a:ext>
            </a:extLst>
          </p:cNvPr>
          <p:cNvSpPr txBox="1"/>
          <p:nvPr/>
        </p:nvSpPr>
        <p:spPr>
          <a:xfrm>
            <a:off x="6000044" y="656681"/>
            <a:ext cx="2809875" cy="830997"/>
          </a:xfrm>
          <a:prstGeom prst="rect">
            <a:avLst/>
          </a:prstGeom>
          <a:noFill/>
        </p:spPr>
        <p:txBody>
          <a:bodyPr wrap="square" rtlCol="0">
            <a:spAutoFit/>
          </a:bodyPr>
          <a:lstStyle/>
          <a:p>
            <a:r>
              <a:rPr lang="en-US" sz="2400" b="1" dirty="0">
                <a:solidFill>
                  <a:schemeClr val="bg1"/>
                </a:solidFill>
                <a:latin typeface="+mj-lt"/>
              </a:rPr>
              <a:t>What are racing games?</a:t>
            </a:r>
            <a:endParaRPr lang="en-ID" sz="2400" b="1" dirty="0">
              <a:solidFill>
                <a:schemeClr val="bg1"/>
              </a:solidFill>
              <a:latin typeface="+mj-lt"/>
            </a:endParaRPr>
          </a:p>
        </p:txBody>
      </p:sp>
      <p:sp>
        <p:nvSpPr>
          <p:cNvPr id="14" name="TextBox 13"/>
          <p:cNvSpPr txBox="1"/>
          <p:nvPr/>
        </p:nvSpPr>
        <p:spPr>
          <a:xfrm flipH="1">
            <a:off x="6149764" y="1487678"/>
            <a:ext cx="2660155" cy="1587358"/>
          </a:xfrm>
          <a:prstGeom prst="rect">
            <a:avLst/>
          </a:prstGeom>
          <a:noFill/>
        </p:spPr>
        <p:txBody>
          <a:bodyPr wrap="square" lIns="0" tIns="0" rIns="0" bIns="0" rtlCol="0">
            <a:spAutoFit/>
          </a:bodyPr>
          <a:lstStyle/>
          <a:p>
            <a:pPr>
              <a:lnSpc>
                <a:spcPct val="150000"/>
              </a:lnSpc>
            </a:pPr>
            <a:r>
              <a:rPr lang="en-US" sz="1000">
                <a:solidFill>
                  <a:schemeClr val="bg1"/>
                </a:solidFill>
                <a:ea typeface="Lato regular" panose="020F0502020204030203" pitchFamily="34" charset="0"/>
                <a:cs typeface="Lato regular" panose="020F0502020204030203" pitchFamily="34" charset="0"/>
              </a:rPr>
              <a:t>A racing game is a video game genre which involves competing in races. The object of the game is to be the first racer to compete in a arena in the shortest time. They may be based on anything from real-world racing leagues to entirely fantastical settings, and feature any type of land, air, or sea vehicles.</a:t>
            </a:r>
            <a:endParaRPr lang="en-US" sz="1000" dirty="0">
              <a:solidFill>
                <a:schemeClr val="bg1"/>
              </a:solidFill>
              <a:ea typeface="Lato regular" panose="020F0502020204030203" pitchFamily="34" charset="0"/>
              <a:cs typeface="Lato regular" panose="020F0502020204030203" pitchFamily="34" charset="0"/>
            </a:endParaRP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364032" y="2933572"/>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941894" y="46411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TextBox 15">
            <a:extLst>
              <a:ext uri="{FF2B5EF4-FFF2-40B4-BE49-F238E27FC236}">
                <a16:creationId xmlns:a16="http://schemas.microsoft.com/office/drawing/2014/main" id="{B547FB35-7EC0-4155-A706-C81D8A2C09D2}"/>
              </a:ext>
            </a:extLst>
          </p:cNvPr>
          <p:cNvSpPr txBox="1"/>
          <p:nvPr/>
        </p:nvSpPr>
        <p:spPr>
          <a:xfrm>
            <a:off x="6367563" y="3318694"/>
            <a:ext cx="2235340" cy="1162777"/>
          </a:xfrm>
          <a:prstGeom prst="rect">
            <a:avLst/>
          </a:prstGeom>
          <a:noFill/>
        </p:spPr>
        <p:txBody>
          <a:bodyPr wrap="square">
            <a:spAutoFit/>
          </a:bodyPr>
          <a:lstStyle/>
          <a:p>
            <a:pPr algn="ctr"/>
            <a:r>
              <a:rPr lang="en-US" sz="1400" dirty="0">
                <a:solidFill>
                  <a:schemeClr val="accent2"/>
                </a:solidFill>
              </a:rPr>
              <a:t>Common racing games in esports:</a:t>
            </a:r>
          </a:p>
          <a:p>
            <a:pPr algn="ctr"/>
            <a:r>
              <a:rPr lang="en-US" sz="1400" dirty="0">
                <a:solidFill>
                  <a:schemeClr val="accent2"/>
                </a:solidFill>
              </a:rPr>
              <a:t>Formula One series</a:t>
            </a:r>
          </a:p>
          <a:p>
            <a:pPr algn="ctr"/>
            <a:r>
              <a:rPr lang="en-US" sz="1400" dirty="0">
                <a:solidFill>
                  <a:schemeClr val="accent2"/>
                </a:solidFill>
              </a:rPr>
              <a:t>Forza Horizon</a:t>
            </a:r>
          </a:p>
          <a:p>
            <a:pPr algn="ctr"/>
            <a:r>
              <a:rPr lang="en-US" sz="1400" dirty="0" err="1">
                <a:solidFill>
                  <a:schemeClr val="accent2"/>
                </a:solidFill>
              </a:rPr>
              <a:t>iRacing</a:t>
            </a:r>
            <a:endParaRPr lang="en-US" sz="1400" dirty="0">
              <a:solidFill>
                <a:schemeClr val="accent2"/>
              </a:solidFill>
            </a:endParaRPr>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p:nvSpPr>
        <p:spPr>
          <a:xfrm flipH="1">
            <a:off x="2240395" y="3576199"/>
            <a:ext cx="1174994" cy="161583"/>
          </a:xfrm>
          <a:prstGeom prst="rect">
            <a:avLst/>
          </a:prstGeom>
          <a:noFill/>
        </p:spPr>
        <p:txBody>
          <a:bodyPr wrap="square" lIns="0" tIns="0" rIns="0" bIns="0" rtlCol="0">
            <a:spAutoFit/>
          </a:bodyPr>
          <a:lstStyle/>
          <a:p>
            <a:r>
              <a:rPr lang="en-US" sz="1050" b="1" dirty="0">
                <a:solidFill>
                  <a:schemeClr val="bg1"/>
                </a:solidFill>
                <a:ea typeface="Lato regular" panose="020F0502020204030203" pitchFamily="34" charset="0"/>
                <a:cs typeface="Lato regular" panose="020F0502020204030203" pitchFamily="34" charset="0"/>
              </a:rPr>
              <a:t>First Benefits</a:t>
            </a:r>
          </a:p>
        </p:txBody>
      </p:sp>
      <p:sp>
        <p:nvSpPr>
          <p:cNvPr id="9" name="TextBox 8"/>
          <p:cNvSpPr txBox="1"/>
          <p:nvPr/>
        </p:nvSpPr>
        <p:spPr>
          <a:xfrm flipH="1">
            <a:off x="2240395" y="3810841"/>
            <a:ext cx="1273500" cy="551048"/>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Lorem ipsum dolor sit </a:t>
            </a:r>
            <a:r>
              <a:rPr lang="en-US" sz="825" dirty="0" err="1">
                <a:solidFill>
                  <a:schemeClr val="bg1"/>
                </a:solidFill>
                <a:ea typeface="Lato regular" panose="020F0502020204030203" pitchFamily="34" charset="0"/>
                <a:cs typeface="Lato regular" panose="020F0502020204030203" pitchFamily="34" charset="0"/>
              </a:rPr>
              <a:t>amet</a:t>
            </a:r>
            <a:r>
              <a:rPr lang="en-US" sz="825" dirty="0">
                <a:solidFill>
                  <a:schemeClr val="bg1"/>
                </a:solidFill>
                <a:ea typeface="Lato regular" panose="020F0502020204030203" pitchFamily="34" charset="0"/>
                <a:cs typeface="Lato regular" panose="020F0502020204030203" pitchFamily="34" charset="0"/>
              </a:rPr>
              <a:t>, </a:t>
            </a:r>
            <a:r>
              <a:rPr lang="en-US" sz="825" dirty="0" err="1">
                <a:solidFill>
                  <a:schemeClr val="bg1"/>
                </a:solidFill>
                <a:ea typeface="Lato regular" panose="020F0502020204030203" pitchFamily="34" charset="0"/>
                <a:cs typeface="Lato regular" panose="020F0502020204030203" pitchFamily="34" charset="0"/>
              </a:rPr>
              <a:t>consectetur</a:t>
            </a:r>
            <a:r>
              <a:rPr lang="en-US" sz="825" dirty="0">
                <a:solidFill>
                  <a:schemeClr val="bg1"/>
                </a:solidFill>
                <a:ea typeface="Lato regular" panose="020F0502020204030203" pitchFamily="34" charset="0"/>
                <a:cs typeface="Lato regular" panose="020F0502020204030203" pitchFamily="34" charset="0"/>
              </a:rPr>
              <a:t> </a:t>
            </a:r>
            <a:r>
              <a:rPr lang="en-US" sz="825" dirty="0" err="1">
                <a:solidFill>
                  <a:schemeClr val="bg1"/>
                </a:solidFill>
                <a:ea typeface="Lato regular" panose="020F0502020204030203" pitchFamily="34" charset="0"/>
                <a:cs typeface="Lato regular" panose="020F0502020204030203" pitchFamily="34" charset="0"/>
              </a:rPr>
              <a:t>adipiscing</a:t>
            </a:r>
            <a:endParaRPr lang="en-US" sz="825" dirty="0">
              <a:solidFill>
                <a:schemeClr val="bg1"/>
              </a:solidFill>
              <a:ea typeface="Lato regular" panose="020F0502020204030203" pitchFamily="34" charset="0"/>
              <a:cs typeface="Lato regular" panose="020F0502020204030203" pitchFamily="34" charset="0"/>
            </a:endParaRPr>
          </a:p>
        </p:txBody>
      </p:sp>
      <p:sp>
        <p:nvSpPr>
          <p:cNvPr id="20" name="Multiply 21">
            <a:extLst>
              <a:ext uri="{FF2B5EF4-FFF2-40B4-BE49-F238E27FC236}">
                <a16:creationId xmlns:a16="http://schemas.microsoft.com/office/drawing/2014/main" id="{584AF429-C172-40B0-96A1-DCB182208BC5}"/>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8434BD48-48C4-4D97-911A-C2B3A3FE636C}"/>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6" name="Picture Placeholder 15">
            <a:extLst>
              <a:ext uri="{FF2B5EF4-FFF2-40B4-BE49-F238E27FC236}">
                <a16:creationId xmlns:a16="http://schemas.microsoft.com/office/drawing/2014/main" id="{F7AA6817-0B34-4369-A725-07844D36DAF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750" r="28750"/>
          <a:stretch>
            <a:fillRect/>
          </a:stretch>
        </p:blipFill>
        <p:spPr/>
      </p:pic>
      <p:sp>
        <p:nvSpPr>
          <p:cNvPr id="23" name="Donut 23">
            <a:extLst>
              <a:ext uri="{FF2B5EF4-FFF2-40B4-BE49-F238E27FC236}">
                <a16:creationId xmlns:a16="http://schemas.microsoft.com/office/drawing/2014/main" id="{0CC1B06B-8437-417D-BAC7-324602FF9D12}"/>
              </a:ext>
            </a:extLst>
          </p:cNvPr>
          <p:cNvSpPr/>
          <p:nvPr/>
        </p:nvSpPr>
        <p:spPr>
          <a:xfrm>
            <a:off x="2783783" y="1074034"/>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Isosceles Triangle 21">
            <a:extLst>
              <a:ext uri="{FF2B5EF4-FFF2-40B4-BE49-F238E27FC236}">
                <a16:creationId xmlns:a16="http://schemas.microsoft.com/office/drawing/2014/main" id="{66C4792F-F1FC-4164-AC45-755B3F128F04}"/>
              </a:ext>
            </a:extLst>
          </p:cNvPr>
          <p:cNvSpPr/>
          <p:nvPr/>
        </p:nvSpPr>
        <p:spPr>
          <a:xfrm rot="1420415">
            <a:off x="3230373" y="147095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Multiply 21">
            <a:extLst>
              <a:ext uri="{FF2B5EF4-FFF2-40B4-BE49-F238E27FC236}">
                <a16:creationId xmlns:a16="http://schemas.microsoft.com/office/drawing/2014/main" id="{20FE89F2-3E99-48F7-BDFF-5B0C457FF8CB}"/>
              </a:ext>
            </a:extLst>
          </p:cNvPr>
          <p:cNvSpPr/>
          <p:nvPr/>
        </p:nvSpPr>
        <p:spPr>
          <a:xfrm rot="2700000">
            <a:off x="4107117" y="60915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28" name="Picture 27">
            <a:extLst>
              <a:ext uri="{FF2B5EF4-FFF2-40B4-BE49-F238E27FC236}">
                <a16:creationId xmlns:a16="http://schemas.microsoft.com/office/drawing/2014/main" id="{989F64ED-B115-493A-8F81-552E135D0A4F}"/>
              </a:ext>
            </a:extLst>
          </p:cNvPr>
          <p:cNvPicPr>
            <a:picLocks noChangeAspect="1"/>
          </p:cNvPicPr>
          <p:nvPr/>
        </p:nvPicPr>
        <p:blipFill>
          <a:blip r:embed="rId3"/>
          <a:stretch>
            <a:fillRect/>
          </a:stretch>
        </p:blipFill>
        <p:spPr>
          <a:xfrm>
            <a:off x="4768541" y="0"/>
            <a:ext cx="4375458" cy="5143500"/>
          </a:xfrm>
          <a:prstGeom prst="rect">
            <a:avLst/>
          </a:prstGeom>
        </p:spPr>
      </p:pic>
      <p:sp>
        <p:nvSpPr>
          <p:cNvPr id="25" name="TextBox 24">
            <a:extLst>
              <a:ext uri="{FF2B5EF4-FFF2-40B4-BE49-F238E27FC236}">
                <a16:creationId xmlns:a16="http://schemas.microsoft.com/office/drawing/2014/main" id="{400BA5EA-3AC6-4C12-8F44-8E312CAEF459}"/>
              </a:ext>
            </a:extLst>
          </p:cNvPr>
          <p:cNvSpPr txBox="1"/>
          <p:nvPr/>
        </p:nvSpPr>
        <p:spPr>
          <a:xfrm>
            <a:off x="5948253" y="3504976"/>
            <a:ext cx="2235340" cy="1162777"/>
          </a:xfrm>
          <a:prstGeom prst="rect">
            <a:avLst/>
          </a:prstGeom>
          <a:noFill/>
        </p:spPr>
        <p:txBody>
          <a:bodyPr wrap="square">
            <a:spAutoFit/>
          </a:bodyPr>
          <a:lstStyle/>
          <a:p>
            <a:pPr algn="ctr"/>
            <a:r>
              <a:rPr lang="en-US" sz="1400" dirty="0">
                <a:solidFill>
                  <a:schemeClr val="accent2"/>
                </a:solidFill>
              </a:rPr>
              <a:t>Common sports games in esports:</a:t>
            </a:r>
          </a:p>
          <a:p>
            <a:pPr algn="ctr"/>
            <a:r>
              <a:rPr lang="en-US" sz="1400" dirty="0">
                <a:solidFill>
                  <a:schemeClr val="accent2"/>
                </a:solidFill>
              </a:rPr>
              <a:t>FIFA series</a:t>
            </a:r>
          </a:p>
          <a:p>
            <a:pPr algn="ctr"/>
            <a:r>
              <a:rPr lang="en-US" sz="1400" dirty="0">
                <a:solidFill>
                  <a:schemeClr val="accent2"/>
                </a:solidFill>
              </a:rPr>
              <a:t>Madden </a:t>
            </a:r>
          </a:p>
          <a:p>
            <a:pPr algn="ctr"/>
            <a:r>
              <a:rPr lang="en-US" sz="1400" dirty="0">
                <a:solidFill>
                  <a:schemeClr val="accent2"/>
                </a:solidFill>
              </a:rPr>
              <a:t>Rocket League</a:t>
            </a:r>
          </a:p>
        </p:txBody>
      </p:sp>
      <p:sp>
        <p:nvSpPr>
          <p:cNvPr id="27" name="Multiply 21">
            <a:extLst>
              <a:ext uri="{FF2B5EF4-FFF2-40B4-BE49-F238E27FC236}">
                <a16:creationId xmlns:a16="http://schemas.microsoft.com/office/drawing/2014/main" id="{B7374F40-7501-477A-A8C4-1F52C3BB0E3B}"/>
              </a:ext>
            </a:extLst>
          </p:cNvPr>
          <p:cNvSpPr/>
          <p:nvPr/>
        </p:nvSpPr>
        <p:spPr>
          <a:xfrm>
            <a:off x="5704189" y="34644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p:cNvSpPr txBox="1"/>
          <p:nvPr/>
        </p:nvSpPr>
        <p:spPr>
          <a:xfrm flipH="1">
            <a:off x="4572000" y="1753184"/>
            <a:ext cx="3432614" cy="135652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A sports video game is a video game that simulates the practice of sports. Some sports games emphasize actually playing the sport, while others emphasize the strategy behind the sport. A number of game series feature the names and characteristics of real teams and players, and are updated regularly to reflect  IRL (in real life) changes. Some satirize the sport for comic effect.</a:t>
            </a:r>
          </a:p>
        </p:txBody>
      </p:sp>
      <p:sp>
        <p:nvSpPr>
          <p:cNvPr id="6" name="TextBox 5">
            <a:extLst>
              <a:ext uri="{FF2B5EF4-FFF2-40B4-BE49-F238E27FC236}">
                <a16:creationId xmlns:a16="http://schemas.microsoft.com/office/drawing/2014/main" id="{E0F19999-B9F0-4A12-A9CE-C3145D7BDDE7}"/>
              </a:ext>
            </a:extLst>
          </p:cNvPr>
          <p:cNvSpPr txBox="1"/>
          <p:nvPr/>
        </p:nvSpPr>
        <p:spPr>
          <a:xfrm>
            <a:off x="4497040" y="885753"/>
            <a:ext cx="3020882" cy="830997"/>
          </a:xfrm>
          <a:prstGeom prst="rect">
            <a:avLst/>
          </a:prstGeom>
          <a:noFill/>
        </p:spPr>
        <p:txBody>
          <a:bodyPr wrap="square" rtlCol="0">
            <a:spAutoFit/>
          </a:bodyPr>
          <a:lstStyle/>
          <a:p>
            <a:r>
              <a:rPr lang="en-US" sz="2400" b="1" dirty="0">
                <a:solidFill>
                  <a:schemeClr val="bg1"/>
                </a:solidFill>
                <a:latin typeface="+mj-lt"/>
              </a:rPr>
              <a:t>What are Sports games?</a:t>
            </a:r>
            <a:endParaRPr lang="en-ID" sz="2400" b="1" dirty="0">
              <a:solidFill>
                <a:schemeClr val="bg1"/>
              </a:solidFill>
              <a:latin typeface="+mj-lt"/>
            </a:endParaRPr>
          </a:p>
        </p:txBody>
      </p:sp>
    </p:spTree>
    <p:extLst>
      <p:ext uri="{BB962C8B-B14F-4D97-AF65-F5344CB8AC3E}">
        <p14:creationId xmlns:p14="http://schemas.microsoft.com/office/powerpoint/2010/main" val="14351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0" grpId="0" animBg="1"/>
      <p:bldP spid="21" grpId="0" animBg="1"/>
      <p:bldP spid="23" grpId="0" animBg="1"/>
      <p:bldP spid="22" grpId="0" animBg="1"/>
      <p:bldP spid="26" grpId="0" animBg="1"/>
      <p:bldP spid="27" grpId="0" animBg="1"/>
      <p:bldP spid="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200329"/>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What is your favorite game genre?</a:t>
            </a:r>
            <a:endParaRPr lang="en-ID" sz="2400" b="1" dirty="0">
              <a:solidFill>
                <a:schemeClr val="bg1"/>
              </a:solidFill>
              <a:latin typeface="+mj-lt"/>
            </a:endParaRPr>
          </a:p>
        </p:txBody>
      </p:sp>
      <p:sp>
        <p:nvSpPr>
          <p:cNvPr id="5" name="TextBox 4"/>
          <p:cNvSpPr txBox="1"/>
          <p:nvPr/>
        </p:nvSpPr>
        <p:spPr>
          <a:xfrm flipH="1">
            <a:off x="5434544" y="1884428"/>
            <a:ext cx="3438616" cy="687321"/>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Does your favorite game genre also have a large professional/esports scene? What do you like the most about your favorite game genre? </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4" name="TextBox 13">
            <a:extLst>
              <a:ext uri="{FF2B5EF4-FFF2-40B4-BE49-F238E27FC236}">
                <a16:creationId xmlns:a16="http://schemas.microsoft.com/office/drawing/2014/main" id="{0D4035BE-DEFF-4165-8433-D2B18A39805C}"/>
              </a:ext>
            </a:extLst>
          </p:cNvPr>
          <p:cNvSpPr txBox="1"/>
          <p:nvPr/>
        </p:nvSpPr>
        <p:spPr>
          <a:xfrm>
            <a:off x="6155382" y="2986334"/>
            <a:ext cx="2235340" cy="1600438"/>
          </a:xfrm>
          <a:prstGeom prst="rect">
            <a:avLst/>
          </a:prstGeom>
          <a:noFill/>
        </p:spPr>
        <p:txBody>
          <a:bodyPr wrap="square">
            <a:spAutoFit/>
          </a:bodyPr>
          <a:lstStyle/>
          <a:p>
            <a:pPr algn="ctr"/>
            <a:r>
              <a:rPr lang="en-US" sz="1400" dirty="0">
                <a:solidFill>
                  <a:schemeClr val="accent2"/>
                </a:solidFill>
              </a:rPr>
              <a:t>Game genres we went over:</a:t>
            </a:r>
          </a:p>
          <a:p>
            <a:pPr algn="ctr"/>
            <a:r>
              <a:rPr lang="en-US" sz="1400" dirty="0">
                <a:solidFill>
                  <a:schemeClr val="accent2"/>
                </a:solidFill>
              </a:rPr>
              <a:t>Strategy Games (RTS)</a:t>
            </a:r>
          </a:p>
          <a:p>
            <a:pPr algn="ctr"/>
            <a:r>
              <a:rPr lang="en-US" sz="1400" dirty="0">
                <a:solidFill>
                  <a:schemeClr val="accent2"/>
                </a:solidFill>
              </a:rPr>
              <a:t>Fighting Games</a:t>
            </a:r>
          </a:p>
          <a:p>
            <a:pPr algn="ctr"/>
            <a:r>
              <a:rPr lang="en-US" sz="1400" dirty="0">
                <a:solidFill>
                  <a:schemeClr val="accent2"/>
                </a:solidFill>
              </a:rPr>
              <a:t>Shooter Games (FPS/3PS)</a:t>
            </a:r>
          </a:p>
          <a:p>
            <a:pPr algn="ctr"/>
            <a:r>
              <a:rPr lang="en-US" sz="1400" dirty="0">
                <a:solidFill>
                  <a:schemeClr val="accent2"/>
                </a:solidFill>
              </a:rPr>
              <a:t>MOBA Games</a:t>
            </a:r>
          </a:p>
          <a:p>
            <a:pPr algn="ctr"/>
            <a:r>
              <a:rPr lang="en-US" sz="1400" dirty="0">
                <a:solidFill>
                  <a:schemeClr val="accent2"/>
                </a:solidFill>
              </a:rPr>
              <a:t>Racing Games</a:t>
            </a:r>
          </a:p>
          <a:p>
            <a:pPr algn="ctr"/>
            <a:r>
              <a:rPr lang="en-US" sz="1400" dirty="0">
                <a:solidFill>
                  <a:schemeClr val="accent2"/>
                </a:solidFill>
              </a:rPr>
              <a:t>Sports Games</a:t>
            </a: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animBg="1"/>
      <p:bldP spid="12" grpId="0" animBg="1"/>
      <p:bldP spid="22" grpId="0" animBg="1"/>
      <p:bldP spid="23" grpId="0" animBg="1"/>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owerpoint2" id="{50276366-0A3C-4403-B3E8-15617512560E}" vid="{7564ACD0-ABFF-4A4A-A04A-A578385629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1947</TotalTime>
  <Words>760</Words>
  <Application>Microsoft Office PowerPoint</Application>
  <PresentationFormat>On-screen Show (16:9)</PresentationFormat>
  <Paragraphs>75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等线</vt:lpstr>
      <vt:lpstr>Arial</vt:lpstr>
      <vt:lpstr>Gobold Bold</vt:lpstr>
      <vt:lpstr>Trade Gothic LT Std Bold</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115</cp:revision>
  <dcterms:created xsi:type="dcterms:W3CDTF">2019-11-17T17:43:39Z</dcterms:created>
  <dcterms:modified xsi:type="dcterms:W3CDTF">2021-07-20T02:03:08Z</dcterms:modified>
</cp:coreProperties>
</file>