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1" r:id="rId1"/>
  </p:sldMasterIdLst>
  <p:notesMasterIdLst>
    <p:notesMasterId r:id="rId12"/>
  </p:notesMasterIdLst>
  <p:sldIdLst>
    <p:sldId id="256" r:id="rId2"/>
    <p:sldId id="264" r:id="rId3"/>
    <p:sldId id="258" r:id="rId4"/>
    <p:sldId id="260" r:id="rId5"/>
    <p:sldId id="266" r:id="rId6"/>
    <p:sldId id="286" r:id="rId7"/>
    <p:sldId id="273" r:id="rId8"/>
    <p:sldId id="289" r:id="rId9"/>
    <p:sldId id="290" r:id="rId10"/>
    <p:sldId id="262" r:id="rId1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3352"/>
    <a:srgbClr val="F94D58"/>
    <a:srgbClr val="FC626A"/>
    <a:srgbClr val="7289DA"/>
    <a:srgbClr val="003520"/>
    <a:srgbClr val="33CCCC"/>
    <a:srgbClr val="009458"/>
    <a:srgbClr val="091335"/>
    <a:srgbClr val="1F2731"/>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06" autoAdjust="0"/>
    <p:restoredTop sz="94660"/>
  </p:normalViewPr>
  <p:slideViewPr>
    <p:cSldViewPr snapToGrid="0">
      <p:cViewPr varScale="1">
        <p:scale>
          <a:sx n="166" d="100"/>
          <a:sy n="166" d="100"/>
        </p:scale>
        <p:origin x="403" y="1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7BF267-8169-4086-A5AC-B7F4F93769C7}" type="datetimeFigureOut">
              <a:rPr lang="zh-CN" altLang="en-US" smtClean="0"/>
              <a:t>2021/7/19</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69A397-A60D-4CC0-B110-51D873AC8EF7}" type="slidenum">
              <a:rPr lang="zh-CN" altLang="en-US" smtClean="0"/>
              <a:t>‹#›</a:t>
            </a:fld>
            <a:endParaRPr lang="zh-CN" altLang="en-US"/>
          </a:p>
        </p:txBody>
      </p:sp>
    </p:spTree>
    <p:extLst>
      <p:ext uri="{BB962C8B-B14F-4D97-AF65-F5344CB8AC3E}">
        <p14:creationId xmlns:p14="http://schemas.microsoft.com/office/powerpoint/2010/main" val="3574793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667548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2842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41666007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154790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82851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016934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92112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99597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2144667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4600575" y="0"/>
            <a:ext cx="4543425" cy="5143500"/>
          </a:xfrm>
          <a:custGeom>
            <a:avLst/>
            <a:gdLst>
              <a:gd name="connsiteX0" fmla="*/ 3020990 w 6057900"/>
              <a:gd name="connsiteY0" fmla="*/ 0 h 6858000"/>
              <a:gd name="connsiteX1" fmla="*/ 6057900 w 6057900"/>
              <a:gd name="connsiteY1" fmla="*/ 0 h 6858000"/>
              <a:gd name="connsiteX2" fmla="*/ 6057900 w 6057900"/>
              <a:gd name="connsiteY2" fmla="*/ 6858000 h 6858000"/>
              <a:gd name="connsiteX3" fmla="*/ 1794819 w 6057900"/>
              <a:gd name="connsiteY3" fmla="*/ 6858000 h 6858000"/>
              <a:gd name="connsiteX4" fmla="*/ 0 w 6057900"/>
              <a:gd name="connsiteY4" fmla="*/ 5275545 h 6858000"/>
              <a:gd name="connsiteX5" fmla="*/ 2695382 w 6057900"/>
              <a:gd name="connsiteY5" fmla="*/ 2984712 h 6858000"/>
              <a:gd name="connsiteX6" fmla="*/ 1134213 w 6057900"/>
              <a:gd name="connsiteY6" fmla="*/ 16332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57900" h="6858000">
                <a:moveTo>
                  <a:pt x="3020990" y="0"/>
                </a:moveTo>
                <a:lnTo>
                  <a:pt x="6057900" y="0"/>
                </a:lnTo>
                <a:lnTo>
                  <a:pt x="6057900" y="6858000"/>
                </a:lnTo>
                <a:lnTo>
                  <a:pt x="1794819" y="6858000"/>
                </a:lnTo>
                <a:lnTo>
                  <a:pt x="0" y="5275545"/>
                </a:lnTo>
                <a:lnTo>
                  <a:pt x="2695382" y="2984712"/>
                </a:lnTo>
                <a:lnTo>
                  <a:pt x="1134213" y="1633287"/>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063962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0"/>
            <a:ext cx="8653557" cy="3296508"/>
          </a:xfrm>
          <a:custGeom>
            <a:avLst/>
            <a:gdLst>
              <a:gd name="connsiteX0" fmla="*/ 0 w 11538076"/>
              <a:gd name="connsiteY0" fmla="*/ 0 h 4395344"/>
              <a:gd name="connsiteX1" fmla="*/ 11538076 w 11538076"/>
              <a:gd name="connsiteY1" fmla="*/ 0 h 4395344"/>
              <a:gd name="connsiteX2" fmla="*/ 4287423 w 11538076"/>
              <a:gd name="connsiteY2" fmla="*/ 4395344 h 4395344"/>
              <a:gd name="connsiteX3" fmla="*/ 0 w 11538076"/>
              <a:gd name="connsiteY3" fmla="*/ 3374885 h 4395344"/>
            </a:gdLst>
            <a:ahLst/>
            <a:cxnLst>
              <a:cxn ang="0">
                <a:pos x="connsiteX0" y="connsiteY0"/>
              </a:cxn>
              <a:cxn ang="0">
                <a:pos x="connsiteX1" y="connsiteY1"/>
              </a:cxn>
              <a:cxn ang="0">
                <a:pos x="connsiteX2" y="connsiteY2"/>
              </a:cxn>
              <a:cxn ang="0">
                <a:pos x="connsiteX3" y="connsiteY3"/>
              </a:cxn>
            </a:cxnLst>
            <a:rect l="l" t="t" r="r" b="b"/>
            <a:pathLst>
              <a:path w="11538076" h="4395344">
                <a:moveTo>
                  <a:pt x="0" y="0"/>
                </a:moveTo>
                <a:lnTo>
                  <a:pt x="11538076" y="0"/>
                </a:lnTo>
                <a:lnTo>
                  <a:pt x="4287423" y="4395344"/>
                </a:lnTo>
                <a:lnTo>
                  <a:pt x="0" y="3374885"/>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469592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747764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5276576" y="874761"/>
            <a:ext cx="3867425" cy="4268739"/>
          </a:xfrm>
          <a:custGeom>
            <a:avLst/>
            <a:gdLst>
              <a:gd name="connsiteX0" fmla="*/ 5156567 w 5156567"/>
              <a:gd name="connsiteY0" fmla="*/ 0 h 5691652"/>
              <a:gd name="connsiteX1" fmla="*/ 5156567 w 5156567"/>
              <a:gd name="connsiteY1" fmla="*/ 5691652 h 5691652"/>
              <a:gd name="connsiteX2" fmla="*/ 668984 w 5156567"/>
              <a:gd name="connsiteY2" fmla="*/ 5691652 h 5691652"/>
              <a:gd name="connsiteX3" fmla="*/ 0 w 5156567"/>
              <a:gd name="connsiteY3" fmla="*/ 4095482 h 5691652"/>
            </a:gdLst>
            <a:ahLst/>
            <a:cxnLst>
              <a:cxn ang="0">
                <a:pos x="connsiteX0" y="connsiteY0"/>
              </a:cxn>
              <a:cxn ang="0">
                <a:pos x="connsiteX1" y="connsiteY1"/>
              </a:cxn>
              <a:cxn ang="0">
                <a:pos x="connsiteX2" y="connsiteY2"/>
              </a:cxn>
              <a:cxn ang="0">
                <a:pos x="connsiteX3" y="connsiteY3"/>
              </a:cxn>
            </a:cxnLst>
            <a:rect l="l" t="t" r="r" b="b"/>
            <a:pathLst>
              <a:path w="5156567" h="5691652">
                <a:moveTo>
                  <a:pt x="5156567" y="0"/>
                </a:moveTo>
                <a:lnTo>
                  <a:pt x="5156567" y="5691652"/>
                </a:lnTo>
                <a:lnTo>
                  <a:pt x="668984" y="5691652"/>
                </a:lnTo>
                <a:lnTo>
                  <a:pt x="0" y="4095482"/>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617813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12" name="Freeform 11"/>
          <p:cNvSpPr/>
          <p:nvPr userDrawn="1"/>
        </p:nvSpPr>
        <p:spPr>
          <a:xfrm>
            <a:off x="0" y="2581133"/>
            <a:ext cx="1363070" cy="1883391"/>
          </a:xfrm>
          <a:custGeom>
            <a:avLst/>
            <a:gdLst>
              <a:gd name="connsiteX0" fmla="*/ 15926 w 1817426"/>
              <a:gd name="connsiteY0" fmla="*/ 0 h 2511188"/>
              <a:gd name="connsiteX1" fmla="*/ 1817426 w 1817426"/>
              <a:gd name="connsiteY1" fmla="*/ 0 h 2511188"/>
              <a:gd name="connsiteX2" fmla="*/ 766544 w 1817426"/>
              <a:gd name="connsiteY2" fmla="*/ 2511188 h 2511188"/>
              <a:gd name="connsiteX3" fmla="*/ 0 w 1817426"/>
              <a:gd name="connsiteY3" fmla="*/ 2511188 h 2511188"/>
              <a:gd name="connsiteX4" fmla="*/ 0 w 1817426"/>
              <a:gd name="connsiteY4" fmla="*/ 38057 h 2511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7426" h="2511188">
                <a:moveTo>
                  <a:pt x="15926" y="0"/>
                </a:moveTo>
                <a:lnTo>
                  <a:pt x="1817426" y="0"/>
                </a:lnTo>
                <a:lnTo>
                  <a:pt x="766544" y="2511188"/>
                </a:lnTo>
                <a:lnTo>
                  <a:pt x="0" y="2511188"/>
                </a:lnTo>
                <a:lnTo>
                  <a:pt x="0" y="3805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20" name="Group 19"/>
          <p:cNvGrpSpPr/>
          <p:nvPr userDrawn="1"/>
        </p:nvGrpSpPr>
        <p:grpSpPr>
          <a:xfrm>
            <a:off x="2518012" y="0"/>
            <a:ext cx="2139287" cy="1883391"/>
            <a:chOff x="3357350" y="0"/>
            <a:chExt cx="2852382" cy="2511188"/>
          </a:xfrm>
        </p:grpSpPr>
        <p:sp>
          <p:nvSpPr>
            <p:cNvPr id="7" name="Parallelogram 6"/>
            <p:cNvSpPr/>
            <p:nvPr userDrawn="1"/>
          </p:nvSpPr>
          <p:spPr>
            <a:xfrm>
              <a:off x="3357350" y="0"/>
              <a:ext cx="2852382" cy="2511188"/>
            </a:xfrm>
            <a:prstGeom prst="parallelogram">
              <a:avLst>
                <a:gd name="adj" fmla="val 4184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Freeform 16"/>
            <p:cNvSpPr/>
            <p:nvPr userDrawn="1"/>
          </p:nvSpPr>
          <p:spPr>
            <a:xfrm>
              <a:off x="3357352" y="0"/>
              <a:ext cx="2207401" cy="251118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4" name="Picture Placeholder 13"/>
          <p:cNvSpPr>
            <a:spLocks noGrp="1"/>
          </p:cNvSpPr>
          <p:nvPr>
            <p:ph type="pic" sz="quarter" idx="10"/>
          </p:nvPr>
        </p:nvSpPr>
        <p:spPr>
          <a:xfrm>
            <a:off x="457200" y="514350"/>
            <a:ext cx="5486400" cy="4105275"/>
          </a:xfrm>
          <a:prstGeom prst="rect">
            <a:avLst/>
          </a:prstGeom>
        </p:spPr>
        <p:txBody>
          <a:bodyPr/>
          <a:lstStyle/>
          <a:p>
            <a:endParaRPr lang="en-US"/>
          </a:p>
        </p:txBody>
      </p:sp>
    </p:spTree>
    <p:extLst>
      <p:ext uri="{BB962C8B-B14F-4D97-AF65-F5344CB8AC3E}">
        <p14:creationId xmlns:p14="http://schemas.microsoft.com/office/powerpoint/2010/main" val="652439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grpSp>
        <p:nvGrpSpPr>
          <p:cNvPr id="17" name="Group 16"/>
          <p:cNvGrpSpPr/>
          <p:nvPr userDrawn="1"/>
        </p:nvGrpSpPr>
        <p:grpSpPr>
          <a:xfrm>
            <a:off x="0" y="0"/>
            <a:ext cx="2487277" cy="3282744"/>
            <a:chOff x="0" y="0"/>
            <a:chExt cx="3316369" cy="4376992"/>
          </a:xfrm>
        </p:grpSpPr>
        <p:sp>
          <p:nvSpPr>
            <p:cNvPr id="11" name="Freeform 10"/>
            <p:cNvSpPr/>
            <p:nvPr userDrawn="1"/>
          </p:nvSpPr>
          <p:spPr>
            <a:xfrm>
              <a:off x="2" y="1"/>
              <a:ext cx="3316367" cy="4376991"/>
            </a:xfrm>
            <a:custGeom>
              <a:avLst/>
              <a:gdLst>
                <a:gd name="connsiteX0" fmla="*/ 0 w 3316367"/>
                <a:gd name="connsiteY0" fmla="*/ 0 h 4376991"/>
                <a:gd name="connsiteX1" fmla="*/ 3136367 w 3316367"/>
                <a:gd name="connsiteY1" fmla="*/ 0 h 4376991"/>
                <a:gd name="connsiteX2" fmla="*/ 3316367 w 3316367"/>
                <a:gd name="connsiteY2" fmla="*/ 4376991 h 4376991"/>
                <a:gd name="connsiteX3" fmla="*/ 0 w 3316367"/>
                <a:gd name="connsiteY3" fmla="*/ 1755546 h 4376991"/>
              </a:gdLst>
              <a:ahLst/>
              <a:cxnLst>
                <a:cxn ang="0">
                  <a:pos x="connsiteX0" y="connsiteY0"/>
                </a:cxn>
                <a:cxn ang="0">
                  <a:pos x="connsiteX1" y="connsiteY1"/>
                </a:cxn>
                <a:cxn ang="0">
                  <a:pos x="connsiteX2" y="connsiteY2"/>
                </a:cxn>
                <a:cxn ang="0">
                  <a:pos x="connsiteX3" y="connsiteY3"/>
                </a:cxn>
              </a:cxnLst>
              <a:rect l="l" t="t" r="r" b="b"/>
              <a:pathLst>
                <a:path w="3316367" h="4376991">
                  <a:moveTo>
                    <a:pt x="0" y="0"/>
                  </a:moveTo>
                  <a:lnTo>
                    <a:pt x="3136367" y="0"/>
                  </a:lnTo>
                  <a:lnTo>
                    <a:pt x="3316367" y="4376991"/>
                  </a:lnTo>
                  <a:lnTo>
                    <a:pt x="0" y="175554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Freeform 15"/>
            <p:cNvSpPr/>
            <p:nvPr userDrawn="1"/>
          </p:nvSpPr>
          <p:spPr>
            <a:xfrm>
              <a:off x="0" y="0"/>
              <a:ext cx="3316368" cy="4376992"/>
            </a:xfrm>
            <a:custGeom>
              <a:avLst/>
              <a:gdLst>
                <a:gd name="connsiteX0" fmla="*/ 0 w 3316368"/>
                <a:gd name="connsiteY0" fmla="*/ 0 h 4376992"/>
                <a:gd name="connsiteX1" fmla="*/ 599228 w 3316368"/>
                <a:gd name="connsiteY1" fmla="*/ 0 h 4376992"/>
                <a:gd name="connsiteX2" fmla="*/ 3316368 w 3316368"/>
                <a:gd name="connsiteY2" fmla="*/ 4376992 h 4376992"/>
                <a:gd name="connsiteX3" fmla="*/ 0 w 3316368"/>
                <a:gd name="connsiteY3" fmla="*/ 1794250 h 4376992"/>
              </a:gdLst>
              <a:ahLst/>
              <a:cxnLst>
                <a:cxn ang="0">
                  <a:pos x="connsiteX0" y="connsiteY0"/>
                </a:cxn>
                <a:cxn ang="0">
                  <a:pos x="connsiteX1" y="connsiteY1"/>
                </a:cxn>
                <a:cxn ang="0">
                  <a:pos x="connsiteX2" y="connsiteY2"/>
                </a:cxn>
                <a:cxn ang="0">
                  <a:pos x="connsiteX3" y="connsiteY3"/>
                </a:cxn>
              </a:cxnLst>
              <a:rect l="l" t="t" r="r" b="b"/>
              <a:pathLst>
                <a:path w="3316368" h="4376992">
                  <a:moveTo>
                    <a:pt x="0" y="0"/>
                  </a:moveTo>
                  <a:lnTo>
                    <a:pt x="599228" y="0"/>
                  </a:lnTo>
                  <a:lnTo>
                    <a:pt x="3316368" y="4376992"/>
                  </a:lnTo>
                  <a:lnTo>
                    <a:pt x="0" y="1794250"/>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20" name="Picture Placeholder 13"/>
          <p:cNvSpPr>
            <a:spLocks noGrp="1"/>
          </p:cNvSpPr>
          <p:nvPr>
            <p:ph type="pic" sz="quarter" idx="10"/>
          </p:nvPr>
        </p:nvSpPr>
        <p:spPr>
          <a:xfrm>
            <a:off x="0" y="514350"/>
            <a:ext cx="5238750" cy="4629150"/>
          </a:xfrm>
          <a:prstGeom prst="rect">
            <a:avLst/>
          </a:prstGeom>
        </p:spPr>
        <p:txBody>
          <a:bodyPr/>
          <a:lstStyle/>
          <a:p>
            <a:endParaRPr lang="en-US"/>
          </a:p>
        </p:txBody>
      </p:sp>
    </p:spTree>
    <p:extLst>
      <p:ext uri="{BB962C8B-B14F-4D97-AF65-F5344CB8AC3E}">
        <p14:creationId xmlns:p14="http://schemas.microsoft.com/office/powerpoint/2010/main" val="1407715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par>
                          <p:cTn id="8" fill="hold">
                            <p:stCondLst>
                              <p:cond delay="500"/>
                            </p:stCondLst>
                            <p:childTnLst>
                              <p:par>
                                <p:cTn id="9" presetID="2" presetClass="entr" presetSubtype="4" fill="hold" grpId="0" nodeType="afterEffect" nodePh="1">
                                  <p:stCondLst>
                                    <p:cond delay="0"/>
                                  </p:stCondLst>
                                  <p:endCondLst>
                                    <p:cond evt="begin" delay="0">
                                      <p:tn val="9"/>
                                    </p:cond>
                                  </p:end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4591050" y="0"/>
            <a:ext cx="4552950" cy="5143500"/>
          </a:xfrm>
          <a:custGeom>
            <a:avLst/>
            <a:gdLst>
              <a:gd name="connsiteX0" fmla="*/ 1771657 w 6070600"/>
              <a:gd name="connsiteY0" fmla="*/ 1587500 h 6858000"/>
              <a:gd name="connsiteX1" fmla="*/ 2651193 w 6070600"/>
              <a:gd name="connsiteY1" fmla="*/ 5331189 h 6858000"/>
              <a:gd name="connsiteX2" fmla="*/ 6070600 w 6070600"/>
              <a:gd name="connsiteY2" fmla="*/ 6858000 h 6858000"/>
              <a:gd name="connsiteX3" fmla="*/ 3009900 w 6070600"/>
              <a:gd name="connsiteY3" fmla="*/ 6858000 h 6858000"/>
              <a:gd name="connsiteX4" fmla="*/ 1651000 w 6070600"/>
              <a:gd name="connsiteY4" fmla="*/ 6858000 h 6858000"/>
              <a:gd name="connsiteX5" fmla="*/ 0 w 6070600"/>
              <a:gd name="connsiteY5" fmla="*/ 6858000 h 6858000"/>
              <a:gd name="connsiteX6" fmla="*/ 1638300 w 6070600"/>
              <a:gd name="connsiteY6" fmla="*/ 0 h 6858000"/>
              <a:gd name="connsiteX7" fmla="*/ 5105400 w 6070600"/>
              <a:gd name="connsiteY7" fmla="*/ 0 h 6858000"/>
              <a:gd name="connsiteX8" fmla="*/ 2846827 w 6070600"/>
              <a:gd name="connsiteY8" fmla="*/ 49403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70600" h="6858000">
                <a:moveTo>
                  <a:pt x="1771657" y="1587500"/>
                </a:moveTo>
                <a:lnTo>
                  <a:pt x="2651193" y="5331189"/>
                </a:lnTo>
                <a:lnTo>
                  <a:pt x="6070600" y="6858000"/>
                </a:lnTo>
                <a:lnTo>
                  <a:pt x="3009900" y="6858000"/>
                </a:lnTo>
                <a:lnTo>
                  <a:pt x="1651000" y="6858000"/>
                </a:lnTo>
                <a:lnTo>
                  <a:pt x="0" y="6858000"/>
                </a:lnTo>
                <a:close/>
                <a:moveTo>
                  <a:pt x="1638300" y="0"/>
                </a:moveTo>
                <a:lnTo>
                  <a:pt x="5105400" y="0"/>
                </a:lnTo>
                <a:lnTo>
                  <a:pt x="2846827" y="4940300"/>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840789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7_Vertical Title and Text">
    <p:spTree>
      <p:nvGrpSpPr>
        <p:cNvPr id="1" name=""/>
        <p:cNvGrpSpPr/>
        <p:nvPr/>
      </p:nvGrpSpPr>
      <p:grpSpPr>
        <a:xfrm>
          <a:off x="0" y="0"/>
          <a:ext cx="0" cy="0"/>
          <a:chOff x="0" y="0"/>
          <a:chExt cx="0" cy="0"/>
        </a:xfrm>
      </p:grpSpPr>
      <p:sp>
        <p:nvSpPr>
          <p:cNvPr id="18" name="Freeform 17"/>
          <p:cNvSpPr/>
          <p:nvPr userDrawn="1"/>
        </p:nvSpPr>
        <p:spPr>
          <a:xfrm>
            <a:off x="5343975" y="0"/>
            <a:ext cx="3800026" cy="3832608"/>
          </a:xfrm>
          <a:custGeom>
            <a:avLst/>
            <a:gdLst>
              <a:gd name="connsiteX0" fmla="*/ 3940035 w 5066701"/>
              <a:gd name="connsiteY0" fmla="*/ 0 h 5110144"/>
              <a:gd name="connsiteX1" fmla="*/ 5066701 w 5066701"/>
              <a:gd name="connsiteY1" fmla="*/ 0 h 5110144"/>
              <a:gd name="connsiteX2" fmla="*/ 5066701 w 5066701"/>
              <a:gd name="connsiteY2" fmla="*/ 1475609 h 5110144"/>
              <a:gd name="connsiteX3" fmla="*/ 1276948 w 5066701"/>
              <a:gd name="connsiteY3" fmla="*/ 5110144 h 5110144"/>
              <a:gd name="connsiteX4" fmla="*/ 0 w 5066701"/>
              <a:gd name="connsiteY4" fmla="*/ 3778661 h 5110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66701" h="5110144">
                <a:moveTo>
                  <a:pt x="3940035" y="0"/>
                </a:moveTo>
                <a:lnTo>
                  <a:pt x="5066701" y="0"/>
                </a:lnTo>
                <a:lnTo>
                  <a:pt x="5066701" y="1475609"/>
                </a:lnTo>
                <a:lnTo>
                  <a:pt x="1276948" y="5110144"/>
                </a:lnTo>
                <a:lnTo>
                  <a:pt x="0" y="377866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 name="Picture Placeholder 11"/>
          <p:cNvSpPr>
            <a:spLocks noGrp="1"/>
          </p:cNvSpPr>
          <p:nvPr>
            <p:ph type="pic" sz="quarter" idx="10"/>
          </p:nvPr>
        </p:nvSpPr>
        <p:spPr>
          <a:xfrm>
            <a:off x="5269832" y="1203158"/>
            <a:ext cx="1287379" cy="1287379"/>
          </a:xfrm>
          <a:custGeom>
            <a:avLst/>
            <a:gdLst>
              <a:gd name="connsiteX0" fmla="*/ 0 w 1716505"/>
              <a:gd name="connsiteY0" fmla="*/ 0 h 1716505"/>
              <a:gd name="connsiteX1" fmla="*/ 1716505 w 1716505"/>
              <a:gd name="connsiteY1" fmla="*/ 0 h 1716505"/>
              <a:gd name="connsiteX2" fmla="*/ 1716505 w 1716505"/>
              <a:gd name="connsiteY2" fmla="*/ 1716505 h 1716505"/>
              <a:gd name="connsiteX3" fmla="*/ 0 w 1716505"/>
              <a:gd name="connsiteY3" fmla="*/ 1716505 h 1716505"/>
            </a:gdLst>
            <a:ahLst/>
            <a:cxnLst>
              <a:cxn ang="0">
                <a:pos x="connsiteX0" y="connsiteY0"/>
              </a:cxn>
              <a:cxn ang="0">
                <a:pos x="connsiteX1" y="connsiteY1"/>
              </a:cxn>
              <a:cxn ang="0">
                <a:pos x="connsiteX2" y="connsiteY2"/>
              </a:cxn>
              <a:cxn ang="0">
                <a:pos x="connsiteX3" y="connsiteY3"/>
              </a:cxn>
            </a:cxnLst>
            <a:rect l="l" t="t" r="r" b="b"/>
            <a:pathLst>
              <a:path w="1716505" h="1716505">
                <a:moveTo>
                  <a:pt x="0" y="0"/>
                </a:moveTo>
                <a:lnTo>
                  <a:pt x="1716505" y="0"/>
                </a:lnTo>
                <a:lnTo>
                  <a:pt x="1716505" y="1716505"/>
                </a:lnTo>
                <a:lnTo>
                  <a:pt x="0" y="1716505"/>
                </a:lnTo>
                <a:close/>
              </a:path>
            </a:pathLst>
          </a:custGeom>
          <a:solidFill>
            <a:schemeClr val="bg1">
              <a:lumMod val="95000"/>
            </a:schemeClr>
          </a:solidFill>
        </p:spPr>
        <p:txBody>
          <a:bodyPr wrap="square">
            <a:noAutofit/>
          </a:bodyPr>
          <a:lstStyle/>
          <a:p>
            <a:endParaRPr lang="en-US"/>
          </a:p>
        </p:txBody>
      </p:sp>
      <p:sp>
        <p:nvSpPr>
          <p:cNvPr id="13" name="Picture Placeholder 12"/>
          <p:cNvSpPr>
            <a:spLocks noGrp="1"/>
          </p:cNvSpPr>
          <p:nvPr>
            <p:ph type="pic" sz="quarter" idx="11"/>
          </p:nvPr>
        </p:nvSpPr>
        <p:spPr>
          <a:xfrm>
            <a:off x="6731668" y="1203158"/>
            <a:ext cx="1287379" cy="1287379"/>
          </a:xfrm>
          <a:custGeom>
            <a:avLst/>
            <a:gdLst>
              <a:gd name="connsiteX0" fmla="*/ 0 w 1716505"/>
              <a:gd name="connsiteY0" fmla="*/ 0 h 1716505"/>
              <a:gd name="connsiteX1" fmla="*/ 1716505 w 1716505"/>
              <a:gd name="connsiteY1" fmla="*/ 0 h 1716505"/>
              <a:gd name="connsiteX2" fmla="*/ 1716505 w 1716505"/>
              <a:gd name="connsiteY2" fmla="*/ 1716505 h 1716505"/>
              <a:gd name="connsiteX3" fmla="*/ 0 w 1716505"/>
              <a:gd name="connsiteY3" fmla="*/ 1716505 h 1716505"/>
            </a:gdLst>
            <a:ahLst/>
            <a:cxnLst>
              <a:cxn ang="0">
                <a:pos x="connsiteX0" y="connsiteY0"/>
              </a:cxn>
              <a:cxn ang="0">
                <a:pos x="connsiteX1" y="connsiteY1"/>
              </a:cxn>
              <a:cxn ang="0">
                <a:pos x="connsiteX2" y="connsiteY2"/>
              </a:cxn>
              <a:cxn ang="0">
                <a:pos x="connsiteX3" y="connsiteY3"/>
              </a:cxn>
            </a:cxnLst>
            <a:rect l="l" t="t" r="r" b="b"/>
            <a:pathLst>
              <a:path w="1716505" h="1716505">
                <a:moveTo>
                  <a:pt x="0" y="0"/>
                </a:moveTo>
                <a:lnTo>
                  <a:pt x="1716505" y="0"/>
                </a:lnTo>
                <a:lnTo>
                  <a:pt x="1716505" y="1716505"/>
                </a:lnTo>
                <a:lnTo>
                  <a:pt x="0" y="1716505"/>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2"/>
          </p:nvPr>
        </p:nvSpPr>
        <p:spPr>
          <a:xfrm>
            <a:off x="5269832" y="2640931"/>
            <a:ext cx="1287379" cy="1287379"/>
          </a:xfrm>
          <a:custGeom>
            <a:avLst/>
            <a:gdLst>
              <a:gd name="connsiteX0" fmla="*/ 0 w 1716505"/>
              <a:gd name="connsiteY0" fmla="*/ 0 h 1716505"/>
              <a:gd name="connsiteX1" fmla="*/ 1716505 w 1716505"/>
              <a:gd name="connsiteY1" fmla="*/ 0 h 1716505"/>
              <a:gd name="connsiteX2" fmla="*/ 1716505 w 1716505"/>
              <a:gd name="connsiteY2" fmla="*/ 1716505 h 1716505"/>
              <a:gd name="connsiteX3" fmla="*/ 0 w 1716505"/>
              <a:gd name="connsiteY3" fmla="*/ 1716505 h 1716505"/>
            </a:gdLst>
            <a:ahLst/>
            <a:cxnLst>
              <a:cxn ang="0">
                <a:pos x="connsiteX0" y="connsiteY0"/>
              </a:cxn>
              <a:cxn ang="0">
                <a:pos x="connsiteX1" y="connsiteY1"/>
              </a:cxn>
              <a:cxn ang="0">
                <a:pos x="connsiteX2" y="connsiteY2"/>
              </a:cxn>
              <a:cxn ang="0">
                <a:pos x="connsiteX3" y="connsiteY3"/>
              </a:cxn>
            </a:cxnLst>
            <a:rect l="l" t="t" r="r" b="b"/>
            <a:pathLst>
              <a:path w="1716505" h="1716505">
                <a:moveTo>
                  <a:pt x="0" y="0"/>
                </a:moveTo>
                <a:lnTo>
                  <a:pt x="1716505" y="0"/>
                </a:lnTo>
                <a:lnTo>
                  <a:pt x="1716505" y="1716505"/>
                </a:lnTo>
                <a:lnTo>
                  <a:pt x="0" y="1716505"/>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3"/>
          </p:nvPr>
        </p:nvSpPr>
        <p:spPr>
          <a:xfrm>
            <a:off x="6731668" y="2640931"/>
            <a:ext cx="1287379" cy="1287379"/>
          </a:xfrm>
          <a:custGeom>
            <a:avLst/>
            <a:gdLst>
              <a:gd name="connsiteX0" fmla="*/ 0 w 1716505"/>
              <a:gd name="connsiteY0" fmla="*/ 0 h 1716505"/>
              <a:gd name="connsiteX1" fmla="*/ 1716505 w 1716505"/>
              <a:gd name="connsiteY1" fmla="*/ 0 h 1716505"/>
              <a:gd name="connsiteX2" fmla="*/ 1716505 w 1716505"/>
              <a:gd name="connsiteY2" fmla="*/ 1716505 h 1716505"/>
              <a:gd name="connsiteX3" fmla="*/ 0 w 1716505"/>
              <a:gd name="connsiteY3" fmla="*/ 1716505 h 1716505"/>
            </a:gdLst>
            <a:ahLst/>
            <a:cxnLst>
              <a:cxn ang="0">
                <a:pos x="connsiteX0" y="connsiteY0"/>
              </a:cxn>
              <a:cxn ang="0">
                <a:pos x="connsiteX1" y="connsiteY1"/>
              </a:cxn>
              <a:cxn ang="0">
                <a:pos x="connsiteX2" y="connsiteY2"/>
              </a:cxn>
              <a:cxn ang="0">
                <a:pos x="connsiteX3" y="connsiteY3"/>
              </a:cxn>
            </a:cxnLst>
            <a:rect l="l" t="t" r="r" b="b"/>
            <a:pathLst>
              <a:path w="1716505" h="1716505">
                <a:moveTo>
                  <a:pt x="0" y="0"/>
                </a:moveTo>
                <a:lnTo>
                  <a:pt x="1716505" y="0"/>
                </a:lnTo>
                <a:lnTo>
                  <a:pt x="1716505" y="1716505"/>
                </a:lnTo>
                <a:lnTo>
                  <a:pt x="0" y="1716505"/>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839065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2" grpId="0" animBg="1"/>
      <p:bldP spid="13" grpId="0" animBg="1"/>
      <p:bldP spid="14" grpId="0" animBg="1"/>
      <p:bldP spid="15"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8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1"/>
            <a:ext cx="3886202" cy="5143502"/>
          </a:xfrm>
          <a:custGeom>
            <a:avLst/>
            <a:gdLst>
              <a:gd name="connsiteX0" fmla="*/ 0 w 5181603"/>
              <a:gd name="connsiteY0" fmla="*/ 0 h 6858003"/>
              <a:gd name="connsiteX1" fmla="*/ 4145283 w 5181603"/>
              <a:gd name="connsiteY1" fmla="*/ 0 h 6858003"/>
              <a:gd name="connsiteX2" fmla="*/ 5181603 w 5181603"/>
              <a:gd name="connsiteY2" fmla="*/ 6858003 h 6858003"/>
              <a:gd name="connsiteX3" fmla="*/ 0 w 5181603"/>
              <a:gd name="connsiteY3" fmla="*/ 6858003 h 6858003"/>
            </a:gdLst>
            <a:ahLst/>
            <a:cxnLst>
              <a:cxn ang="0">
                <a:pos x="connsiteX0" y="connsiteY0"/>
              </a:cxn>
              <a:cxn ang="0">
                <a:pos x="connsiteX1" y="connsiteY1"/>
              </a:cxn>
              <a:cxn ang="0">
                <a:pos x="connsiteX2" y="connsiteY2"/>
              </a:cxn>
              <a:cxn ang="0">
                <a:pos x="connsiteX3" y="connsiteY3"/>
              </a:cxn>
            </a:cxnLst>
            <a:rect l="l" t="t" r="r" b="b"/>
            <a:pathLst>
              <a:path w="5181603" h="6858003">
                <a:moveTo>
                  <a:pt x="0" y="0"/>
                </a:moveTo>
                <a:lnTo>
                  <a:pt x="4145283" y="0"/>
                </a:lnTo>
                <a:lnTo>
                  <a:pt x="5181603" y="6858003"/>
                </a:lnTo>
                <a:lnTo>
                  <a:pt x="0" y="685800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177815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 y="1"/>
            <a:ext cx="3898230" cy="5143502"/>
          </a:xfrm>
          <a:custGeom>
            <a:avLst/>
            <a:gdLst>
              <a:gd name="connsiteX0" fmla="*/ 0 w 5197640"/>
              <a:gd name="connsiteY0" fmla="*/ 0 h 6858003"/>
              <a:gd name="connsiteX1" fmla="*/ 5197640 w 5197640"/>
              <a:gd name="connsiteY1" fmla="*/ 0 h 6858003"/>
              <a:gd name="connsiteX2" fmla="*/ 4158112 w 5197640"/>
              <a:gd name="connsiteY2" fmla="*/ 6858003 h 6858003"/>
              <a:gd name="connsiteX3" fmla="*/ 0 w 5197640"/>
              <a:gd name="connsiteY3" fmla="*/ 6858003 h 6858003"/>
            </a:gdLst>
            <a:ahLst/>
            <a:cxnLst>
              <a:cxn ang="0">
                <a:pos x="connsiteX0" y="connsiteY0"/>
              </a:cxn>
              <a:cxn ang="0">
                <a:pos x="connsiteX1" y="connsiteY1"/>
              </a:cxn>
              <a:cxn ang="0">
                <a:pos x="connsiteX2" y="connsiteY2"/>
              </a:cxn>
              <a:cxn ang="0">
                <a:pos x="connsiteX3" y="connsiteY3"/>
              </a:cxn>
            </a:cxnLst>
            <a:rect l="l" t="t" r="r" b="b"/>
            <a:pathLst>
              <a:path w="5197640" h="6858003">
                <a:moveTo>
                  <a:pt x="0" y="0"/>
                </a:moveTo>
                <a:lnTo>
                  <a:pt x="5197640" y="0"/>
                </a:lnTo>
                <a:lnTo>
                  <a:pt x="4158112" y="6858003"/>
                </a:lnTo>
                <a:lnTo>
                  <a:pt x="0" y="685800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913368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4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230982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8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91379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9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21232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496349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139194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24476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85666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413480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900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129010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585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C764DE79-268F-4C1A-8933-263129D2AF90}" type="datetimeFigureOut">
              <a:rPr lang="en-US" smtClean="0"/>
              <a:t>7/19/2021</a:t>
            </a:fld>
            <a:endParaRPr lang="en-US" dirty="0"/>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8F63A3B-78C7-47BE-AE5E-E10140E04643}" type="slidenum">
              <a:rPr lang="en-US" smtClean="0"/>
              <a:t>‹#›</a:t>
            </a:fld>
            <a:endParaRPr lang="en-US" dirty="0"/>
          </a:p>
        </p:txBody>
      </p:sp>
      <p:sp>
        <p:nvSpPr>
          <p:cNvPr id="18" name="Rectangle 17">
            <a:extLst>
              <a:ext uri="{FF2B5EF4-FFF2-40B4-BE49-F238E27FC236}">
                <a16:creationId xmlns:a16="http://schemas.microsoft.com/office/drawing/2014/main" id="{6F62663B-1C40-4D54-B80A-8C8030B2AE8C}"/>
              </a:ext>
            </a:extLst>
          </p:cNvPr>
          <p:cNvSpPr/>
          <p:nvPr userDrawn="1"/>
        </p:nvSpPr>
        <p:spPr>
          <a:xfrm>
            <a:off x="0" y="0"/>
            <a:ext cx="9144000" cy="51435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2122717322"/>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 id="2147483928" r:id="rId17"/>
    <p:sldLayoutId id="2147483931" r:id="rId18"/>
    <p:sldLayoutId id="2147483933" r:id="rId19"/>
    <p:sldLayoutId id="2147483934" r:id="rId20"/>
    <p:sldLayoutId id="2147483935" r:id="rId21"/>
    <p:sldLayoutId id="2147483936" r:id="rId22"/>
    <p:sldLayoutId id="2147483938" r:id="rId23"/>
    <p:sldLayoutId id="2147483943" r:id="rId24"/>
    <p:sldLayoutId id="2147483944" r:id="rId25"/>
    <p:sldLayoutId id="2147483660" r:id="rId26"/>
    <p:sldLayoutId id="2147483665" r:id="rId27"/>
    <p:sldLayoutId id="2147483673" r:id="rId28"/>
    <p:sldLayoutId id="2147483677" r:id="rId29"/>
    <p:sldLayoutId id="2147483678" r:id="rId30"/>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18.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025" name="Rectangle 1024">
            <a:extLst>
              <a:ext uri="{FF2B5EF4-FFF2-40B4-BE49-F238E27FC236}">
                <a16:creationId xmlns:a16="http://schemas.microsoft.com/office/drawing/2014/main" id="{863126F1-0360-4A8A-AB5A-B297F3B4299B}"/>
              </a:ext>
            </a:extLst>
          </p:cNvPr>
          <p:cNvSpPr/>
          <p:nvPr/>
        </p:nvSpPr>
        <p:spPr>
          <a:xfrm>
            <a:off x="2878976" y="0"/>
            <a:ext cx="6265024" cy="5143501"/>
          </a:xfrm>
          <a:prstGeom prst="rect">
            <a:avLst/>
          </a:prstGeom>
          <a:blipFill dpi="0" rotWithShape="1">
            <a:blip r:embed="rId2">
              <a:alphaModFix amt="1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9" name="TextBox 8">
            <a:extLst>
              <a:ext uri="{FF2B5EF4-FFF2-40B4-BE49-F238E27FC236}">
                <a16:creationId xmlns:a16="http://schemas.microsoft.com/office/drawing/2014/main" id="{E0F19999-B9F0-4A12-A9CE-C3145D7BDDE7}"/>
              </a:ext>
            </a:extLst>
          </p:cNvPr>
          <p:cNvSpPr txBox="1"/>
          <p:nvPr/>
        </p:nvSpPr>
        <p:spPr>
          <a:xfrm>
            <a:off x="3711604" y="1151995"/>
            <a:ext cx="4385006" cy="1754326"/>
          </a:xfrm>
          <a:prstGeom prst="rect">
            <a:avLst/>
          </a:prstGeom>
          <a:noFill/>
        </p:spPr>
        <p:txBody>
          <a:bodyPr wrap="square" rtlCol="0">
            <a:spAutoFit/>
          </a:bodyPr>
          <a:lstStyle/>
          <a:p>
            <a:pPr algn="r"/>
            <a:r>
              <a:rPr lang="en-US" sz="3600" b="1" dirty="0">
                <a:solidFill>
                  <a:schemeClr val="bg1"/>
                </a:solidFill>
                <a:latin typeface="+mj-lt"/>
              </a:rPr>
              <a:t>Day 3: The ecosystem of esports </a:t>
            </a:r>
            <a:endParaRPr lang="en-ID" sz="3600" b="1" dirty="0">
              <a:solidFill>
                <a:schemeClr val="accent1"/>
              </a:solidFill>
              <a:latin typeface="+mj-lt"/>
            </a:endParaRPr>
          </a:p>
        </p:txBody>
      </p:sp>
      <p:sp>
        <p:nvSpPr>
          <p:cNvPr id="11" name="Rectangle 10"/>
          <p:cNvSpPr/>
          <p:nvPr/>
        </p:nvSpPr>
        <p:spPr>
          <a:xfrm>
            <a:off x="7334250" y="3743323"/>
            <a:ext cx="669901" cy="1905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t>HF!</a:t>
            </a:r>
          </a:p>
        </p:txBody>
      </p:sp>
      <p:sp>
        <p:nvSpPr>
          <p:cNvPr id="12" name="Rectangle 11"/>
          <p:cNvSpPr/>
          <p:nvPr/>
        </p:nvSpPr>
        <p:spPr>
          <a:xfrm>
            <a:off x="6558706" y="3743323"/>
            <a:ext cx="669901" cy="190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t>GL</a:t>
            </a:r>
          </a:p>
        </p:txBody>
      </p:sp>
      <p:sp>
        <p:nvSpPr>
          <p:cNvPr id="15" name="Freeform 86">
            <a:extLst>
              <a:ext uri="{FF2B5EF4-FFF2-40B4-BE49-F238E27FC236}">
                <a16:creationId xmlns:a16="http://schemas.microsoft.com/office/drawing/2014/main" id="{D54F1DB2-87D9-4CE4-B06A-755672FA1C2A}"/>
              </a:ext>
            </a:extLst>
          </p:cNvPr>
          <p:cNvSpPr>
            <a:spLocks noChangeArrowheads="1"/>
          </p:cNvSpPr>
          <p:nvPr/>
        </p:nvSpPr>
        <p:spPr bwMode="auto">
          <a:xfrm>
            <a:off x="439061" y="4664368"/>
            <a:ext cx="160235" cy="157322"/>
          </a:xfrm>
          <a:custGeom>
            <a:avLst/>
            <a:gdLst>
              <a:gd name="T0" fmla="*/ 347795 w 480"/>
              <a:gd name="T1" fmla="*/ 0 h 471"/>
              <a:gd name="T2" fmla="*/ 347795 w 480"/>
              <a:gd name="T3" fmla="*/ 0 h 471"/>
              <a:gd name="T4" fmla="*/ 0 w 480"/>
              <a:gd name="T5" fmla="*/ 336348 h 471"/>
              <a:gd name="T6" fmla="*/ 347795 w 480"/>
              <a:gd name="T7" fmla="*/ 684344 h 471"/>
              <a:gd name="T8" fmla="*/ 697045 w 480"/>
              <a:gd name="T9" fmla="*/ 336348 h 471"/>
              <a:gd name="T10" fmla="*/ 347795 w 480"/>
              <a:gd name="T11" fmla="*/ 0 h 471"/>
              <a:gd name="T12" fmla="*/ 490405 w 480"/>
              <a:gd name="T13" fmla="*/ 283930 h 471"/>
              <a:gd name="T14" fmla="*/ 490405 w 480"/>
              <a:gd name="T15" fmla="*/ 283930 h 471"/>
              <a:gd name="T16" fmla="*/ 490405 w 480"/>
              <a:gd name="T17" fmla="*/ 283930 h 471"/>
              <a:gd name="T18" fmla="*/ 296863 w 480"/>
              <a:gd name="T19" fmla="*/ 477585 h 471"/>
              <a:gd name="T20" fmla="*/ 193543 w 480"/>
              <a:gd name="T21" fmla="*/ 451376 h 471"/>
              <a:gd name="T22" fmla="*/ 206640 w 480"/>
              <a:gd name="T23" fmla="*/ 451376 h 471"/>
              <a:gd name="T24" fmla="*/ 296863 w 480"/>
              <a:gd name="T25" fmla="*/ 426623 h 471"/>
              <a:gd name="T26" fmla="*/ 232833 w 480"/>
              <a:gd name="T27" fmla="*/ 374205 h 471"/>
              <a:gd name="T28" fmla="*/ 245930 w 480"/>
              <a:gd name="T29" fmla="*/ 374205 h 471"/>
              <a:gd name="T30" fmla="*/ 259027 w 480"/>
              <a:gd name="T31" fmla="*/ 374205 h 471"/>
              <a:gd name="T32" fmla="*/ 206640 w 480"/>
              <a:gd name="T33" fmla="*/ 310139 h 471"/>
              <a:gd name="T34" fmla="*/ 206640 w 480"/>
              <a:gd name="T35" fmla="*/ 310139 h 471"/>
              <a:gd name="T36" fmla="*/ 232833 w 480"/>
              <a:gd name="T37" fmla="*/ 310139 h 471"/>
              <a:gd name="T38" fmla="*/ 206640 w 480"/>
              <a:gd name="T39" fmla="*/ 259177 h 471"/>
              <a:gd name="T40" fmla="*/ 219736 w 480"/>
              <a:gd name="T41" fmla="*/ 219864 h 471"/>
              <a:gd name="T42" fmla="*/ 347795 w 480"/>
              <a:gd name="T43" fmla="*/ 297034 h 471"/>
              <a:gd name="T44" fmla="*/ 347795 w 480"/>
              <a:gd name="T45" fmla="*/ 283930 h 471"/>
              <a:gd name="T46" fmla="*/ 424921 w 480"/>
              <a:gd name="T47" fmla="*/ 206759 h 471"/>
              <a:gd name="T48" fmla="*/ 464211 w 480"/>
              <a:gd name="T49" fmla="*/ 232968 h 471"/>
              <a:gd name="T50" fmla="*/ 516599 w 480"/>
              <a:gd name="T51" fmla="*/ 219864 h 471"/>
              <a:gd name="T52" fmla="*/ 490405 w 480"/>
              <a:gd name="T53" fmla="*/ 259177 h 471"/>
              <a:gd name="T54" fmla="*/ 529696 w 480"/>
              <a:gd name="T55" fmla="*/ 246073 h 471"/>
              <a:gd name="T56" fmla="*/ 490405 w 480"/>
              <a:gd name="T57" fmla="*/ 283930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p:spPr>
        <p:txBody>
          <a:bodyPr wrap="none" lIns="91424" tIns="45712" rIns="91424" bIns="45712" anchor="ctr"/>
          <a:lstStyle/>
          <a:p>
            <a:endParaRPr lang="id-ID" sz="1800">
              <a:solidFill>
                <a:schemeClr val="tx1">
                  <a:lumMod val="85000"/>
                  <a:lumOff val="15000"/>
                </a:schemeClr>
              </a:solidFill>
            </a:endParaRPr>
          </a:p>
        </p:txBody>
      </p:sp>
      <p:grpSp>
        <p:nvGrpSpPr>
          <p:cNvPr id="16" name="Group 673">
            <a:extLst>
              <a:ext uri="{FF2B5EF4-FFF2-40B4-BE49-F238E27FC236}">
                <a16:creationId xmlns:a16="http://schemas.microsoft.com/office/drawing/2014/main" id="{E22813B9-308A-43D9-9288-F85BAD78FEF5}"/>
              </a:ext>
            </a:extLst>
          </p:cNvPr>
          <p:cNvGrpSpPr>
            <a:grpSpLocks noChangeAspect="1"/>
          </p:cNvGrpSpPr>
          <p:nvPr/>
        </p:nvGrpSpPr>
        <p:grpSpPr bwMode="auto">
          <a:xfrm>
            <a:off x="994003" y="4664367"/>
            <a:ext cx="159581" cy="161583"/>
            <a:chOff x="6267" y="2329"/>
            <a:chExt cx="797" cy="807"/>
          </a:xfrm>
          <a:solidFill>
            <a:schemeClr val="bg1"/>
          </a:solidFill>
        </p:grpSpPr>
        <p:sp>
          <p:nvSpPr>
            <p:cNvPr id="17" name="Freeform 675">
              <a:extLst>
                <a:ext uri="{FF2B5EF4-FFF2-40B4-BE49-F238E27FC236}">
                  <a16:creationId xmlns:a16="http://schemas.microsoft.com/office/drawing/2014/main" id="{C4C14D4B-D7A5-4219-9623-DA3D26806FEF}"/>
                </a:ext>
              </a:extLst>
            </p:cNvPr>
            <p:cNvSpPr>
              <a:spLocks/>
            </p:cNvSpPr>
            <p:nvPr/>
          </p:nvSpPr>
          <p:spPr bwMode="auto">
            <a:xfrm>
              <a:off x="6586" y="2651"/>
              <a:ext cx="159" cy="162"/>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8" name="Freeform 676">
              <a:extLst>
                <a:ext uri="{FF2B5EF4-FFF2-40B4-BE49-F238E27FC236}">
                  <a16:creationId xmlns:a16="http://schemas.microsoft.com/office/drawing/2014/main" id="{D8B78A9C-2E39-4A89-BD87-1FE56C5A8DD8}"/>
                </a:ext>
              </a:extLst>
            </p:cNvPr>
            <p:cNvSpPr>
              <a:spLocks/>
            </p:cNvSpPr>
            <p:nvPr/>
          </p:nvSpPr>
          <p:spPr bwMode="auto">
            <a:xfrm>
              <a:off x="6763" y="2555"/>
              <a:ext cx="77" cy="78"/>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9" name="Freeform 677">
              <a:extLst>
                <a:ext uri="{FF2B5EF4-FFF2-40B4-BE49-F238E27FC236}">
                  <a16:creationId xmlns:a16="http://schemas.microsoft.com/office/drawing/2014/main" id="{89E1E8CE-D0C0-419F-BCA1-5694F6A9B201}"/>
                </a:ext>
              </a:extLst>
            </p:cNvPr>
            <p:cNvSpPr>
              <a:spLocks noEditPoints="1"/>
            </p:cNvSpPr>
            <p:nvPr/>
          </p:nvSpPr>
          <p:spPr bwMode="auto">
            <a:xfrm>
              <a:off x="6267" y="2329"/>
              <a:ext cx="797" cy="807"/>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p>
          </p:txBody>
        </p:sp>
        <p:sp>
          <p:nvSpPr>
            <p:cNvPr id="20" name="Freeform 678">
              <a:extLst>
                <a:ext uri="{FF2B5EF4-FFF2-40B4-BE49-F238E27FC236}">
                  <a16:creationId xmlns:a16="http://schemas.microsoft.com/office/drawing/2014/main" id="{F20B0894-1E90-47D4-847C-08942EDA24C1}"/>
                </a:ext>
              </a:extLst>
            </p:cNvPr>
            <p:cNvSpPr>
              <a:spLocks/>
            </p:cNvSpPr>
            <p:nvPr/>
          </p:nvSpPr>
          <p:spPr bwMode="auto">
            <a:xfrm>
              <a:off x="6483" y="2685"/>
              <a:ext cx="365" cy="232"/>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22" name="Isosceles Triangle 21">
            <a:extLst>
              <a:ext uri="{FF2B5EF4-FFF2-40B4-BE49-F238E27FC236}">
                <a16:creationId xmlns:a16="http://schemas.microsoft.com/office/drawing/2014/main" id="{395775CE-299B-4615-B556-D4FDF9A0A48F}"/>
              </a:ext>
            </a:extLst>
          </p:cNvPr>
          <p:cNvSpPr/>
          <p:nvPr/>
        </p:nvSpPr>
        <p:spPr>
          <a:xfrm rot="1420415">
            <a:off x="8733412" y="160017"/>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Donut 23">
            <a:extLst>
              <a:ext uri="{FF2B5EF4-FFF2-40B4-BE49-F238E27FC236}">
                <a16:creationId xmlns:a16="http://schemas.microsoft.com/office/drawing/2014/main" id="{53E1E058-5C4B-449C-BD40-40EF7B944222}"/>
              </a:ext>
            </a:extLst>
          </p:cNvPr>
          <p:cNvSpPr/>
          <p:nvPr/>
        </p:nvSpPr>
        <p:spPr>
          <a:xfrm>
            <a:off x="8327919" y="-234251"/>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grpSp>
        <p:nvGrpSpPr>
          <p:cNvPr id="25" name="Group 24">
            <a:extLst>
              <a:ext uri="{FF2B5EF4-FFF2-40B4-BE49-F238E27FC236}">
                <a16:creationId xmlns:a16="http://schemas.microsoft.com/office/drawing/2014/main" id="{8BB3B149-575D-48FF-A3B2-FE283CCAA50C}"/>
              </a:ext>
            </a:extLst>
          </p:cNvPr>
          <p:cNvGrpSpPr/>
          <p:nvPr/>
        </p:nvGrpSpPr>
        <p:grpSpPr>
          <a:xfrm>
            <a:off x="8650630" y="1979887"/>
            <a:ext cx="74938" cy="1196666"/>
            <a:chOff x="560040" y="3112970"/>
            <a:chExt cx="99917" cy="1595555"/>
          </a:xfrm>
          <a:solidFill>
            <a:schemeClr val="bg2"/>
          </a:solidFill>
        </p:grpSpPr>
        <p:grpSp>
          <p:nvGrpSpPr>
            <p:cNvPr id="26" name="Group 25">
              <a:extLst>
                <a:ext uri="{FF2B5EF4-FFF2-40B4-BE49-F238E27FC236}">
                  <a16:creationId xmlns:a16="http://schemas.microsoft.com/office/drawing/2014/main" id="{00414C6D-E819-42DE-8E4E-58C8E8B6D7CA}"/>
                </a:ext>
              </a:extLst>
            </p:cNvPr>
            <p:cNvGrpSpPr/>
            <p:nvPr/>
          </p:nvGrpSpPr>
          <p:grpSpPr>
            <a:xfrm>
              <a:off x="560040" y="3112970"/>
              <a:ext cx="99917" cy="619752"/>
              <a:chOff x="903383" y="3809977"/>
              <a:chExt cx="99917" cy="619752"/>
            </a:xfrm>
            <a:grpFill/>
          </p:grpSpPr>
          <p:sp>
            <p:nvSpPr>
              <p:cNvPr id="28" name="Oval 27">
                <a:extLst>
                  <a:ext uri="{FF2B5EF4-FFF2-40B4-BE49-F238E27FC236}">
                    <a16:creationId xmlns:a16="http://schemas.microsoft.com/office/drawing/2014/main" id="{414E593A-0510-4CA5-8850-7026A15767D4}"/>
                  </a:ext>
                </a:extLst>
              </p:cNvPr>
              <p:cNvSpPr/>
              <p:nvPr/>
            </p:nvSpPr>
            <p:spPr>
              <a:xfrm>
                <a:off x="903383" y="380997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9" name="Oval 28">
                <a:extLst>
                  <a:ext uri="{FF2B5EF4-FFF2-40B4-BE49-F238E27FC236}">
                    <a16:creationId xmlns:a16="http://schemas.microsoft.com/office/drawing/2014/main" id="{ECC8F696-6A41-476D-BD78-45CB6D1218C5}"/>
                  </a:ext>
                </a:extLst>
              </p:cNvPr>
              <p:cNvSpPr/>
              <p:nvPr/>
            </p:nvSpPr>
            <p:spPr>
              <a:xfrm>
                <a:off x="903383" y="398142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0" name="Oval 29">
                <a:extLst>
                  <a:ext uri="{FF2B5EF4-FFF2-40B4-BE49-F238E27FC236}">
                    <a16:creationId xmlns:a16="http://schemas.microsoft.com/office/drawing/2014/main" id="{57BF5E35-24B0-4F6B-BCFE-DABB56054FEB}"/>
                  </a:ext>
                </a:extLst>
              </p:cNvPr>
              <p:cNvSpPr/>
              <p:nvPr/>
            </p:nvSpPr>
            <p:spPr>
              <a:xfrm>
                <a:off x="903383" y="415287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1" name="Oval 30">
                <a:extLst>
                  <a:ext uri="{FF2B5EF4-FFF2-40B4-BE49-F238E27FC236}">
                    <a16:creationId xmlns:a16="http://schemas.microsoft.com/office/drawing/2014/main" id="{DE450200-B79D-4690-BD44-662ECBC3D86B}"/>
                  </a:ext>
                </a:extLst>
              </p:cNvPr>
              <p:cNvSpPr/>
              <p:nvPr/>
            </p:nvSpPr>
            <p:spPr>
              <a:xfrm>
                <a:off x="903383" y="4329812"/>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cxnSp>
          <p:nvCxnSpPr>
            <p:cNvPr id="27" name="Straight Connector 26">
              <a:extLst>
                <a:ext uri="{FF2B5EF4-FFF2-40B4-BE49-F238E27FC236}">
                  <a16:creationId xmlns:a16="http://schemas.microsoft.com/office/drawing/2014/main" id="{C568C700-4CB6-40CB-BA03-D6690F21CF44}"/>
                </a:ext>
              </a:extLst>
            </p:cNvPr>
            <p:cNvCxnSpPr/>
            <p:nvPr/>
          </p:nvCxnSpPr>
          <p:spPr>
            <a:xfrm>
              <a:off x="609998" y="3889375"/>
              <a:ext cx="0" cy="819150"/>
            </a:xfrm>
            <a:prstGeom prst="line">
              <a:avLst/>
            </a:prstGeom>
            <a:grpFill/>
          </p:spPr>
          <p:style>
            <a:lnRef idx="1">
              <a:schemeClr val="accent1"/>
            </a:lnRef>
            <a:fillRef idx="0">
              <a:schemeClr val="accent1"/>
            </a:fillRef>
            <a:effectRef idx="0">
              <a:schemeClr val="accent1"/>
            </a:effectRef>
            <a:fontRef idx="minor">
              <a:schemeClr val="tx1"/>
            </a:fontRef>
          </p:style>
        </p:cxnSp>
      </p:grpSp>
      <p:sp>
        <p:nvSpPr>
          <p:cNvPr id="1027" name="Oval 1026">
            <a:extLst>
              <a:ext uri="{FF2B5EF4-FFF2-40B4-BE49-F238E27FC236}">
                <a16:creationId xmlns:a16="http://schemas.microsoft.com/office/drawing/2014/main" id="{76F94BED-869E-4398-996B-EB60AD927CAD}"/>
              </a:ext>
            </a:extLst>
          </p:cNvPr>
          <p:cNvSpPr/>
          <p:nvPr/>
        </p:nvSpPr>
        <p:spPr>
          <a:xfrm>
            <a:off x="705796" y="4664367"/>
            <a:ext cx="167683" cy="157322"/>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9" name="TextBox 1028">
            <a:extLst>
              <a:ext uri="{FF2B5EF4-FFF2-40B4-BE49-F238E27FC236}">
                <a16:creationId xmlns:a16="http://schemas.microsoft.com/office/drawing/2014/main" id="{0D50E191-45C0-4365-AC00-DE5CB71625CC}"/>
              </a:ext>
            </a:extLst>
          </p:cNvPr>
          <p:cNvSpPr txBox="1"/>
          <p:nvPr/>
        </p:nvSpPr>
        <p:spPr>
          <a:xfrm>
            <a:off x="1196833" y="4550982"/>
            <a:ext cx="1682143" cy="369332"/>
          </a:xfrm>
          <a:prstGeom prst="rect">
            <a:avLst/>
          </a:prstGeom>
          <a:noFill/>
        </p:spPr>
        <p:txBody>
          <a:bodyPr wrap="square" rtlCol="0">
            <a:spAutoFit/>
          </a:bodyPr>
          <a:lstStyle/>
          <a:p>
            <a:r>
              <a:rPr lang="en-US" sz="1600" dirty="0">
                <a:solidFill>
                  <a:schemeClr val="accent1"/>
                </a:solidFill>
              </a:rPr>
              <a:t>@USF_E</a:t>
            </a:r>
            <a:r>
              <a:rPr lang="en-US" dirty="0">
                <a:solidFill>
                  <a:schemeClr val="accent1"/>
                </a:solidFill>
              </a:rPr>
              <a:t>sports</a:t>
            </a:r>
            <a:endParaRPr lang="en-US" sz="1600" dirty="0">
              <a:solidFill>
                <a:schemeClr val="accent1"/>
              </a:solidFill>
            </a:endParaRPr>
          </a:p>
        </p:txBody>
      </p:sp>
      <p:sp>
        <p:nvSpPr>
          <p:cNvPr id="1032" name="Rectangle 1031">
            <a:extLst>
              <a:ext uri="{FF2B5EF4-FFF2-40B4-BE49-F238E27FC236}">
                <a16:creationId xmlns:a16="http://schemas.microsoft.com/office/drawing/2014/main" id="{37FC58C3-B12A-4208-B4B9-AD65DD937885}"/>
              </a:ext>
            </a:extLst>
          </p:cNvPr>
          <p:cNvSpPr/>
          <p:nvPr/>
        </p:nvSpPr>
        <p:spPr>
          <a:xfrm>
            <a:off x="599296" y="506005"/>
            <a:ext cx="3054848" cy="3877392"/>
          </a:xfrm>
          <a:prstGeom prst="rect">
            <a:avLst/>
          </a:prstGeom>
          <a:blipFill dpi="0" rotWithShape="1">
            <a:blip r:embed="rId4">
              <a:alphaModFix amt="8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258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2" grpId="0" animBg="1"/>
      <p:bldP spid="15" grpId="0" animBg="1"/>
      <p:bldP spid="22" grpId="0" animBg="1"/>
      <p:bldP spid="23"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5421D22-6372-468B-BAB8-BCAA0BD4CAF2}"/>
              </a:ext>
            </a:extLst>
          </p:cNvPr>
          <p:cNvPicPr>
            <a:picLocks noChangeAspect="1"/>
          </p:cNvPicPr>
          <p:nvPr/>
        </p:nvPicPr>
        <p:blipFill>
          <a:blip r:embed="rId2"/>
          <a:stretch>
            <a:fillRect/>
          </a:stretch>
        </p:blipFill>
        <p:spPr>
          <a:xfrm flipH="1">
            <a:off x="0" y="0"/>
            <a:ext cx="5223803" cy="5143500"/>
          </a:xfrm>
          <a:prstGeom prst="rect">
            <a:avLst/>
          </a:prstGeom>
        </p:spPr>
      </p:pic>
      <p:sp>
        <p:nvSpPr>
          <p:cNvPr id="5" name="Freeform 4"/>
          <p:cNvSpPr/>
          <p:nvPr/>
        </p:nvSpPr>
        <p:spPr>
          <a:xfrm rot="21137187" flipH="1">
            <a:off x="269136" y="767355"/>
            <a:ext cx="511601" cy="58200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p:nvSpPr>
        <p:spPr>
          <a:xfrm rot="2715795" flipH="1" flipV="1">
            <a:off x="347141" y="1249105"/>
            <a:ext cx="324923" cy="369640"/>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a:extLst>
              <a:ext uri="{FF2B5EF4-FFF2-40B4-BE49-F238E27FC236}">
                <a16:creationId xmlns:a16="http://schemas.microsoft.com/office/drawing/2014/main" id="{E0F19999-B9F0-4A12-A9CE-C3145D7BDDE7}"/>
              </a:ext>
            </a:extLst>
          </p:cNvPr>
          <p:cNvSpPr txBox="1"/>
          <p:nvPr/>
        </p:nvSpPr>
        <p:spPr>
          <a:xfrm>
            <a:off x="1076659" y="566966"/>
            <a:ext cx="3754768" cy="461665"/>
          </a:xfrm>
          <a:prstGeom prst="rect">
            <a:avLst/>
          </a:prstGeom>
          <a:noFill/>
        </p:spPr>
        <p:txBody>
          <a:bodyPr wrap="square" rtlCol="0">
            <a:spAutoFit/>
          </a:bodyPr>
          <a:lstStyle/>
          <a:p>
            <a:r>
              <a:rPr lang="en-US" sz="2400" b="1" dirty="0">
                <a:solidFill>
                  <a:schemeClr val="bg1"/>
                </a:solidFill>
                <a:latin typeface="+mj-lt"/>
              </a:rPr>
              <a:t>The Esports Ecosystem</a:t>
            </a:r>
            <a:endParaRPr lang="en-ID" sz="2400" b="1" dirty="0">
              <a:solidFill>
                <a:schemeClr val="bg1"/>
              </a:solidFill>
              <a:latin typeface="+mj-lt"/>
            </a:endParaRPr>
          </a:p>
        </p:txBody>
      </p:sp>
      <p:sp>
        <p:nvSpPr>
          <p:cNvPr id="21" name="Multiply 21">
            <a:extLst>
              <a:ext uri="{FF2B5EF4-FFF2-40B4-BE49-F238E27FC236}">
                <a16:creationId xmlns:a16="http://schemas.microsoft.com/office/drawing/2014/main" id="{0BBBC46A-503F-4369-887F-72BB0513E9CE}"/>
              </a:ext>
            </a:extLst>
          </p:cNvPr>
          <p:cNvSpPr/>
          <p:nvPr/>
        </p:nvSpPr>
        <p:spPr>
          <a:xfrm>
            <a:off x="4379439" y="876740"/>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Multiply 21">
            <a:extLst>
              <a:ext uri="{FF2B5EF4-FFF2-40B4-BE49-F238E27FC236}">
                <a16:creationId xmlns:a16="http://schemas.microsoft.com/office/drawing/2014/main" id="{40B910DD-A6FF-4DF5-BE07-59C37EB51DBD}"/>
              </a:ext>
            </a:extLst>
          </p:cNvPr>
          <p:cNvSpPr/>
          <p:nvPr/>
        </p:nvSpPr>
        <p:spPr>
          <a:xfrm rot="2700000">
            <a:off x="747862" y="33661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Isosceles Triangle 22">
            <a:extLst>
              <a:ext uri="{FF2B5EF4-FFF2-40B4-BE49-F238E27FC236}">
                <a16:creationId xmlns:a16="http://schemas.microsoft.com/office/drawing/2014/main" id="{E55CABBF-93DC-40DC-A4DE-7CB236B7E2E0}"/>
              </a:ext>
            </a:extLst>
          </p:cNvPr>
          <p:cNvSpPr/>
          <p:nvPr/>
        </p:nvSpPr>
        <p:spPr>
          <a:xfrm rot="1420415">
            <a:off x="8749866"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4" name="Donut 23">
            <a:extLst>
              <a:ext uri="{FF2B5EF4-FFF2-40B4-BE49-F238E27FC236}">
                <a16:creationId xmlns:a16="http://schemas.microsoft.com/office/drawing/2014/main" id="{B4560C44-54BB-45A4-9EDB-1702EB227F03}"/>
              </a:ext>
            </a:extLst>
          </p:cNvPr>
          <p:cNvSpPr/>
          <p:nvPr/>
        </p:nvSpPr>
        <p:spPr>
          <a:xfrm>
            <a:off x="8344374"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3" name="Rectangle 2">
            <a:extLst>
              <a:ext uri="{FF2B5EF4-FFF2-40B4-BE49-F238E27FC236}">
                <a16:creationId xmlns:a16="http://schemas.microsoft.com/office/drawing/2014/main" id="{0F7FB5AD-7392-4FD0-B1CE-64E6535D0B36}"/>
              </a:ext>
            </a:extLst>
          </p:cNvPr>
          <p:cNvSpPr/>
          <p:nvPr/>
        </p:nvSpPr>
        <p:spPr>
          <a:xfrm>
            <a:off x="882339" y="1433957"/>
            <a:ext cx="1426739" cy="13943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Players and Teams</a:t>
            </a:r>
          </a:p>
        </p:txBody>
      </p:sp>
      <p:sp>
        <p:nvSpPr>
          <p:cNvPr id="36" name="Rectangle 35">
            <a:extLst>
              <a:ext uri="{FF2B5EF4-FFF2-40B4-BE49-F238E27FC236}">
                <a16:creationId xmlns:a16="http://schemas.microsoft.com/office/drawing/2014/main" id="{4FAECF54-9B82-4202-8D6E-836F34E09B77}"/>
              </a:ext>
            </a:extLst>
          </p:cNvPr>
          <p:cNvSpPr/>
          <p:nvPr/>
        </p:nvSpPr>
        <p:spPr>
          <a:xfrm>
            <a:off x="2402259" y="1433957"/>
            <a:ext cx="1426739" cy="13943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Games made by Publishers Developers</a:t>
            </a:r>
          </a:p>
        </p:txBody>
      </p:sp>
      <p:sp>
        <p:nvSpPr>
          <p:cNvPr id="37" name="Rectangle 36">
            <a:extLst>
              <a:ext uri="{FF2B5EF4-FFF2-40B4-BE49-F238E27FC236}">
                <a16:creationId xmlns:a16="http://schemas.microsoft.com/office/drawing/2014/main" id="{8195107C-6BD9-46CA-A136-68B36BEDC35A}"/>
              </a:ext>
            </a:extLst>
          </p:cNvPr>
          <p:cNvSpPr/>
          <p:nvPr/>
        </p:nvSpPr>
        <p:spPr>
          <a:xfrm>
            <a:off x="3922181" y="1433957"/>
            <a:ext cx="1426739" cy="13943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Leagues and Organizers</a:t>
            </a:r>
          </a:p>
        </p:txBody>
      </p:sp>
      <p:sp>
        <p:nvSpPr>
          <p:cNvPr id="38" name="Rectangle 37">
            <a:extLst>
              <a:ext uri="{FF2B5EF4-FFF2-40B4-BE49-F238E27FC236}">
                <a16:creationId xmlns:a16="http://schemas.microsoft.com/office/drawing/2014/main" id="{8A1A1AAC-A317-4437-8F4A-BDB063E9F02C}"/>
              </a:ext>
            </a:extLst>
          </p:cNvPr>
          <p:cNvSpPr/>
          <p:nvPr/>
        </p:nvSpPr>
        <p:spPr>
          <a:xfrm>
            <a:off x="5442102" y="1433926"/>
            <a:ext cx="1426739" cy="13943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Streaming Services</a:t>
            </a:r>
          </a:p>
        </p:txBody>
      </p:sp>
      <p:sp>
        <p:nvSpPr>
          <p:cNvPr id="39" name="Rectangle 38">
            <a:extLst>
              <a:ext uri="{FF2B5EF4-FFF2-40B4-BE49-F238E27FC236}">
                <a16:creationId xmlns:a16="http://schemas.microsoft.com/office/drawing/2014/main" id="{32670937-067B-48DB-A86F-9AD15F8F2BAF}"/>
              </a:ext>
            </a:extLst>
          </p:cNvPr>
          <p:cNvSpPr/>
          <p:nvPr/>
        </p:nvSpPr>
        <p:spPr>
          <a:xfrm>
            <a:off x="6962023" y="1433926"/>
            <a:ext cx="1426739" cy="13943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 Fans</a:t>
            </a:r>
          </a:p>
        </p:txBody>
      </p:sp>
      <p:sp>
        <p:nvSpPr>
          <p:cNvPr id="41" name="Rectangle 40">
            <a:extLst>
              <a:ext uri="{FF2B5EF4-FFF2-40B4-BE49-F238E27FC236}">
                <a16:creationId xmlns:a16="http://schemas.microsoft.com/office/drawing/2014/main" id="{782C0CE4-C07D-4C57-8B56-77EB44E1FED4}"/>
              </a:ext>
            </a:extLst>
          </p:cNvPr>
          <p:cNvSpPr/>
          <p:nvPr/>
        </p:nvSpPr>
        <p:spPr>
          <a:xfrm>
            <a:off x="3115628" y="3233586"/>
            <a:ext cx="1426739" cy="13943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Brands and Advertisers</a:t>
            </a:r>
          </a:p>
        </p:txBody>
      </p:sp>
      <p:sp>
        <p:nvSpPr>
          <p:cNvPr id="42" name="Rectangle 41">
            <a:extLst>
              <a:ext uri="{FF2B5EF4-FFF2-40B4-BE49-F238E27FC236}">
                <a16:creationId xmlns:a16="http://schemas.microsoft.com/office/drawing/2014/main" id="{8C712E22-7989-443C-BDD1-39F6B334C7E0}"/>
              </a:ext>
            </a:extLst>
          </p:cNvPr>
          <p:cNvSpPr/>
          <p:nvPr/>
        </p:nvSpPr>
        <p:spPr>
          <a:xfrm>
            <a:off x="4651150" y="3233586"/>
            <a:ext cx="1426739" cy="13943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Investors</a:t>
            </a:r>
          </a:p>
        </p:txBody>
      </p:sp>
      <p:sp>
        <p:nvSpPr>
          <p:cNvPr id="43" name="Freeform 5">
            <a:extLst>
              <a:ext uri="{FF2B5EF4-FFF2-40B4-BE49-F238E27FC236}">
                <a16:creationId xmlns:a16="http://schemas.microsoft.com/office/drawing/2014/main" id="{E9AE4170-40F1-4C12-83A7-666BA2CF82CF}"/>
              </a:ext>
            </a:extLst>
          </p:cNvPr>
          <p:cNvSpPr/>
          <p:nvPr/>
        </p:nvSpPr>
        <p:spPr>
          <a:xfrm rot="15908612" flipV="1">
            <a:off x="6181881" y="4265442"/>
            <a:ext cx="329697" cy="365500"/>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4" name="Freeform 5">
            <a:extLst>
              <a:ext uri="{FF2B5EF4-FFF2-40B4-BE49-F238E27FC236}">
                <a16:creationId xmlns:a16="http://schemas.microsoft.com/office/drawing/2014/main" id="{BA9B5FE8-CBB6-4AA5-B7C7-418C96DA4581}"/>
              </a:ext>
            </a:extLst>
          </p:cNvPr>
          <p:cNvSpPr/>
          <p:nvPr/>
        </p:nvSpPr>
        <p:spPr>
          <a:xfrm rot="20476588" flipV="1">
            <a:off x="6201278" y="4618550"/>
            <a:ext cx="282673" cy="170235"/>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Arrow: Right 9">
            <a:extLst>
              <a:ext uri="{FF2B5EF4-FFF2-40B4-BE49-F238E27FC236}">
                <a16:creationId xmlns:a16="http://schemas.microsoft.com/office/drawing/2014/main" id="{F6E29074-2694-4235-BEFA-33C8BA943013}"/>
              </a:ext>
            </a:extLst>
          </p:cNvPr>
          <p:cNvSpPr/>
          <p:nvPr/>
        </p:nvSpPr>
        <p:spPr>
          <a:xfrm>
            <a:off x="1862922" y="1261862"/>
            <a:ext cx="1076062" cy="46166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Play on</a:t>
            </a:r>
          </a:p>
        </p:txBody>
      </p:sp>
      <p:sp>
        <p:nvSpPr>
          <p:cNvPr id="46" name="Arrow: Right 45">
            <a:extLst>
              <a:ext uri="{FF2B5EF4-FFF2-40B4-BE49-F238E27FC236}">
                <a16:creationId xmlns:a16="http://schemas.microsoft.com/office/drawing/2014/main" id="{A05E79D8-55CC-4CA4-A6BB-3699A658D154}"/>
              </a:ext>
            </a:extLst>
          </p:cNvPr>
          <p:cNvSpPr/>
          <p:nvPr/>
        </p:nvSpPr>
        <p:spPr>
          <a:xfrm>
            <a:off x="3380089" y="1261862"/>
            <a:ext cx="1076062" cy="46166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Organized by</a:t>
            </a:r>
          </a:p>
        </p:txBody>
      </p:sp>
      <p:sp>
        <p:nvSpPr>
          <p:cNvPr id="47" name="Arrow: Right 46">
            <a:extLst>
              <a:ext uri="{FF2B5EF4-FFF2-40B4-BE49-F238E27FC236}">
                <a16:creationId xmlns:a16="http://schemas.microsoft.com/office/drawing/2014/main" id="{E614D51E-0D51-4228-A686-AB591853F9D7}"/>
              </a:ext>
            </a:extLst>
          </p:cNvPr>
          <p:cNvSpPr/>
          <p:nvPr/>
        </p:nvSpPr>
        <p:spPr>
          <a:xfrm>
            <a:off x="4897255" y="1261862"/>
            <a:ext cx="1119598" cy="46166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Distributed on</a:t>
            </a:r>
          </a:p>
        </p:txBody>
      </p:sp>
      <p:sp>
        <p:nvSpPr>
          <p:cNvPr id="48" name="Arrow: Right 47">
            <a:extLst>
              <a:ext uri="{FF2B5EF4-FFF2-40B4-BE49-F238E27FC236}">
                <a16:creationId xmlns:a16="http://schemas.microsoft.com/office/drawing/2014/main" id="{778557DA-88A8-44B7-BB4F-6ABC1658EFDA}"/>
              </a:ext>
            </a:extLst>
          </p:cNvPr>
          <p:cNvSpPr/>
          <p:nvPr/>
        </p:nvSpPr>
        <p:spPr>
          <a:xfrm>
            <a:off x="6414423" y="1261862"/>
            <a:ext cx="1076062" cy="46166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Watched by</a:t>
            </a:r>
          </a:p>
        </p:txBody>
      </p:sp>
      <p:sp>
        <p:nvSpPr>
          <p:cNvPr id="15" name="Arrow: Up 14">
            <a:extLst>
              <a:ext uri="{FF2B5EF4-FFF2-40B4-BE49-F238E27FC236}">
                <a16:creationId xmlns:a16="http://schemas.microsoft.com/office/drawing/2014/main" id="{91C59D9A-23C7-422F-BCE1-F93CA69DF5DB}"/>
              </a:ext>
            </a:extLst>
          </p:cNvPr>
          <p:cNvSpPr/>
          <p:nvPr/>
        </p:nvSpPr>
        <p:spPr>
          <a:xfrm>
            <a:off x="3526055" y="2884654"/>
            <a:ext cx="583580" cy="625542"/>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49" name="Arrow: Up 48">
            <a:extLst>
              <a:ext uri="{FF2B5EF4-FFF2-40B4-BE49-F238E27FC236}">
                <a16:creationId xmlns:a16="http://schemas.microsoft.com/office/drawing/2014/main" id="{872EF96F-990E-4BF4-A1BE-FE9BE7EBD949}"/>
              </a:ext>
            </a:extLst>
          </p:cNvPr>
          <p:cNvSpPr/>
          <p:nvPr/>
        </p:nvSpPr>
        <p:spPr>
          <a:xfrm>
            <a:off x="5067266" y="2884654"/>
            <a:ext cx="583580" cy="625542"/>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Tree>
    <p:extLst>
      <p:ext uri="{BB962C8B-B14F-4D97-AF65-F5344CB8AC3E}">
        <p14:creationId xmlns:p14="http://schemas.microsoft.com/office/powerpoint/2010/main" val="2765094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wipe(left)">
                                      <p:cBhvr>
                                        <p:cTn id="41" dur="500"/>
                                        <p:tgtEl>
                                          <p:spTgt spid="43"/>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wipe(left)">
                                      <p:cBhvr>
                                        <p:cTn id="4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21" grpId="0" animBg="1"/>
      <p:bldP spid="22" grpId="0" animBg="1"/>
      <p:bldP spid="23" grpId="0" animBg="1"/>
      <p:bldP spid="24" grpId="0" animBg="1"/>
      <p:bldP spid="43" grpId="0" animBg="1"/>
      <p:bldP spid="44"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99D0E88-CAE2-469C-903D-2B03D30F4519}"/>
              </a:ext>
            </a:extLst>
          </p:cNvPr>
          <p:cNvSpPr/>
          <p:nvPr/>
        </p:nvSpPr>
        <p:spPr>
          <a:xfrm>
            <a:off x="540302" y="2594544"/>
            <a:ext cx="2363799" cy="2314999"/>
          </a:xfrm>
          <a:prstGeom prst="rect">
            <a:avLst/>
          </a:prstGeom>
          <a:blipFill dpi="0" rotWithShape="1">
            <a:blip r:embed="rId2">
              <a:alphaModFix amt="23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3211075" y="-41724"/>
            <a:ext cx="5946126" cy="3265076"/>
          </a:xfrm>
          <a:custGeom>
            <a:avLst/>
            <a:gdLst>
              <a:gd name="connsiteX0" fmla="*/ 7269075 w 7910567"/>
              <a:gd name="connsiteY0" fmla="*/ 0 h 4390642"/>
              <a:gd name="connsiteX1" fmla="*/ 7910567 w 7910567"/>
              <a:gd name="connsiteY1" fmla="*/ 0 h 4390642"/>
              <a:gd name="connsiteX2" fmla="*/ 7910567 w 7910567"/>
              <a:gd name="connsiteY2" fmla="*/ 1724564 h 4390642"/>
              <a:gd name="connsiteX3" fmla="*/ 0 w 7910567"/>
              <a:gd name="connsiteY3" fmla="*/ 4390642 h 4390642"/>
            </a:gdLst>
            <a:ahLst/>
            <a:cxnLst>
              <a:cxn ang="0">
                <a:pos x="connsiteX0" y="connsiteY0"/>
              </a:cxn>
              <a:cxn ang="0">
                <a:pos x="connsiteX1" y="connsiteY1"/>
              </a:cxn>
              <a:cxn ang="0">
                <a:pos x="connsiteX2" y="connsiteY2"/>
              </a:cxn>
              <a:cxn ang="0">
                <a:pos x="connsiteX3" y="connsiteY3"/>
              </a:cxn>
            </a:cxnLst>
            <a:rect l="l" t="t" r="r" b="b"/>
            <a:pathLst>
              <a:path w="7910567" h="4390642">
                <a:moveTo>
                  <a:pt x="7269075" y="0"/>
                </a:moveTo>
                <a:lnTo>
                  <a:pt x="7910567" y="0"/>
                </a:lnTo>
                <a:lnTo>
                  <a:pt x="7910567" y="1724564"/>
                </a:lnTo>
                <a:lnTo>
                  <a:pt x="0" y="439064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Freeform 4"/>
          <p:cNvSpPr/>
          <p:nvPr/>
        </p:nvSpPr>
        <p:spPr>
          <a:xfrm rot="5158144" flipH="1" flipV="1">
            <a:off x="3572334" y="3033263"/>
            <a:ext cx="235388" cy="751241"/>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p:cNvSpPr txBox="1"/>
          <p:nvPr/>
        </p:nvSpPr>
        <p:spPr>
          <a:xfrm flipH="1">
            <a:off x="5399605" y="3003966"/>
            <a:ext cx="3095407" cy="1627882"/>
          </a:xfrm>
          <a:prstGeom prst="rect">
            <a:avLst/>
          </a:prstGeom>
          <a:noFill/>
        </p:spPr>
        <p:txBody>
          <a:bodyPr wrap="square" lIns="0" tIns="0" rIns="0" bIns="0" rtlCol="0">
            <a:spAutoFit/>
          </a:bodyPr>
          <a:lstStyle/>
          <a:p>
            <a:pPr>
              <a:lnSpc>
                <a:spcPct val="150000"/>
              </a:lnSpc>
            </a:pPr>
            <a:r>
              <a:rPr lang="en-US" sz="1200" dirty="0">
                <a:solidFill>
                  <a:schemeClr val="bg1"/>
                </a:solidFill>
                <a:ea typeface="Lato regular" panose="020F0502020204030203" pitchFamily="34" charset="0"/>
                <a:cs typeface="Lato regular" panose="020F0502020204030203" pitchFamily="34" charset="0"/>
              </a:rPr>
              <a:t>Like we went over earlier, the landscape of esports is made up of more than just professional gamers and their teams. We’ll be going into more detail on how different companies, organizations, and advertisers work together in this industry.</a:t>
            </a:r>
          </a:p>
        </p:txBody>
      </p:sp>
      <p:sp>
        <p:nvSpPr>
          <p:cNvPr id="14" name="Multiply 21">
            <a:extLst>
              <a:ext uri="{FF2B5EF4-FFF2-40B4-BE49-F238E27FC236}">
                <a16:creationId xmlns:a16="http://schemas.microsoft.com/office/drawing/2014/main" id="{6755F59B-1F4D-4C9E-988A-3D8BA6AD332C}"/>
              </a:ext>
            </a:extLst>
          </p:cNvPr>
          <p:cNvSpPr/>
          <p:nvPr/>
        </p:nvSpPr>
        <p:spPr>
          <a:xfrm>
            <a:off x="4898815" y="2838230"/>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Multiply 21">
            <a:extLst>
              <a:ext uri="{FF2B5EF4-FFF2-40B4-BE49-F238E27FC236}">
                <a16:creationId xmlns:a16="http://schemas.microsoft.com/office/drawing/2014/main" id="{B8F1343A-EB47-4F4F-A0A1-DB3F3E747913}"/>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3" name="Picture Placeholder 2">
            <a:extLst>
              <a:ext uri="{FF2B5EF4-FFF2-40B4-BE49-F238E27FC236}">
                <a16:creationId xmlns:a16="http://schemas.microsoft.com/office/drawing/2014/main" id="{980ECFF7-63EC-47B7-9FF1-20658CA43CA3}"/>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1076" b="21076"/>
          <a:stretch/>
        </p:blipFill>
        <p:spPr>
          <a:xfrm>
            <a:off x="0" y="0"/>
            <a:ext cx="8503920" cy="2768600"/>
          </a:xfrm>
        </p:spPr>
      </p:pic>
      <p:sp>
        <p:nvSpPr>
          <p:cNvPr id="16" name="TextBox 15">
            <a:extLst>
              <a:ext uri="{FF2B5EF4-FFF2-40B4-BE49-F238E27FC236}">
                <a16:creationId xmlns:a16="http://schemas.microsoft.com/office/drawing/2014/main" id="{8859D9A9-50FD-4B85-9F38-3CF93C6C9B14}"/>
              </a:ext>
            </a:extLst>
          </p:cNvPr>
          <p:cNvSpPr txBox="1"/>
          <p:nvPr/>
        </p:nvSpPr>
        <p:spPr>
          <a:xfrm flipH="1">
            <a:off x="731760" y="3319217"/>
            <a:ext cx="1980881" cy="1039708"/>
          </a:xfrm>
          <a:prstGeom prst="rect">
            <a:avLst/>
          </a:prstGeom>
          <a:noFill/>
        </p:spPr>
        <p:txBody>
          <a:bodyPr wrap="square" lIns="0" tIns="0" rIns="0" bIns="0" rtlCol="0">
            <a:spAutoFit/>
          </a:bodyPr>
          <a:lstStyle/>
          <a:p>
            <a:pPr algn="ctr">
              <a:lnSpc>
                <a:spcPct val="150000"/>
              </a:lnSpc>
            </a:pPr>
            <a:r>
              <a:rPr lang="en-US" sz="2400" dirty="0">
                <a:solidFill>
                  <a:schemeClr val="bg1"/>
                </a:solidFill>
                <a:latin typeface="+mj-lt"/>
                <a:ea typeface="Lato regular" panose="020F0502020204030203" pitchFamily="34" charset="0"/>
                <a:cs typeface="Lato regular" panose="020F0502020204030203" pitchFamily="34" charset="0"/>
              </a:rPr>
              <a:t>Industry Dynamics</a:t>
            </a:r>
          </a:p>
        </p:txBody>
      </p:sp>
    </p:spTree>
    <p:extLst>
      <p:ext uri="{BB962C8B-B14F-4D97-AF65-F5344CB8AC3E}">
        <p14:creationId xmlns:p14="http://schemas.microsoft.com/office/powerpoint/2010/main" val="2574999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4" grpId="0" animBg="1"/>
      <p:bldP spid="15" grpId="0" animBg="1"/>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7DD70F0-6094-41EC-ABD9-449A5F24F0CF}"/>
              </a:ext>
            </a:extLst>
          </p:cNvPr>
          <p:cNvPicPr>
            <a:picLocks noChangeAspect="1"/>
          </p:cNvPicPr>
          <p:nvPr/>
        </p:nvPicPr>
        <p:blipFill>
          <a:blip r:embed="rId2"/>
          <a:stretch>
            <a:fillRect/>
          </a:stretch>
        </p:blipFill>
        <p:spPr>
          <a:xfrm flipH="1">
            <a:off x="0" y="0"/>
            <a:ext cx="5223803" cy="5143500"/>
          </a:xfrm>
          <a:prstGeom prst="rect">
            <a:avLst/>
          </a:prstGeom>
        </p:spPr>
      </p:pic>
      <p:pic>
        <p:nvPicPr>
          <p:cNvPr id="7" name="Picture Placeholder 6">
            <a:extLst>
              <a:ext uri="{FF2B5EF4-FFF2-40B4-BE49-F238E27FC236}">
                <a16:creationId xmlns:a16="http://schemas.microsoft.com/office/drawing/2014/main" id="{622BC9AA-4BC1-4894-9CE9-C56CE16C5966}"/>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6687" r="6687"/>
          <a:stretch/>
        </p:blipFill>
        <p:spPr>
          <a:xfrm>
            <a:off x="457200" y="514350"/>
            <a:ext cx="5337368" cy="4105275"/>
          </a:xfrm>
        </p:spPr>
      </p:pic>
      <p:grpSp>
        <p:nvGrpSpPr>
          <p:cNvPr id="4" name="Group 3"/>
          <p:cNvGrpSpPr/>
          <p:nvPr/>
        </p:nvGrpSpPr>
        <p:grpSpPr>
          <a:xfrm>
            <a:off x="4177949" y="3708119"/>
            <a:ext cx="1860481" cy="1435381"/>
            <a:chOff x="3357350" y="4346812"/>
            <a:chExt cx="2852382" cy="2511188"/>
          </a:xfrm>
        </p:grpSpPr>
        <p:sp>
          <p:nvSpPr>
            <p:cNvPr id="5" name="Parallelogram 4"/>
            <p:cNvSpPr/>
            <p:nvPr userDrawn="1"/>
          </p:nvSpPr>
          <p:spPr>
            <a:xfrm>
              <a:off x="3357350" y="4346812"/>
              <a:ext cx="2852382" cy="2511188"/>
            </a:xfrm>
            <a:prstGeom prst="parallelogram">
              <a:avLst>
                <a:gd name="adj" fmla="val 4184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userDrawn="1"/>
          </p:nvSpPr>
          <p:spPr>
            <a:xfrm flipH="1" flipV="1">
              <a:off x="4002331" y="4346812"/>
              <a:ext cx="2207401" cy="251118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2" name="TextBox 11">
            <a:extLst>
              <a:ext uri="{FF2B5EF4-FFF2-40B4-BE49-F238E27FC236}">
                <a16:creationId xmlns:a16="http://schemas.microsoft.com/office/drawing/2014/main" id="{E0F19999-B9F0-4A12-A9CE-C3145D7BDDE7}"/>
              </a:ext>
            </a:extLst>
          </p:cNvPr>
          <p:cNvSpPr txBox="1"/>
          <p:nvPr/>
        </p:nvSpPr>
        <p:spPr>
          <a:xfrm>
            <a:off x="6000044" y="656681"/>
            <a:ext cx="2809875" cy="461665"/>
          </a:xfrm>
          <a:prstGeom prst="rect">
            <a:avLst/>
          </a:prstGeom>
          <a:noFill/>
        </p:spPr>
        <p:txBody>
          <a:bodyPr wrap="square" rtlCol="0">
            <a:spAutoFit/>
          </a:bodyPr>
          <a:lstStyle/>
          <a:p>
            <a:r>
              <a:rPr lang="en-US" sz="2400" b="1" dirty="0">
                <a:solidFill>
                  <a:schemeClr val="bg1"/>
                </a:solidFill>
                <a:latin typeface="+mj-lt"/>
              </a:rPr>
              <a:t>Players and Teams</a:t>
            </a:r>
          </a:p>
        </p:txBody>
      </p:sp>
      <p:sp>
        <p:nvSpPr>
          <p:cNvPr id="14" name="TextBox 13"/>
          <p:cNvSpPr txBox="1"/>
          <p:nvPr/>
        </p:nvSpPr>
        <p:spPr>
          <a:xfrm flipH="1">
            <a:off x="6149763" y="1336938"/>
            <a:ext cx="2590081" cy="2741520"/>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Professional gamers, or "pro gamers", play for gaming teams like </a:t>
            </a:r>
            <a:r>
              <a:rPr lang="en-US" sz="1000" dirty="0" err="1">
                <a:solidFill>
                  <a:schemeClr val="bg1"/>
                </a:solidFill>
                <a:ea typeface="Lato regular" panose="020F0502020204030203" pitchFamily="34" charset="0"/>
                <a:cs typeface="Lato regular" panose="020F0502020204030203" pitchFamily="34" charset="0"/>
              </a:rPr>
              <a:t>FaZe</a:t>
            </a:r>
            <a:r>
              <a:rPr lang="en-US" sz="1000" dirty="0">
                <a:solidFill>
                  <a:schemeClr val="bg1"/>
                </a:solidFill>
                <a:ea typeface="Lato regular" panose="020F0502020204030203" pitchFamily="34" charset="0"/>
                <a:cs typeface="Lato regular" panose="020F0502020204030203" pitchFamily="34" charset="0"/>
              </a:rPr>
              <a:t> Clan, 100 Thieves, Evil Geniuses, Team SoloMid, Cloud9, </a:t>
            </a:r>
            <a:r>
              <a:rPr lang="en-US" sz="1000" dirty="0" err="1">
                <a:solidFill>
                  <a:schemeClr val="bg1"/>
                </a:solidFill>
                <a:ea typeface="Lato regular" panose="020F0502020204030203" pitchFamily="34" charset="0"/>
                <a:cs typeface="Lato regular" panose="020F0502020204030203" pitchFamily="34" charset="0"/>
              </a:rPr>
              <a:t>Fnatic</a:t>
            </a:r>
            <a:r>
              <a:rPr lang="en-US" sz="1000" dirty="0">
                <a:solidFill>
                  <a:schemeClr val="bg1"/>
                </a:solidFill>
                <a:ea typeface="Lato regular" panose="020F0502020204030203" pitchFamily="34" charset="0"/>
                <a:cs typeface="Lato regular" panose="020F0502020204030203" pitchFamily="34" charset="0"/>
              </a:rPr>
              <a:t>, G2 Esports, etc. These members play in tournaments and leagues for different games, with different team numbers and positions for each game. Sometimes, instead of being in a squad, single players can represent their team especially in one-on-one esports games like fighting games. In addition to prize money from tournament wins, players in these teams can also be paid a separate salary from their team.</a:t>
            </a:r>
            <a:endParaRPr lang="en-US" sz="1000" dirty="0">
              <a:solidFill>
                <a:schemeClr val="accent1"/>
              </a:solidFill>
              <a:ea typeface="Lato regular" panose="020F0502020204030203" pitchFamily="34" charset="0"/>
              <a:cs typeface="Lato regular" panose="020F0502020204030203" pitchFamily="34" charset="0"/>
            </a:endParaRPr>
          </a:p>
        </p:txBody>
      </p:sp>
      <p:sp>
        <p:nvSpPr>
          <p:cNvPr id="13" name="Isosceles Triangle 12">
            <a:extLst>
              <a:ext uri="{FF2B5EF4-FFF2-40B4-BE49-F238E27FC236}">
                <a16:creationId xmlns:a16="http://schemas.microsoft.com/office/drawing/2014/main" id="{D11886A9-CD5B-4ABC-9781-8A4BC6BD11DA}"/>
              </a:ext>
            </a:extLst>
          </p:cNvPr>
          <p:cNvSpPr/>
          <p:nvPr/>
        </p:nvSpPr>
        <p:spPr>
          <a:xfrm rot="1420415">
            <a:off x="8711047" y="4785317"/>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9" name="Donut 23">
            <a:extLst>
              <a:ext uri="{FF2B5EF4-FFF2-40B4-BE49-F238E27FC236}">
                <a16:creationId xmlns:a16="http://schemas.microsoft.com/office/drawing/2014/main" id="{1835C38C-E615-4126-89F0-7B21A8086B21}"/>
              </a:ext>
            </a:extLst>
          </p:cNvPr>
          <p:cNvSpPr/>
          <p:nvPr/>
        </p:nvSpPr>
        <p:spPr>
          <a:xfrm>
            <a:off x="8305555" y="4406678"/>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22" name="Multiply 21">
            <a:extLst>
              <a:ext uri="{FF2B5EF4-FFF2-40B4-BE49-F238E27FC236}">
                <a16:creationId xmlns:a16="http://schemas.microsoft.com/office/drawing/2014/main" id="{6B5A3AB5-14E5-4B5A-91DF-05ED52798F53}"/>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Multiply 21">
            <a:extLst>
              <a:ext uri="{FF2B5EF4-FFF2-40B4-BE49-F238E27FC236}">
                <a16:creationId xmlns:a16="http://schemas.microsoft.com/office/drawing/2014/main" id="{6494CF3A-2089-4088-84B7-D675967AFA2F}"/>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703175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3" grpId="0" animBg="1"/>
      <p:bldP spid="19" grpId="0" animBg="1"/>
      <p:bldP spid="22" grpId="0" animBg="1"/>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6A96CDA6-A4A7-4E6F-A115-777D13114BD2}"/>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670" r="56223"/>
          <a:stretch/>
        </p:blipFill>
        <p:spPr>
          <a:xfrm>
            <a:off x="4600575" y="0"/>
            <a:ext cx="4572000" cy="5143500"/>
          </a:xfrm>
        </p:spPr>
      </p:pic>
      <p:sp>
        <p:nvSpPr>
          <p:cNvPr id="4" name="Freeform 3"/>
          <p:cNvSpPr/>
          <p:nvPr/>
        </p:nvSpPr>
        <p:spPr>
          <a:xfrm rot="462813">
            <a:off x="4432571" y="3547615"/>
            <a:ext cx="1535655" cy="1746995"/>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Freeform 4"/>
          <p:cNvSpPr/>
          <p:nvPr/>
        </p:nvSpPr>
        <p:spPr>
          <a:xfrm rot="21137187" flipH="1">
            <a:off x="4523019" y="3161455"/>
            <a:ext cx="511601" cy="58200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p:nvSpPr>
        <p:spPr>
          <a:xfrm rot="2715795" flipH="1" flipV="1">
            <a:off x="4569448" y="3573542"/>
            <a:ext cx="324923" cy="369640"/>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a:extLst>
              <a:ext uri="{FF2B5EF4-FFF2-40B4-BE49-F238E27FC236}">
                <a16:creationId xmlns:a16="http://schemas.microsoft.com/office/drawing/2014/main" id="{E0F19999-B9F0-4A12-A9CE-C3145D7BDDE7}"/>
              </a:ext>
            </a:extLst>
          </p:cNvPr>
          <p:cNvSpPr txBox="1"/>
          <p:nvPr/>
        </p:nvSpPr>
        <p:spPr>
          <a:xfrm>
            <a:off x="799131" y="572029"/>
            <a:ext cx="3346780" cy="830997"/>
          </a:xfrm>
          <a:prstGeom prst="rect">
            <a:avLst/>
          </a:prstGeom>
          <a:noFill/>
        </p:spPr>
        <p:txBody>
          <a:bodyPr wrap="square" rtlCol="0">
            <a:spAutoFit/>
          </a:bodyPr>
          <a:lstStyle/>
          <a:p>
            <a:r>
              <a:rPr lang="en-US" sz="2400" b="1" dirty="0">
                <a:solidFill>
                  <a:schemeClr val="bg1"/>
                </a:solidFill>
                <a:latin typeface="+mj-lt"/>
              </a:rPr>
              <a:t>Game Publishers and developers</a:t>
            </a:r>
            <a:endParaRPr lang="en-ID" sz="2400" b="1" dirty="0">
              <a:solidFill>
                <a:schemeClr val="bg1"/>
              </a:solidFill>
              <a:latin typeface="+mj-lt"/>
            </a:endParaRPr>
          </a:p>
        </p:txBody>
      </p:sp>
      <p:pic>
        <p:nvPicPr>
          <p:cNvPr id="3" name="Picture 2">
            <a:extLst>
              <a:ext uri="{FF2B5EF4-FFF2-40B4-BE49-F238E27FC236}">
                <a16:creationId xmlns:a16="http://schemas.microsoft.com/office/drawing/2014/main" id="{5DCB5A8A-40A6-45EE-B7EB-AA5AC80EA25F}"/>
              </a:ext>
            </a:extLst>
          </p:cNvPr>
          <p:cNvPicPr>
            <a:picLocks noChangeAspect="1"/>
          </p:cNvPicPr>
          <p:nvPr/>
        </p:nvPicPr>
        <p:blipFill>
          <a:blip r:embed="rId3"/>
          <a:stretch>
            <a:fillRect/>
          </a:stretch>
        </p:blipFill>
        <p:spPr>
          <a:xfrm>
            <a:off x="3938546" y="1151222"/>
            <a:ext cx="249958" cy="249958"/>
          </a:xfrm>
          <a:prstGeom prst="rect">
            <a:avLst/>
          </a:prstGeom>
        </p:spPr>
      </p:pic>
      <p:pic>
        <p:nvPicPr>
          <p:cNvPr id="11" name="Picture 10">
            <a:extLst>
              <a:ext uri="{FF2B5EF4-FFF2-40B4-BE49-F238E27FC236}">
                <a16:creationId xmlns:a16="http://schemas.microsoft.com/office/drawing/2014/main" id="{64CD232B-A769-465D-B3F4-D9548BC94E35}"/>
              </a:ext>
            </a:extLst>
          </p:cNvPr>
          <p:cNvPicPr>
            <a:picLocks noChangeAspect="1"/>
          </p:cNvPicPr>
          <p:nvPr/>
        </p:nvPicPr>
        <p:blipFill>
          <a:blip r:embed="rId4"/>
          <a:stretch>
            <a:fillRect/>
          </a:stretch>
        </p:blipFill>
        <p:spPr>
          <a:xfrm>
            <a:off x="598712" y="279396"/>
            <a:ext cx="286537" cy="292633"/>
          </a:xfrm>
          <a:prstGeom prst="rect">
            <a:avLst/>
          </a:prstGeom>
        </p:spPr>
      </p:pic>
      <p:sp>
        <p:nvSpPr>
          <p:cNvPr id="12" name="TextBox 11">
            <a:extLst>
              <a:ext uri="{FF2B5EF4-FFF2-40B4-BE49-F238E27FC236}">
                <a16:creationId xmlns:a16="http://schemas.microsoft.com/office/drawing/2014/main" id="{40333112-E05D-45EC-941D-BBECACE8C204}"/>
              </a:ext>
            </a:extLst>
          </p:cNvPr>
          <p:cNvSpPr txBox="1"/>
          <p:nvPr/>
        </p:nvSpPr>
        <p:spPr>
          <a:xfrm flipH="1">
            <a:off x="905059" y="1534194"/>
            <a:ext cx="3121331" cy="2972352"/>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Esports wouldn’t exist without developers/publishers, who make and own rights to the video games which are played professionally. These same companies can also run their own competitions, such as Riot Game’s LCS or Valve’s Dota 2 International.</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Since they own the rights, publishers can also license their games out to external league organizers and streaming platforms if they don’t run their own competitions. This means that other organizers and streaming platforms are allowed to stream and host tournaments for a particular game.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spTree>
    <p:extLst>
      <p:ext uri="{BB962C8B-B14F-4D97-AF65-F5344CB8AC3E}">
        <p14:creationId xmlns:p14="http://schemas.microsoft.com/office/powerpoint/2010/main" val="3757115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61D8A96D-D11C-4A5D-8CCB-61A17A25ECC3}"/>
              </a:ext>
            </a:extLst>
          </p:cNvPr>
          <p:cNvPicPr>
            <a:picLocks noChangeAspect="1"/>
          </p:cNvPicPr>
          <p:nvPr/>
        </p:nvPicPr>
        <p:blipFill>
          <a:blip r:embed="rId2"/>
          <a:stretch>
            <a:fillRect/>
          </a:stretch>
        </p:blipFill>
        <p:spPr>
          <a:xfrm flipH="1">
            <a:off x="0" y="0"/>
            <a:ext cx="5223803" cy="5143500"/>
          </a:xfrm>
          <a:prstGeom prst="rect">
            <a:avLst/>
          </a:prstGeom>
        </p:spPr>
      </p:pic>
      <p:sp>
        <p:nvSpPr>
          <p:cNvPr id="4" name="Freeform 3"/>
          <p:cNvSpPr/>
          <p:nvPr/>
        </p:nvSpPr>
        <p:spPr>
          <a:xfrm>
            <a:off x="6724859" y="1"/>
            <a:ext cx="2419142" cy="3714482"/>
          </a:xfrm>
          <a:custGeom>
            <a:avLst/>
            <a:gdLst>
              <a:gd name="connsiteX0" fmla="*/ 1821726 w 3225523"/>
              <a:gd name="connsiteY0" fmla="*/ 0 h 4952643"/>
              <a:gd name="connsiteX1" fmla="*/ 3225523 w 3225523"/>
              <a:gd name="connsiteY1" fmla="*/ 0 h 4952643"/>
              <a:gd name="connsiteX2" fmla="*/ 3225523 w 3225523"/>
              <a:gd name="connsiteY2" fmla="*/ 355699 h 4952643"/>
              <a:gd name="connsiteX3" fmla="*/ 0 w 3225523"/>
              <a:gd name="connsiteY3" fmla="*/ 4952643 h 4952643"/>
            </a:gdLst>
            <a:ahLst/>
            <a:cxnLst>
              <a:cxn ang="0">
                <a:pos x="connsiteX0" y="connsiteY0"/>
              </a:cxn>
              <a:cxn ang="0">
                <a:pos x="connsiteX1" y="connsiteY1"/>
              </a:cxn>
              <a:cxn ang="0">
                <a:pos x="connsiteX2" y="connsiteY2"/>
              </a:cxn>
              <a:cxn ang="0">
                <a:pos x="connsiteX3" y="connsiteY3"/>
              </a:cxn>
            </a:cxnLst>
            <a:rect l="l" t="t" r="r" b="b"/>
            <a:pathLst>
              <a:path w="3225523" h="4952643">
                <a:moveTo>
                  <a:pt x="1821726" y="0"/>
                </a:moveTo>
                <a:lnTo>
                  <a:pt x="3225523" y="0"/>
                </a:lnTo>
                <a:lnTo>
                  <a:pt x="3225523" y="355699"/>
                </a:lnTo>
                <a:lnTo>
                  <a:pt x="0" y="495264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TextBox 4">
            <a:extLst>
              <a:ext uri="{FF2B5EF4-FFF2-40B4-BE49-F238E27FC236}">
                <a16:creationId xmlns:a16="http://schemas.microsoft.com/office/drawing/2014/main" id="{E0F19999-B9F0-4A12-A9CE-C3145D7BDDE7}"/>
              </a:ext>
            </a:extLst>
          </p:cNvPr>
          <p:cNvSpPr txBox="1"/>
          <p:nvPr/>
        </p:nvSpPr>
        <p:spPr>
          <a:xfrm>
            <a:off x="815391" y="708814"/>
            <a:ext cx="4084984" cy="461665"/>
          </a:xfrm>
          <a:prstGeom prst="rect">
            <a:avLst/>
          </a:prstGeom>
          <a:noFill/>
        </p:spPr>
        <p:txBody>
          <a:bodyPr wrap="square" rtlCol="0">
            <a:spAutoFit/>
          </a:bodyPr>
          <a:lstStyle/>
          <a:p>
            <a:r>
              <a:rPr lang="en-US" sz="2400" b="1" dirty="0">
                <a:solidFill>
                  <a:schemeClr val="bg1"/>
                </a:solidFill>
                <a:latin typeface="+mj-lt"/>
              </a:rPr>
              <a:t>Leagues and Organizers</a:t>
            </a:r>
          </a:p>
        </p:txBody>
      </p:sp>
      <p:sp>
        <p:nvSpPr>
          <p:cNvPr id="6" name="TextBox 5"/>
          <p:cNvSpPr txBox="1"/>
          <p:nvPr/>
        </p:nvSpPr>
        <p:spPr>
          <a:xfrm flipH="1">
            <a:off x="898642" y="1355698"/>
            <a:ext cx="3804707" cy="3895682"/>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Like the game developers/publishers, league and organizing companies run their own competitions. To earn money, leagues and organizers collect money from advertising and/or sponsorship revenues from brands, but this is rarely enough. Leagues and organizers often rely on the monetary support of game developers/publishers.</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There are leagues such the European Gaming League which are specific to a region. Other leagues are international, like  the Electronic Sports League (ESL). It’s located in Germany and is the largest and oldest eSports companies in the world.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Leagues like ESL will organize large-scale esports tournaments, invite top level teams to participate, work with brands to sell esports products, and broadcast their tournament on streaming platforms.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sp>
        <p:nvSpPr>
          <p:cNvPr id="19" name="Multiply 21">
            <a:extLst>
              <a:ext uri="{FF2B5EF4-FFF2-40B4-BE49-F238E27FC236}">
                <a16:creationId xmlns:a16="http://schemas.microsoft.com/office/drawing/2014/main" id="{63F107B8-BC2F-431D-8880-7A142452EC32}"/>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Multiply 21">
            <a:extLst>
              <a:ext uri="{FF2B5EF4-FFF2-40B4-BE49-F238E27FC236}">
                <a16:creationId xmlns:a16="http://schemas.microsoft.com/office/drawing/2014/main" id="{5B9FDCCA-8439-4112-906B-6E9D86FCBE1F}"/>
              </a:ext>
            </a:extLst>
          </p:cNvPr>
          <p:cNvSpPr/>
          <p:nvPr/>
        </p:nvSpPr>
        <p:spPr>
          <a:xfrm rot="2700000">
            <a:off x="622830" y="243931"/>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 name="Donut 23">
            <a:extLst>
              <a:ext uri="{FF2B5EF4-FFF2-40B4-BE49-F238E27FC236}">
                <a16:creationId xmlns:a16="http://schemas.microsoft.com/office/drawing/2014/main" id="{F20C3A2C-36A3-4B8B-A00D-111D4DBFB3D3}"/>
              </a:ext>
            </a:extLst>
          </p:cNvPr>
          <p:cNvSpPr/>
          <p:nvPr/>
        </p:nvSpPr>
        <p:spPr>
          <a:xfrm>
            <a:off x="8004447" y="3357245"/>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7" name="Isosceles Triangle 16">
            <a:extLst>
              <a:ext uri="{FF2B5EF4-FFF2-40B4-BE49-F238E27FC236}">
                <a16:creationId xmlns:a16="http://schemas.microsoft.com/office/drawing/2014/main" id="{ECB3A0F6-D1B2-4824-A92A-92931C676AE2}"/>
              </a:ext>
            </a:extLst>
          </p:cNvPr>
          <p:cNvSpPr/>
          <p:nvPr/>
        </p:nvSpPr>
        <p:spPr>
          <a:xfrm rot="1420415">
            <a:off x="8413772" y="3747010"/>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0" name="Picture Placeholder 9">
            <a:extLst>
              <a:ext uri="{FF2B5EF4-FFF2-40B4-BE49-F238E27FC236}">
                <a16:creationId xmlns:a16="http://schemas.microsoft.com/office/drawing/2014/main" id="{25004968-C324-4EFE-B153-FCC1643F40EB}"/>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20362" t="658" r="20362" b="658"/>
          <a:stretch/>
        </p:blipFill>
        <p:spPr>
          <a:xfrm>
            <a:off x="4591050" y="0"/>
            <a:ext cx="4552950" cy="5143500"/>
          </a:xfrm>
        </p:spPr>
      </p:pic>
    </p:spTree>
    <p:extLst>
      <p:ext uri="{BB962C8B-B14F-4D97-AF65-F5344CB8AC3E}">
        <p14:creationId xmlns:p14="http://schemas.microsoft.com/office/powerpoint/2010/main" val="99739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9" grpId="0" animBg="1"/>
      <p:bldP spid="20" grpId="0" animBg="1"/>
      <p:bldP spid="18"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DE25641-49AC-4F66-A9A3-C740ED2A5383}"/>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12277" r="12277"/>
          <a:stretch/>
        </p:blipFill>
        <p:spPr>
          <a:xfrm>
            <a:off x="759903" y="801712"/>
            <a:ext cx="4076368" cy="3602028"/>
          </a:xfrm>
        </p:spPr>
      </p:pic>
      <p:sp>
        <p:nvSpPr>
          <p:cNvPr id="4" name="Freeform 3"/>
          <p:cNvSpPr/>
          <p:nvPr/>
        </p:nvSpPr>
        <p:spPr>
          <a:xfrm>
            <a:off x="2330819" y="3282744"/>
            <a:ext cx="2252701" cy="1860757"/>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TextBox 5">
            <a:extLst>
              <a:ext uri="{FF2B5EF4-FFF2-40B4-BE49-F238E27FC236}">
                <a16:creationId xmlns:a16="http://schemas.microsoft.com/office/drawing/2014/main" id="{E0F19999-B9F0-4A12-A9CE-C3145D7BDDE7}"/>
              </a:ext>
            </a:extLst>
          </p:cNvPr>
          <p:cNvSpPr txBox="1"/>
          <p:nvPr/>
        </p:nvSpPr>
        <p:spPr>
          <a:xfrm>
            <a:off x="5451504" y="528212"/>
            <a:ext cx="2809875" cy="830997"/>
          </a:xfrm>
          <a:prstGeom prst="rect">
            <a:avLst/>
          </a:prstGeom>
          <a:noFill/>
        </p:spPr>
        <p:txBody>
          <a:bodyPr wrap="square" rtlCol="0">
            <a:spAutoFit/>
          </a:bodyPr>
          <a:lstStyle/>
          <a:p>
            <a:r>
              <a:rPr lang="en-US" sz="2400" b="1" dirty="0">
                <a:solidFill>
                  <a:schemeClr val="bg1"/>
                </a:solidFill>
                <a:latin typeface="+mj-lt"/>
              </a:rPr>
              <a:t>Streaming Services</a:t>
            </a:r>
            <a:endParaRPr lang="en-ID" sz="2400" b="1" dirty="0">
              <a:solidFill>
                <a:schemeClr val="bg1"/>
              </a:solidFill>
              <a:latin typeface="+mj-lt"/>
            </a:endParaRPr>
          </a:p>
        </p:txBody>
      </p:sp>
      <p:sp>
        <p:nvSpPr>
          <p:cNvPr id="7" name="TextBox 6"/>
          <p:cNvSpPr txBox="1"/>
          <p:nvPr/>
        </p:nvSpPr>
        <p:spPr>
          <a:xfrm flipH="1">
            <a:off x="5562384" y="1532346"/>
            <a:ext cx="2995591" cy="2049022"/>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Many esports events are streamed online to viewers over the internet. Companies like Twitch and YouTube Gaming pay the publishers/developers or organizers for the rights to broadcast tournaments so that they are able to stream and make money off of the content. Sometimes, cable TV companies like ESPN are involved. However, online streaming platforms like Twitch and YouTube are the companies that are the most popular for esports streaming, and hold most of the control over the market.</a:t>
            </a:r>
          </a:p>
        </p:txBody>
      </p:sp>
      <p:sp>
        <p:nvSpPr>
          <p:cNvPr id="8" name="Right Arrow 7"/>
          <p:cNvSpPr/>
          <p:nvPr/>
        </p:nvSpPr>
        <p:spPr>
          <a:xfrm>
            <a:off x="5968757" y="4256363"/>
            <a:ext cx="317744" cy="857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extBox 8"/>
          <p:cNvSpPr txBox="1"/>
          <p:nvPr/>
        </p:nvSpPr>
        <p:spPr>
          <a:xfrm flipH="1">
            <a:off x="6345914" y="4227836"/>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NEXT GAME</a:t>
            </a:r>
          </a:p>
        </p:txBody>
      </p:sp>
      <p:sp>
        <p:nvSpPr>
          <p:cNvPr id="14" name="Isosceles Triangle 13">
            <a:extLst>
              <a:ext uri="{FF2B5EF4-FFF2-40B4-BE49-F238E27FC236}">
                <a16:creationId xmlns:a16="http://schemas.microsoft.com/office/drawing/2014/main" id="{C5D56A46-D4AB-40FE-9756-DFB61F0D96EA}"/>
              </a:ext>
            </a:extLst>
          </p:cNvPr>
          <p:cNvSpPr/>
          <p:nvPr/>
        </p:nvSpPr>
        <p:spPr>
          <a:xfrm rot="1420415">
            <a:off x="8707658"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Donut 23">
            <a:extLst>
              <a:ext uri="{FF2B5EF4-FFF2-40B4-BE49-F238E27FC236}">
                <a16:creationId xmlns:a16="http://schemas.microsoft.com/office/drawing/2014/main" id="{1E93DA7F-6198-4A80-ABD0-410D35904931}"/>
              </a:ext>
            </a:extLst>
          </p:cNvPr>
          <p:cNvSpPr/>
          <p:nvPr/>
        </p:nvSpPr>
        <p:spPr>
          <a:xfrm>
            <a:off x="8302166"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Multiply 21">
            <a:extLst>
              <a:ext uri="{FF2B5EF4-FFF2-40B4-BE49-F238E27FC236}">
                <a16:creationId xmlns:a16="http://schemas.microsoft.com/office/drawing/2014/main" id="{9ADCF2FE-1ABA-4F37-8CCE-BF83B99B2230}"/>
              </a:ext>
            </a:extLst>
          </p:cNvPr>
          <p:cNvSpPr/>
          <p:nvPr/>
        </p:nvSpPr>
        <p:spPr>
          <a:xfrm>
            <a:off x="1488510" y="421117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Multiply 21">
            <a:extLst>
              <a:ext uri="{FF2B5EF4-FFF2-40B4-BE49-F238E27FC236}">
                <a16:creationId xmlns:a16="http://schemas.microsoft.com/office/drawing/2014/main" id="{E9A58C2F-92A4-4204-9013-A53A9C79AD90}"/>
              </a:ext>
            </a:extLst>
          </p:cNvPr>
          <p:cNvSpPr/>
          <p:nvPr/>
        </p:nvSpPr>
        <p:spPr>
          <a:xfrm rot="2700000">
            <a:off x="3423993" y="609151"/>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3262251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8" grpId="0" animBg="1"/>
      <p:bldP spid="9" grpId="0"/>
      <p:bldP spid="14" grpId="0" animBg="1"/>
      <p:bldP spid="15" grpId="0" animBg="1"/>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5227D14-5B10-4204-A959-F716A5817482}"/>
              </a:ext>
            </a:extLst>
          </p:cNvPr>
          <p:cNvSpPr/>
          <p:nvPr/>
        </p:nvSpPr>
        <p:spPr>
          <a:xfrm>
            <a:off x="2878976" y="-1"/>
            <a:ext cx="6265024" cy="5143501"/>
          </a:xfrm>
          <a:prstGeom prst="rect">
            <a:avLst/>
          </a:prstGeom>
          <a:blipFill dpi="0" rotWithShape="1">
            <a:blip r:embed="rId2">
              <a:alphaModFix amt="1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7" name="TextBox 6">
            <a:extLst>
              <a:ext uri="{FF2B5EF4-FFF2-40B4-BE49-F238E27FC236}">
                <a16:creationId xmlns:a16="http://schemas.microsoft.com/office/drawing/2014/main" id="{E0F19999-B9F0-4A12-A9CE-C3145D7BDDE7}"/>
              </a:ext>
            </a:extLst>
          </p:cNvPr>
          <p:cNvSpPr txBox="1"/>
          <p:nvPr/>
        </p:nvSpPr>
        <p:spPr>
          <a:xfrm>
            <a:off x="310104" y="514741"/>
            <a:ext cx="2813380" cy="461665"/>
          </a:xfrm>
          <a:prstGeom prst="rect">
            <a:avLst/>
          </a:prstGeom>
          <a:noFill/>
        </p:spPr>
        <p:txBody>
          <a:bodyPr wrap="square" rtlCol="0">
            <a:spAutoFit/>
          </a:bodyPr>
          <a:lstStyle/>
          <a:p>
            <a:r>
              <a:rPr lang="en-US" sz="2400" b="1" dirty="0">
                <a:gradFill flip="none" rotWithShape="1">
                  <a:gsLst>
                    <a:gs pos="51000">
                      <a:srgbClr val="D35061"/>
                    </a:gs>
                    <a:gs pos="27200">
                      <a:srgbClr val="E75965"/>
                    </a:gs>
                    <a:gs pos="74134">
                      <a:srgbClr val="933352"/>
                    </a:gs>
                    <a:gs pos="1000">
                      <a:srgbClr val="FC626A"/>
                    </a:gs>
                  </a:gsLst>
                  <a:lin ang="2700000" scaled="1"/>
                  <a:tileRect/>
                </a:gradFill>
                <a:latin typeface="+mj-lt"/>
              </a:rPr>
              <a:t>The Fans</a:t>
            </a:r>
            <a:endParaRPr lang="en-ID" sz="2400" b="1" dirty="0">
              <a:gradFill flip="none" rotWithShape="1">
                <a:gsLst>
                  <a:gs pos="51000">
                    <a:srgbClr val="D35061"/>
                  </a:gs>
                  <a:gs pos="27200">
                    <a:srgbClr val="E75965"/>
                  </a:gs>
                  <a:gs pos="74134">
                    <a:srgbClr val="933352"/>
                  </a:gs>
                  <a:gs pos="1000">
                    <a:srgbClr val="FC626A"/>
                  </a:gs>
                </a:gsLst>
                <a:lin ang="2700000" scaled="1"/>
                <a:tileRect/>
              </a:gradFill>
              <a:latin typeface="+mj-lt"/>
            </a:endParaRPr>
          </a:p>
        </p:txBody>
      </p:sp>
      <p:sp>
        <p:nvSpPr>
          <p:cNvPr id="34" name="TextBox 33">
            <a:extLst>
              <a:ext uri="{FF2B5EF4-FFF2-40B4-BE49-F238E27FC236}">
                <a16:creationId xmlns:a16="http://schemas.microsoft.com/office/drawing/2014/main" id="{8BED0E5A-882D-40C9-A1BA-8B29EBF561DA}"/>
              </a:ext>
            </a:extLst>
          </p:cNvPr>
          <p:cNvSpPr txBox="1"/>
          <p:nvPr/>
        </p:nvSpPr>
        <p:spPr>
          <a:xfrm flipH="1">
            <a:off x="424359" y="1169235"/>
            <a:ext cx="3167565" cy="3434017"/>
          </a:xfrm>
          <a:prstGeom prst="rect">
            <a:avLst/>
          </a:prstGeom>
          <a:noFill/>
        </p:spPr>
        <p:txBody>
          <a:bodyPr wrap="square" lIns="0" tIns="0" rIns="0" bIns="0" rtlCol="0">
            <a:spAutoFit/>
          </a:bodyPr>
          <a:lstStyle/>
          <a:p>
            <a:pPr>
              <a:lnSpc>
                <a:spcPct val="150000"/>
              </a:lnSpc>
            </a:pPr>
            <a:r>
              <a:rPr lang="en-US" sz="1000" dirty="0">
                <a:solidFill>
                  <a:schemeClr val="accent1"/>
                </a:solidFill>
                <a:ea typeface="Lato regular" panose="020F0502020204030203" pitchFamily="34" charset="0"/>
                <a:cs typeface="Lato regular" panose="020F0502020204030203" pitchFamily="34" charset="0"/>
              </a:rPr>
              <a:t>There is no standard esports fan. </a:t>
            </a:r>
            <a:r>
              <a:rPr lang="en-US" sz="1000" dirty="0">
                <a:solidFill>
                  <a:schemeClr val="bg1"/>
                </a:solidFill>
                <a:ea typeface="Lato regular" panose="020F0502020204030203" pitchFamily="34" charset="0"/>
                <a:cs typeface="Lato regular" panose="020F0502020204030203" pitchFamily="34" charset="0"/>
              </a:rPr>
              <a:t>Some esports fans only watch one game or game genre, while others will only watch games where their favorite esports team competes in.</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Most of the revenue for esports does not come from fans, but instead through sponsorships and branded content. Since most esports tournament streams are free, with the occasional ad break, esports fans aren’t paying anything. Although fans of traditional, non-digital sports are used to paying money to watch games, esports fans aren’t.  Because of this, esports leagues and organizers aren’t actually making a lot of money off of their tournaments. Eventually, esports fans may see a shift from tournaments run by leagues and organizers to tournaments run entirely by game publishers. </a:t>
            </a:r>
          </a:p>
        </p:txBody>
      </p:sp>
      <p:pic>
        <p:nvPicPr>
          <p:cNvPr id="17" name="Picture 16">
            <a:extLst>
              <a:ext uri="{FF2B5EF4-FFF2-40B4-BE49-F238E27FC236}">
                <a16:creationId xmlns:a16="http://schemas.microsoft.com/office/drawing/2014/main" id="{DD2791E8-DF22-4300-B6F3-829D6E5F902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611" t="2449" r="-2110" b="-8979"/>
          <a:stretch/>
        </p:blipFill>
        <p:spPr>
          <a:xfrm>
            <a:off x="3708119" y="1085395"/>
            <a:ext cx="5123037" cy="3409381"/>
          </a:xfrm>
          <a:prstGeom prst="rect">
            <a:avLst/>
          </a:prstGeom>
        </p:spPr>
      </p:pic>
      <p:sp>
        <p:nvSpPr>
          <p:cNvPr id="31" name="Donut 23">
            <a:extLst>
              <a:ext uri="{FF2B5EF4-FFF2-40B4-BE49-F238E27FC236}">
                <a16:creationId xmlns:a16="http://schemas.microsoft.com/office/drawing/2014/main" id="{7028489F-475E-40A2-A340-3B6263FD5457}"/>
              </a:ext>
            </a:extLst>
          </p:cNvPr>
          <p:cNvSpPr/>
          <p:nvPr/>
        </p:nvSpPr>
        <p:spPr>
          <a:xfrm>
            <a:off x="8386783" y="-341342"/>
            <a:ext cx="1008729" cy="1008729"/>
          </a:xfrm>
          <a:prstGeom prst="donut">
            <a:avLst>
              <a:gd name="adj" fmla="val 17021"/>
            </a:avLst>
          </a:prstGeom>
          <a:solidFill>
            <a:schemeClr val="accen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accent6"/>
              </a:solidFill>
            </a:endParaRPr>
          </a:p>
        </p:txBody>
      </p:sp>
      <p:sp>
        <p:nvSpPr>
          <p:cNvPr id="30" name="Isosceles Triangle 29">
            <a:extLst>
              <a:ext uri="{FF2B5EF4-FFF2-40B4-BE49-F238E27FC236}">
                <a16:creationId xmlns:a16="http://schemas.microsoft.com/office/drawing/2014/main" id="{E62AEC4A-E325-4D38-BDCB-4B8720E62FB8}"/>
              </a:ext>
            </a:extLst>
          </p:cNvPr>
          <p:cNvSpPr/>
          <p:nvPr/>
        </p:nvSpPr>
        <p:spPr>
          <a:xfrm rot="1420415">
            <a:off x="8792274" y="48125"/>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2" name="Multiply 21">
            <a:extLst>
              <a:ext uri="{FF2B5EF4-FFF2-40B4-BE49-F238E27FC236}">
                <a16:creationId xmlns:a16="http://schemas.microsoft.com/office/drawing/2014/main" id="{77E73169-B3E1-4CF5-865B-24E4DEE87EA4}"/>
              </a:ext>
            </a:extLst>
          </p:cNvPr>
          <p:cNvSpPr/>
          <p:nvPr/>
        </p:nvSpPr>
        <p:spPr>
          <a:xfrm>
            <a:off x="4773237" y="902751"/>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3" name="Multiply 21">
            <a:extLst>
              <a:ext uri="{FF2B5EF4-FFF2-40B4-BE49-F238E27FC236}">
                <a16:creationId xmlns:a16="http://schemas.microsoft.com/office/drawing/2014/main" id="{AED69207-0584-4FD8-8FFB-8931E109870F}"/>
              </a:ext>
            </a:extLst>
          </p:cNvPr>
          <p:cNvSpPr/>
          <p:nvPr/>
        </p:nvSpPr>
        <p:spPr>
          <a:xfrm rot="2700000">
            <a:off x="7679413" y="4004973"/>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2191395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animEffect transition="in" filter="fade">
                                      <p:cBhvr>
                                        <p:cTn id="23" dur="500"/>
                                        <p:tgtEl>
                                          <p:spTgt spid="32"/>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up)">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4" grpId="0"/>
      <p:bldP spid="31" grpId="0" animBg="1"/>
      <p:bldP spid="30" grpId="0" animBg="1"/>
      <p:bldP spid="32"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0F19999-B9F0-4A12-A9CE-C3145D7BDDE7}"/>
              </a:ext>
            </a:extLst>
          </p:cNvPr>
          <p:cNvSpPr txBox="1"/>
          <p:nvPr/>
        </p:nvSpPr>
        <p:spPr>
          <a:xfrm>
            <a:off x="4922741" y="801713"/>
            <a:ext cx="3506117" cy="461665"/>
          </a:xfrm>
          <a:prstGeom prst="rect">
            <a:avLst/>
          </a:prstGeom>
          <a:noFill/>
        </p:spPr>
        <p:txBody>
          <a:bodyPr wrap="square" rtlCol="0">
            <a:spAutoFit/>
          </a:bodyPr>
          <a:lstStyle/>
          <a:p>
            <a:r>
              <a:rPr lang="en-US" sz="2400" b="1" dirty="0">
                <a:solidFill>
                  <a:schemeClr val="bg1"/>
                </a:solidFill>
                <a:latin typeface="+mj-lt"/>
              </a:rPr>
              <a:t>Brands and Advertisers</a:t>
            </a:r>
            <a:endParaRPr lang="en-ID" sz="2400" b="1" dirty="0">
              <a:solidFill>
                <a:schemeClr val="bg1"/>
              </a:solidFill>
              <a:latin typeface="+mj-lt"/>
            </a:endParaRPr>
          </a:p>
        </p:txBody>
      </p:sp>
      <p:sp>
        <p:nvSpPr>
          <p:cNvPr id="7" name="TextBox 6"/>
          <p:cNvSpPr txBox="1"/>
          <p:nvPr/>
        </p:nvSpPr>
        <p:spPr>
          <a:xfrm flipH="1">
            <a:off x="4922741" y="1461228"/>
            <a:ext cx="4049492" cy="3203185"/>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Brands and advertisers are by far the biggest source of money for everyone who is involved in esports.</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Brands and advertisers pay whoever is organizing the tournament to have their logo or product in the tournament. This can include things like advertisements, product placements, and marketing material on backgrounds (see image). Esports brands like Razer, Intel, HyperX etc. are often involved in esports tournaments, but there are also non-gaming related brands like Coca Cola, McDonalds, BMW that pay to have their product/content in the tournament.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Brands and advertisers can sponsor (pay money to) an esports team to have their brand logos on their jerseys, use their products/equipment where applicable, and produce social media content around their brand.</a:t>
            </a:r>
          </a:p>
        </p:txBody>
      </p:sp>
      <p:sp>
        <p:nvSpPr>
          <p:cNvPr id="20" name="Multiply 21">
            <a:extLst>
              <a:ext uri="{FF2B5EF4-FFF2-40B4-BE49-F238E27FC236}">
                <a16:creationId xmlns:a16="http://schemas.microsoft.com/office/drawing/2014/main" id="{584AF429-C172-40B0-96A1-DCB182208BC5}"/>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Multiply 21">
            <a:extLst>
              <a:ext uri="{FF2B5EF4-FFF2-40B4-BE49-F238E27FC236}">
                <a16:creationId xmlns:a16="http://schemas.microsoft.com/office/drawing/2014/main" id="{8434BD48-48C4-4D97-911A-C2B3A3FE636C}"/>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6" name="Picture Placeholder 15">
            <a:extLst>
              <a:ext uri="{FF2B5EF4-FFF2-40B4-BE49-F238E27FC236}">
                <a16:creationId xmlns:a16="http://schemas.microsoft.com/office/drawing/2014/main" id="{4D541D54-4A18-445E-AB9A-E4942510270F}"/>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23637" t="-223" r="13564" b="-223"/>
          <a:stretch/>
        </p:blipFill>
        <p:spPr>
          <a:xfrm>
            <a:off x="-7446" y="-21622"/>
            <a:ext cx="4846320" cy="5165122"/>
          </a:xfrm>
        </p:spPr>
      </p:pic>
      <p:sp>
        <p:nvSpPr>
          <p:cNvPr id="23" name="Donut 23">
            <a:extLst>
              <a:ext uri="{FF2B5EF4-FFF2-40B4-BE49-F238E27FC236}">
                <a16:creationId xmlns:a16="http://schemas.microsoft.com/office/drawing/2014/main" id="{0CC1B06B-8437-417D-BAC7-324602FF9D12}"/>
              </a:ext>
            </a:extLst>
          </p:cNvPr>
          <p:cNvSpPr/>
          <p:nvPr/>
        </p:nvSpPr>
        <p:spPr>
          <a:xfrm>
            <a:off x="3488310" y="25706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22" name="Isosceles Triangle 21">
            <a:extLst>
              <a:ext uri="{FF2B5EF4-FFF2-40B4-BE49-F238E27FC236}">
                <a16:creationId xmlns:a16="http://schemas.microsoft.com/office/drawing/2014/main" id="{66C4792F-F1FC-4164-AC45-755B3F128F04}"/>
              </a:ext>
            </a:extLst>
          </p:cNvPr>
          <p:cNvSpPr/>
          <p:nvPr/>
        </p:nvSpPr>
        <p:spPr>
          <a:xfrm rot="1420415">
            <a:off x="3893800" y="676196"/>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3486813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Effect transition="in" filter="fade">
                                      <p:cBhvr>
                                        <p:cTn id="17" dur="500"/>
                                        <p:tgtEl>
                                          <p:spTgt spid="20"/>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0" grpId="0" animBg="1"/>
      <p:bldP spid="21" grpId="0" animBg="1"/>
      <p:bldP spid="23"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0" name="Multiply 21">
            <a:extLst>
              <a:ext uri="{FF2B5EF4-FFF2-40B4-BE49-F238E27FC236}">
                <a16:creationId xmlns:a16="http://schemas.microsoft.com/office/drawing/2014/main" id="{584AF429-C172-40B0-96A1-DCB182208BC5}"/>
              </a:ext>
            </a:extLst>
          </p:cNvPr>
          <p:cNvSpPr/>
          <p:nvPr/>
        </p:nvSpPr>
        <p:spPr>
          <a:xfrm>
            <a:off x="3548480" y="1028994"/>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Multiply 21">
            <a:extLst>
              <a:ext uri="{FF2B5EF4-FFF2-40B4-BE49-F238E27FC236}">
                <a16:creationId xmlns:a16="http://schemas.microsoft.com/office/drawing/2014/main" id="{8434BD48-48C4-4D97-911A-C2B3A3FE636C}"/>
              </a:ext>
            </a:extLst>
          </p:cNvPr>
          <p:cNvSpPr/>
          <p:nvPr/>
        </p:nvSpPr>
        <p:spPr>
          <a:xfrm rot="2700000">
            <a:off x="549166" y="368994"/>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4" name="Picture Placeholder 13">
            <a:extLst>
              <a:ext uri="{FF2B5EF4-FFF2-40B4-BE49-F238E27FC236}">
                <a16:creationId xmlns:a16="http://schemas.microsoft.com/office/drawing/2014/main" id="{20E84990-8877-4648-868B-00AB861685EF}"/>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0579" r="3872"/>
          <a:stretch/>
        </p:blipFill>
        <p:spPr>
          <a:xfrm flipH="1">
            <a:off x="3840480" y="0"/>
            <a:ext cx="5303520" cy="5143500"/>
          </a:xfrm>
        </p:spPr>
      </p:pic>
      <p:sp>
        <p:nvSpPr>
          <p:cNvPr id="9" name="TextBox 8">
            <a:extLst>
              <a:ext uri="{FF2B5EF4-FFF2-40B4-BE49-F238E27FC236}">
                <a16:creationId xmlns:a16="http://schemas.microsoft.com/office/drawing/2014/main" id="{241AD251-58E6-4E39-A541-040D80D409CC}"/>
              </a:ext>
            </a:extLst>
          </p:cNvPr>
          <p:cNvSpPr txBox="1"/>
          <p:nvPr/>
        </p:nvSpPr>
        <p:spPr>
          <a:xfrm>
            <a:off x="703130" y="845912"/>
            <a:ext cx="3506117" cy="461665"/>
          </a:xfrm>
          <a:prstGeom prst="rect">
            <a:avLst/>
          </a:prstGeom>
          <a:noFill/>
        </p:spPr>
        <p:txBody>
          <a:bodyPr wrap="square" rtlCol="0">
            <a:spAutoFit/>
          </a:bodyPr>
          <a:lstStyle/>
          <a:p>
            <a:r>
              <a:rPr lang="en-US" sz="2400" b="1" dirty="0">
                <a:solidFill>
                  <a:schemeClr val="bg1"/>
                </a:solidFill>
                <a:latin typeface="+mj-lt"/>
              </a:rPr>
              <a:t>Investors</a:t>
            </a:r>
            <a:endParaRPr lang="en-ID" sz="2400" b="1" dirty="0">
              <a:solidFill>
                <a:schemeClr val="bg1"/>
              </a:solidFill>
              <a:latin typeface="+mj-lt"/>
            </a:endParaRPr>
          </a:p>
        </p:txBody>
      </p:sp>
      <p:sp>
        <p:nvSpPr>
          <p:cNvPr id="10" name="TextBox 9">
            <a:extLst>
              <a:ext uri="{FF2B5EF4-FFF2-40B4-BE49-F238E27FC236}">
                <a16:creationId xmlns:a16="http://schemas.microsoft.com/office/drawing/2014/main" id="{78C0141D-0C99-4D66-9868-788A2665B990}"/>
              </a:ext>
            </a:extLst>
          </p:cNvPr>
          <p:cNvSpPr txBox="1"/>
          <p:nvPr/>
        </p:nvSpPr>
        <p:spPr>
          <a:xfrm flipH="1">
            <a:off x="835036" y="1597198"/>
            <a:ext cx="3005444" cy="158735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The esports sector is young, and that means it's still rapidly evolving. That makes it an exciting, risky, but potentially very profitable area for investors.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A few larger investors have already jumped onto the hype train, funneling money into different subsectors of the esports ecosystem. </a:t>
            </a:r>
          </a:p>
        </p:txBody>
      </p:sp>
      <p:sp>
        <p:nvSpPr>
          <p:cNvPr id="11" name="Donut 23">
            <a:extLst>
              <a:ext uri="{FF2B5EF4-FFF2-40B4-BE49-F238E27FC236}">
                <a16:creationId xmlns:a16="http://schemas.microsoft.com/office/drawing/2014/main" id="{9C534483-FF75-428C-B3F9-4778E047A168}"/>
              </a:ext>
            </a:extLst>
          </p:cNvPr>
          <p:cNvSpPr/>
          <p:nvPr/>
        </p:nvSpPr>
        <p:spPr>
          <a:xfrm>
            <a:off x="-384064" y="4499372"/>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2" name="Isosceles Triangle 11">
            <a:extLst>
              <a:ext uri="{FF2B5EF4-FFF2-40B4-BE49-F238E27FC236}">
                <a16:creationId xmlns:a16="http://schemas.microsoft.com/office/drawing/2014/main" id="{B290AB0A-6878-474E-8C9B-990D6CBB119D}"/>
              </a:ext>
            </a:extLst>
          </p:cNvPr>
          <p:cNvSpPr/>
          <p:nvPr/>
        </p:nvSpPr>
        <p:spPr>
          <a:xfrm rot="1420415">
            <a:off x="-683" y="4918502"/>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9" name="Freeform 3">
            <a:extLst>
              <a:ext uri="{FF2B5EF4-FFF2-40B4-BE49-F238E27FC236}">
                <a16:creationId xmlns:a16="http://schemas.microsoft.com/office/drawing/2014/main" id="{E3570D2D-7AC5-4460-AAE9-6E656E4B8AD3}"/>
              </a:ext>
            </a:extLst>
          </p:cNvPr>
          <p:cNvSpPr/>
          <p:nvPr/>
        </p:nvSpPr>
        <p:spPr>
          <a:xfrm>
            <a:off x="1890040" y="3282743"/>
            <a:ext cx="1871976" cy="1860757"/>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6995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down)">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9" grpId="0"/>
      <p:bldP spid="10" grpId="0"/>
      <p:bldP spid="11" grpId="0" animBg="1"/>
      <p:bldP spid="12" grpId="0" animBg="1"/>
      <p:bldP spid="19" grpId="0" animBg="1"/>
    </p:bldLst>
  </p:timing>
</p:sld>
</file>

<file path=ppt/theme/theme1.xml><?xml version="1.0" encoding="utf-8"?>
<a:theme xmlns:a="http://schemas.openxmlformats.org/drawingml/2006/main" name="Facet">
  <a:themeElements>
    <a:clrScheme name="USF Colors">
      <a:dk1>
        <a:srgbClr val="005432"/>
      </a:dk1>
      <a:lt1>
        <a:srgbClr val="FFFFFF"/>
      </a:lt1>
      <a:dk2>
        <a:srgbClr val="006747"/>
      </a:dk2>
      <a:lt2>
        <a:srgbClr val="EAE5EB"/>
      </a:lt2>
      <a:accent1>
        <a:srgbClr val="DBE442"/>
      </a:accent1>
      <a:accent2>
        <a:srgbClr val="9CCB3B"/>
      </a:accent2>
      <a:accent3>
        <a:srgbClr val="009374"/>
      </a:accent3>
      <a:accent4>
        <a:srgbClr val="80B0A6"/>
      </a:accent4>
      <a:accent5>
        <a:srgbClr val="006484"/>
      </a:accent5>
      <a:accent6>
        <a:srgbClr val="CAD2D8"/>
      </a:accent6>
      <a:hlink>
        <a:srgbClr val="7E96A0"/>
      </a:hlink>
      <a:folHlink>
        <a:srgbClr val="466069"/>
      </a:folHlink>
    </a:clrScheme>
    <a:fontScheme name="Custom 2">
      <a:majorFont>
        <a:latin typeface="Gobold Bold"/>
        <a:ea typeface=""/>
        <a:cs typeface=""/>
      </a:majorFont>
      <a:minorFont>
        <a:latin typeface="Trade Gothic LT Std Bold"/>
        <a:ea typeface=""/>
        <a:cs typeface=""/>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emplate for USF" id="{1B522067-7CB7-47B9-AC17-D9026E030E4F}" vid="{F0C5BF8D-228C-4FD3-8E3C-CB07F51F42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2001</TotalTime>
  <Words>851</Words>
  <Application>Microsoft Office PowerPoint</Application>
  <PresentationFormat>On-screen Show (16:9)</PresentationFormat>
  <Paragraphs>50</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等线</vt:lpstr>
      <vt:lpstr>Arial</vt:lpstr>
      <vt:lpstr>Gobold Bold</vt:lpstr>
      <vt:lpstr>Trade Gothic LT Std Bold</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GiantDesign</dc:creator>
  <cp:lastModifiedBy>Olivia Schmidt</cp:lastModifiedBy>
  <cp:revision>121</cp:revision>
  <dcterms:created xsi:type="dcterms:W3CDTF">2019-11-17T17:43:39Z</dcterms:created>
  <dcterms:modified xsi:type="dcterms:W3CDTF">2021-07-20T02:02:43Z</dcterms:modified>
</cp:coreProperties>
</file>